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3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9.xml" ContentType="application/vnd.openxmlformats-officedocument.presentationml.notesSlide+xml"/>
  <Override PartName="/ppt/tags/tag22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media/image95.jpg" ContentType="image/jpg"/>
  <Override PartName="/ppt/media/image96.jpg" ContentType="image/jpg"/>
  <Override PartName="/ppt/notesSlides/notesSlide58.xml" ContentType="application/vnd.openxmlformats-officedocument.presentationml.notesSlide+xml"/>
  <Override PartName="/ppt/media/image103.jpg" ContentType="image/jpg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</p:sldMasterIdLst>
  <p:notesMasterIdLst>
    <p:notesMasterId r:id="rId172"/>
  </p:notesMasterIdLst>
  <p:sldIdLst>
    <p:sldId id="1089" r:id="rId2"/>
    <p:sldId id="1090" r:id="rId3"/>
    <p:sldId id="1092" r:id="rId4"/>
    <p:sldId id="1267" r:id="rId5"/>
    <p:sldId id="1118" r:id="rId6"/>
    <p:sldId id="1268" r:id="rId7"/>
    <p:sldId id="1119" r:id="rId8"/>
    <p:sldId id="1094" r:id="rId9"/>
    <p:sldId id="1120" r:id="rId10"/>
    <p:sldId id="1269" r:id="rId11"/>
    <p:sldId id="1121" r:id="rId12"/>
    <p:sldId id="1270" r:id="rId13"/>
    <p:sldId id="1122" r:id="rId14"/>
    <p:sldId id="1214" r:id="rId15"/>
    <p:sldId id="1271" r:id="rId16"/>
    <p:sldId id="1123" r:id="rId17"/>
    <p:sldId id="1095" r:id="rId18"/>
    <p:sldId id="1124" r:id="rId19"/>
    <p:sldId id="1272" r:id="rId20"/>
    <p:sldId id="1239" r:id="rId21"/>
    <p:sldId id="1240" r:id="rId22"/>
    <p:sldId id="1125" r:id="rId23"/>
    <p:sldId id="1201" r:id="rId24"/>
    <p:sldId id="1273" r:id="rId25"/>
    <p:sldId id="1215" r:id="rId26"/>
    <p:sldId id="1224" r:id="rId27"/>
    <p:sldId id="1225" r:id="rId28"/>
    <p:sldId id="1341" r:id="rId29"/>
    <p:sldId id="1342" r:id="rId30"/>
    <p:sldId id="1229" r:id="rId31"/>
    <p:sldId id="1226" r:id="rId32"/>
    <p:sldId id="1227" r:id="rId33"/>
    <p:sldId id="1234" r:id="rId34"/>
    <p:sldId id="1228" r:id="rId35"/>
    <p:sldId id="1233" r:id="rId36"/>
    <p:sldId id="1211" r:id="rId37"/>
    <p:sldId id="1212" r:id="rId38"/>
    <p:sldId id="1213" r:id="rId39"/>
    <p:sldId id="1216" r:id="rId40"/>
    <p:sldId id="1230" r:id="rId41"/>
    <p:sldId id="1274" r:id="rId42"/>
    <p:sldId id="1337" r:id="rId43"/>
    <p:sldId id="1340" r:id="rId44"/>
    <p:sldId id="1276" r:id="rId45"/>
    <p:sldId id="1277" r:id="rId46"/>
    <p:sldId id="1232" r:id="rId47"/>
    <p:sldId id="1219" r:id="rId48"/>
    <p:sldId id="1220" r:id="rId49"/>
    <p:sldId id="1221" r:id="rId50"/>
    <p:sldId id="1222" r:id="rId51"/>
    <p:sldId id="1223" r:id="rId52"/>
    <p:sldId id="1338" r:id="rId53"/>
    <p:sldId id="1339" r:id="rId54"/>
    <p:sldId id="1235" r:id="rId55"/>
    <p:sldId id="1236" r:id="rId56"/>
    <p:sldId id="1347" r:id="rId57"/>
    <p:sldId id="1345" r:id="rId58"/>
    <p:sldId id="1346" r:id="rId59"/>
    <p:sldId id="1348" r:id="rId60"/>
    <p:sldId id="1238" r:id="rId61"/>
    <p:sldId id="1237" r:id="rId62"/>
    <p:sldId id="1217" r:id="rId63"/>
    <p:sldId id="1096" r:id="rId64"/>
    <p:sldId id="1128" r:id="rId65"/>
    <p:sldId id="1241" r:id="rId66"/>
    <p:sldId id="1242" r:id="rId67"/>
    <p:sldId id="1243" r:id="rId68"/>
    <p:sldId id="1244" r:id="rId69"/>
    <p:sldId id="1245" r:id="rId70"/>
    <p:sldId id="1246" r:id="rId71"/>
    <p:sldId id="1248" r:id="rId72"/>
    <p:sldId id="1281" r:id="rId73"/>
    <p:sldId id="1280" r:id="rId74"/>
    <p:sldId id="1336" r:id="rId75"/>
    <p:sldId id="1097" r:id="rId76"/>
    <p:sldId id="1250" r:id="rId77"/>
    <p:sldId id="1129" r:id="rId78"/>
    <p:sldId id="1251" r:id="rId79"/>
    <p:sldId id="1252" r:id="rId80"/>
    <p:sldId id="1253" r:id="rId81"/>
    <p:sldId id="1254" r:id="rId82"/>
    <p:sldId id="1262" r:id="rId83"/>
    <p:sldId id="1255" r:id="rId84"/>
    <p:sldId id="1256" r:id="rId85"/>
    <p:sldId id="1257" r:id="rId86"/>
    <p:sldId id="1258" r:id="rId87"/>
    <p:sldId id="1259" r:id="rId88"/>
    <p:sldId id="1260" r:id="rId89"/>
    <p:sldId id="1261" r:id="rId90"/>
    <p:sldId id="1263" r:id="rId91"/>
    <p:sldId id="1264" r:id="rId92"/>
    <p:sldId id="1265" r:id="rId93"/>
    <p:sldId id="1266" r:id="rId94"/>
    <p:sldId id="1249" r:id="rId95"/>
    <p:sldId id="1130" r:id="rId96"/>
    <p:sldId id="1098" r:id="rId97"/>
    <p:sldId id="1131" r:id="rId98"/>
    <p:sldId id="1368" r:id="rId99"/>
    <p:sldId id="1132" r:id="rId100"/>
    <p:sldId id="1369" r:id="rId101"/>
    <p:sldId id="1133" r:id="rId102"/>
    <p:sldId id="1370" r:id="rId103"/>
    <p:sldId id="1136" r:id="rId104"/>
    <p:sldId id="1137" r:id="rId105"/>
    <p:sldId id="1138" r:id="rId106"/>
    <p:sldId id="1218" r:id="rId107"/>
    <p:sldId id="1371" r:id="rId108"/>
    <p:sldId id="1139" r:id="rId109"/>
    <p:sldId id="1100" r:id="rId110"/>
    <p:sldId id="1343" r:id="rId111"/>
    <p:sldId id="1362" r:id="rId112"/>
    <p:sldId id="1349" r:id="rId113"/>
    <p:sldId id="1344" r:id="rId114"/>
    <p:sldId id="1350" r:id="rId115"/>
    <p:sldId id="1351" r:id="rId116"/>
    <p:sldId id="1352" r:id="rId117"/>
    <p:sldId id="1353" r:id="rId118"/>
    <p:sldId id="1354" r:id="rId119"/>
    <p:sldId id="1363" r:id="rId120"/>
    <p:sldId id="1355" r:id="rId121"/>
    <p:sldId id="1364" r:id="rId122"/>
    <p:sldId id="1356" r:id="rId123"/>
    <p:sldId id="1365" r:id="rId124"/>
    <p:sldId id="1357" r:id="rId125"/>
    <p:sldId id="1366" r:id="rId126"/>
    <p:sldId id="1358" r:id="rId127"/>
    <p:sldId id="1359" r:id="rId128"/>
    <p:sldId id="1360" r:id="rId129"/>
    <p:sldId id="1367" r:id="rId130"/>
    <p:sldId id="1142" r:id="rId131"/>
    <p:sldId id="1103" r:id="rId132"/>
    <p:sldId id="1144" r:id="rId133"/>
    <p:sldId id="1377" r:id="rId134"/>
    <p:sldId id="1145" r:id="rId135"/>
    <p:sldId id="1186" r:id="rId136"/>
    <p:sldId id="1105" r:id="rId137"/>
    <p:sldId id="1106" r:id="rId138"/>
    <p:sldId id="1146" r:id="rId139"/>
    <p:sldId id="1147" r:id="rId140"/>
    <p:sldId id="1148" r:id="rId141"/>
    <p:sldId id="1149" r:id="rId142"/>
    <p:sldId id="1108" r:id="rId143"/>
    <p:sldId id="1150" r:id="rId144"/>
    <p:sldId id="1109" r:id="rId145"/>
    <p:sldId id="1151" r:id="rId146"/>
    <p:sldId id="1152" r:id="rId147"/>
    <p:sldId id="1110" r:id="rId148"/>
    <p:sldId id="1153" r:id="rId149"/>
    <p:sldId id="1154" r:id="rId150"/>
    <p:sldId id="1155" r:id="rId151"/>
    <p:sldId id="1111" r:id="rId152"/>
    <p:sldId id="1156" r:id="rId153"/>
    <p:sldId id="1112" r:id="rId154"/>
    <p:sldId id="1157" r:id="rId155"/>
    <p:sldId id="1158" r:id="rId156"/>
    <p:sldId id="1113" r:id="rId157"/>
    <p:sldId id="1159" r:id="rId158"/>
    <p:sldId id="1160" r:id="rId159"/>
    <p:sldId id="1114" r:id="rId160"/>
    <p:sldId id="1161" r:id="rId161"/>
    <p:sldId id="1162" r:id="rId162"/>
    <p:sldId id="1163" r:id="rId163"/>
    <p:sldId id="1164" r:id="rId164"/>
    <p:sldId id="1165" r:id="rId165"/>
    <p:sldId id="1115" r:id="rId166"/>
    <p:sldId id="1116" r:id="rId167"/>
    <p:sldId id="1166" r:id="rId168"/>
    <p:sldId id="1167" r:id="rId169"/>
    <p:sldId id="1117" r:id="rId170"/>
    <p:sldId id="1378" r:id="rId171"/>
  </p:sldIdLst>
  <p:sldSz cx="9906000" cy="6858000" type="A4"/>
  <p:notesSz cx="6807200" cy="99393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237" userDrawn="1">
          <p15:clr>
            <a:srgbClr val="A4A3A4"/>
          </p15:clr>
        </p15:guide>
        <p15:guide id="2" orient="horz" pos="3906" userDrawn="1">
          <p15:clr>
            <a:srgbClr val="A4A3A4"/>
          </p15:clr>
        </p15:guide>
        <p15:guide id="5" pos="240" userDrawn="1">
          <p15:clr>
            <a:srgbClr val="A4A3A4"/>
          </p15:clr>
        </p15:guide>
        <p15:guide id="6" orient="horz" pos="981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8" pos="6025" userDrawn="1">
          <p15:clr>
            <a:srgbClr val="A4A3A4"/>
          </p15:clr>
        </p15:guide>
        <p15:guide id="9" orient="horz" pos="1290" userDrawn="1">
          <p15:clr>
            <a:srgbClr val="A4A3A4"/>
          </p15:clr>
        </p15:guide>
        <p15:guide id="10" pos="3016" userDrawn="1">
          <p15:clr>
            <a:srgbClr val="A4A3A4"/>
          </p15:clr>
        </p15:guide>
        <p15:guide id="11" pos="421" userDrawn="1">
          <p15:clr>
            <a:srgbClr val="A4A3A4"/>
          </p15:clr>
        </p15:guide>
        <p15:guide id="12" orient="horz" pos="2310" userDrawn="1">
          <p15:clr>
            <a:srgbClr val="A4A3A4"/>
          </p15:clr>
        </p15:guide>
        <p15:guide id="13" orient="horz" pos="3198" userDrawn="1">
          <p15:clr>
            <a:srgbClr val="A4A3A4"/>
          </p15:clr>
        </p15:guide>
        <p15:guide id="14" orient="horz" pos="3678" userDrawn="1">
          <p15:clr>
            <a:srgbClr val="A4A3A4"/>
          </p15:clr>
        </p15:guide>
        <p15:guide id="15" orient="horz" pos="2988" userDrawn="1">
          <p15:clr>
            <a:srgbClr val="A4A3A4"/>
          </p15:clr>
        </p15:guide>
        <p15:guide id="16" orient="horz" pos="37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7DAFFA"/>
    <a:srgbClr val="92D050"/>
    <a:srgbClr val="000000"/>
    <a:srgbClr val="FFCC99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771546-A553-4271-A527-2273357A66F4}">
  <a:tblStyle styleId="{1F771546-A553-4271-A527-2273357A66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5" autoAdjust="0"/>
    <p:restoredTop sz="96582" autoAdjust="0"/>
  </p:normalViewPr>
  <p:slideViewPr>
    <p:cSldViewPr snapToGrid="0">
      <p:cViewPr>
        <p:scale>
          <a:sx n="75" d="100"/>
          <a:sy n="75" d="100"/>
        </p:scale>
        <p:origin x="2502" y="930"/>
      </p:cViewPr>
      <p:guideLst>
        <p:guide pos="3237"/>
        <p:guide orient="horz" pos="3906"/>
        <p:guide pos="240"/>
        <p:guide orient="horz" pos="981"/>
        <p:guide orient="horz" pos="4020"/>
        <p:guide pos="6025"/>
        <p:guide orient="horz" pos="1290"/>
        <p:guide pos="3016"/>
        <p:guide pos="421"/>
        <p:guide orient="horz" pos="2310"/>
        <p:guide orient="horz" pos="3198"/>
        <p:guide orient="horz" pos="3678"/>
        <p:guide orient="horz" pos="2988"/>
        <p:guide orient="horz" pos="37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2" y="1"/>
            <a:ext cx="2949786" cy="498693"/>
          </a:xfrm>
          <a:prstGeom prst="rect">
            <a:avLst/>
          </a:prstGeom>
          <a:noFill/>
          <a:ln>
            <a:noFill/>
          </a:ln>
        </p:spPr>
        <p:txBody>
          <a:bodyPr wrap="square" lIns="91410" tIns="91410" rIns="91410" bIns="9141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26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25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377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501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62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2752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9876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002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55839" y="1"/>
            <a:ext cx="2949786" cy="498693"/>
          </a:xfrm>
          <a:prstGeom prst="rect">
            <a:avLst/>
          </a:prstGeom>
          <a:noFill/>
          <a:ln>
            <a:noFill/>
          </a:ln>
        </p:spPr>
        <p:txBody>
          <a:bodyPr wrap="square" lIns="91410" tIns="91410" rIns="91410" bIns="91410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26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25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377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501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62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2752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9876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002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981075" y="1243013"/>
            <a:ext cx="4845050" cy="33543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0721" y="4783307"/>
            <a:ext cx="5445760" cy="3913614"/>
          </a:xfrm>
          <a:prstGeom prst="rect">
            <a:avLst/>
          </a:prstGeom>
          <a:noFill/>
          <a:ln>
            <a:noFill/>
          </a:ln>
        </p:spPr>
        <p:txBody>
          <a:bodyPr wrap="square" lIns="91410" tIns="91410" rIns="91410" bIns="91410" anchor="t" anchorCtr="0"/>
          <a:lstStyle>
            <a:lvl1pPr marL="0" marR="0" lvl="0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76200" algn="l" rtl="0">
              <a:spcBef>
                <a:spcPts val="0"/>
              </a:spcBef>
              <a:buClr>
                <a:schemeClr val="dk1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2" y="9440647"/>
            <a:ext cx="2949786" cy="498692"/>
          </a:xfrm>
          <a:prstGeom prst="rect">
            <a:avLst/>
          </a:prstGeom>
          <a:noFill/>
          <a:ln>
            <a:noFill/>
          </a:ln>
        </p:spPr>
        <p:txBody>
          <a:bodyPr wrap="square" lIns="91410" tIns="91410" rIns="91410" bIns="9141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126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25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377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501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627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2752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9876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002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55839" y="9440647"/>
            <a:ext cx="2949786" cy="498692"/>
          </a:xfrm>
          <a:prstGeom prst="rect">
            <a:avLst/>
          </a:prstGeom>
          <a:noFill/>
          <a:ln>
            <a:noFill/>
          </a:ln>
        </p:spPr>
        <p:txBody>
          <a:bodyPr wrap="square" lIns="91410" tIns="45692" rIns="91410" bIns="45692" anchor="b" anchorCtr="0">
            <a:noAutofit/>
          </a:bodyPr>
          <a:lstStyle/>
          <a:p>
            <a:pPr indent="-19047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 smtClean="0">
                <a:solidFill>
                  <a:schemeClr val="dk1"/>
                </a:solidFill>
              </a:rPr>
              <a:pPr indent="-19047" algn="r">
                <a:buClr>
                  <a:schemeClr val="dk1"/>
                </a:buClr>
                <a:buSzPts val="300"/>
              </a:pPr>
              <a:t>‹#›</a:t>
            </a:fld>
            <a:endParaRPr lang="en-US"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10834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5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56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21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41649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148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04663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149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2872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150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19401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152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935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154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42225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155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1801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157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98498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158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351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160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3950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161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035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22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075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162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52695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163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89652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164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695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167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3836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168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90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23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60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25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914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26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529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27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5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28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652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29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5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30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405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31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1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890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32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081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33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876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34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21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35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953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36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08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37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016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38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308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39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266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40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523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41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558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9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404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42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29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43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05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44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54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45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6278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46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30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47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85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48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167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49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50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512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51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2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11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150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52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4432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53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3843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54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7162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55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8464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56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2125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57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0736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58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88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59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234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60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82523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61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98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13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405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62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1719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64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256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65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2436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66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7532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67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5430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68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080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69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379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70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2221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71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098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72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678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14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9881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73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369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-190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-1905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"/>
                <a:buFont typeface="Arial"/>
                <a:buNone/>
              </a:pPr>
              <a:t>74</a:t>
            </a:fld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76650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76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718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77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868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78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9342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79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5204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80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2524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95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607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97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0431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99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313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85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101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7031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103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845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104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5887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105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4820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106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806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108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1390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110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7088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112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070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113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8638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114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54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080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115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8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116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06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117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075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118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6274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120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2801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122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51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124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1593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126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2942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127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860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128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4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20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386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130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3286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132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7262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134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60811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138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029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139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9643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140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0533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141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33908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143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76205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145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649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indent="-19049" algn="r">
              <a:buClr>
                <a:schemeClr val="dk1"/>
              </a:buClr>
              <a:buSzPts val="300"/>
            </a:pPr>
            <a:fld id="{00000000-1234-1234-1234-123412341234}" type="slidenum">
              <a:rPr lang="en-US" sz="1200">
                <a:solidFill>
                  <a:schemeClr val="dk1"/>
                </a:solidFill>
              </a:rPr>
              <a:pPr indent="-19049" algn="r">
                <a:buClr>
                  <a:schemeClr val="dk1"/>
                </a:buClr>
                <a:buSzPts val="300"/>
              </a:pPr>
              <a:t>146</a:t>
            </a:fld>
            <a:endParaRPr lang="en-US"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869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중간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37" name="Rectangle 29"/>
          <p:cNvSpPr>
            <a:spLocks noChangeArrowheads="1"/>
          </p:cNvSpPr>
          <p:nvPr/>
        </p:nvSpPr>
        <p:spPr bwMode="auto">
          <a:xfrm>
            <a:off x="1641000" y="1700809"/>
            <a:ext cx="6611474" cy="3774705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none" lIns="46800" rIns="46800" bIns="46800" anchor="ctr"/>
          <a:lstStyle/>
          <a:p>
            <a:pPr lvl="0" algn="ctr" eaLnBrk="1" latinLnBrk="1" hangingPunct="1">
              <a:lnSpc>
                <a:spcPct val="90000"/>
              </a:lnSpc>
              <a:spcBef>
                <a:spcPct val="0"/>
              </a:spcBef>
              <a:buClrTx/>
            </a:pPr>
            <a:endParaRPr kumimoji="1" lang="ko-KR" altLang="en-US" sz="1600" dirty="0">
              <a:solidFill>
                <a:srgbClr val="99CC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1434" name="Rectangle 2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404829" y="3501008"/>
            <a:ext cx="3096344" cy="370422"/>
          </a:xfrm>
          <a:ln w="12700" algn="ctr"/>
        </p:spPr>
        <p:txBody>
          <a:bodyPr wrap="square" lIns="46800" tIns="45720" rIns="46800" bIns="46800" anchor="ctr" anchorCtr="0">
            <a:spAutoFit/>
          </a:bodyPr>
          <a:lstStyle>
            <a:lvl1pPr>
              <a:spcBef>
                <a:spcPct val="60000"/>
              </a:spcBef>
              <a:spcAft>
                <a:spcPct val="0"/>
              </a:spcAft>
              <a:defRPr sz="1800" b="1" spc="-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5" name="제목 1"/>
          <p:cNvSpPr>
            <a:spLocks noGrp="1"/>
          </p:cNvSpPr>
          <p:nvPr>
            <p:ph type="ctrTitle" sz="quarter"/>
          </p:nvPr>
        </p:nvSpPr>
        <p:spPr>
          <a:xfrm>
            <a:off x="1641000" y="1124744"/>
            <a:ext cx="6611474" cy="576000"/>
          </a:xfrm>
          <a:solidFill>
            <a:srgbClr val="363636"/>
          </a:solidFill>
          <a:ln w="6350" algn="ctr">
            <a:solidFill>
              <a:srgbClr val="FFFFFF">
                <a:lumMod val="50000"/>
              </a:srgbClr>
            </a:solidFill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>
            <a:lvl1pPr>
              <a:defRPr lang="ko-KR" altLang="en-US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8067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거버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97087"/>
          </a:xfrm>
        </p:spPr>
        <p:txBody>
          <a:bodyPr wrap="square">
            <a:spAutoFit/>
          </a:bodyPr>
          <a:lstStyle>
            <a:lvl1pPr marL="0" indent="0" eaLnBrk="1" latinLnBrk="0" hangingPunct="1">
              <a:defRPr sz="1600" b="1" spc="-50" baseline="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eaLnBrk="1" latinLnBrk="0" hangingPunct="1">
              <a:defRPr sz="1400" b="1" spc="-5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eaLnBrk="1" latinLnBrk="0" hangingPunct="1">
              <a:defRPr sz="1400" b="1" spc="-50">
                <a:latin typeface="+mn-ea"/>
                <a:ea typeface="+mn-ea"/>
              </a:defRPr>
            </a:lvl3pPr>
            <a:lvl4pPr marL="4041775" indent="0">
              <a:buNone/>
              <a:defRPr/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  <p:sp>
        <p:nvSpPr>
          <p:cNvPr id="5" name="제목 1"/>
          <p:cNvSpPr txBox="1">
            <a:spLocks/>
          </p:cNvSpPr>
          <p:nvPr userDrawn="1"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9750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>
          <p15:clr>
            <a:srgbClr val="FBAE40"/>
          </p15:clr>
        </p15:guide>
        <p15:guide id="0" orient="horz" pos="981" userDrawn="1">
          <p15:clr>
            <a:srgbClr val="FBAE40"/>
          </p15:clr>
        </p15:guide>
        <p15:guide id="3" orient="horz" pos="4020" userDrawn="1">
          <p15:clr>
            <a:srgbClr val="FBAE40"/>
          </p15:clr>
        </p15:guide>
        <p15:guide id="4" pos="126" userDrawn="1">
          <p15:clr>
            <a:srgbClr val="FBAE40"/>
          </p15:clr>
        </p15:guide>
        <p15:guide id="5" pos="611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200025" y="908050"/>
            <a:ext cx="9505950" cy="5473700"/>
          </a:xfrm>
          <a:prstGeom prst="rect">
            <a:avLst/>
          </a:prstGeom>
          <a:noFill/>
          <a:ln w="31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>
              <a:ln w="3175">
                <a:solidFill>
                  <a:srgbClr val="C00000"/>
                </a:solidFill>
                <a:prstDash val="dash"/>
              </a:ln>
              <a:latin typeface="+mn-ea"/>
              <a:ea typeface="+mn-ea"/>
            </a:endParaRPr>
          </a:p>
        </p:txBody>
      </p:sp>
      <p:sp>
        <p:nvSpPr>
          <p:cNvPr id="4" name="제목 1"/>
          <p:cNvSpPr txBox="1">
            <a:spLocks/>
          </p:cNvSpPr>
          <p:nvPr userDrawn="1"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110951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57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63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88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+ 거버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0025" y="404663"/>
            <a:ext cx="7128000" cy="211393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97087"/>
          </a:xfrm>
        </p:spPr>
        <p:txBody>
          <a:bodyPr wrap="square">
            <a:spAutoFit/>
          </a:bodyPr>
          <a:lstStyle>
            <a:lvl1pPr marL="0" indent="0" eaLnBrk="1" latinLnBrk="0" hangingPunct="1">
              <a:defRPr sz="1600" b="1" spc="-50" baseline="0">
                <a:latin typeface="+mn-ea"/>
                <a:ea typeface="+mn-ea"/>
              </a:defRPr>
            </a:lvl1pPr>
            <a:lvl2pPr eaLnBrk="1" latinLnBrk="0" hangingPunct="1">
              <a:defRPr sz="1400" b="1" spc="-50">
                <a:latin typeface="+mn-ea"/>
                <a:ea typeface="+mn-ea"/>
              </a:defRPr>
            </a:lvl2pPr>
            <a:lvl3pPr eaLnBrk="1" latinLnBrk="0" hangingPunct="1">
              <a:defRPr sz="1400" b="1" spc="-50">
                <a:latin typeface="+mn-ea"/>
                <a:ea typeface="+mn-ea"/>
              </a:defRPr>
            </a:lvl3pPr>
            <a:lvl4pPr marL="4041775" indent="0">
              <a:buNone/>
              <a:defRPr/>
            </a:lvl4pPr>
            <a:lvl5pPr marL="4271963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3935951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981">
          <p15:clr>
            <a:srgbClr val="FBAE40"/>
          </p15:clr>
        </p15:guide>
        <p15:guide id="4" orient="horz" pos="4020">
          <p15:clr>
            <a:srgbClr val="FBAE40"/>
          </p15:clr>
        </p15:guide>
        <p15:guide id="5" pos="126">
          <p15:clr>
            <a:srgbClr val="FBAE40"/>
          </p15:clr>
        </p15:guide>
        <p15:guide id="6" pos="611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AC Banner Title"/>
          <p:cNvSpPr>
            <a:spLocks noGrp="1" noChangeArrowheads="1"/>
          </p:cNvSpPr>
          <p:nvPr>
            <p:ph type="title"/>
          </p:nvPr>
        </p:nvSpPr>
        <p:spPr bwMode="auto">
          <a:xfrm>
            <a:off x="273051" y="620714"/>
            <a:ext cx="9359900" cy="6588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altLang="zh-SG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133600"/>
            <a:ext cx="8991600" cy="41148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text format of master</a:t>
            </a:r>
            <a:endParaRPr lang="en-US" altLang="zh-SG" dirty="0"/>
          </a:p>
          <a:p>
            <a:pPr lvl="1"/>
            <a:r>
              <a:rPr lang="en-US" altLang="ko-KR" dirty="0"/>
              <a:t>Second level</a:t>
            </a:r>
            <a:endParaRPr lang="en-US" altLang="zh-SG" dirty="0"/>
          </a:p>
          <a:p>
            <a:pPr lvl="2"/>
            <a:r>
              <a:rPr lang="en-US" altLang="ko-KR" dirty="0"/>
              <a:t>Third level</a:t>
            </a:r>
            <a:endParaRPr lang="en-US" altLang="zh-SG" dirty="0"/>
          </a:p>
        </p:txBody>
      </p:sp>
      <p:sp>
        <p:nvSpPr>
          <p:cNvPr id="400393" name="AC Banner Title"/>
          <p:cNvSpPr>
            <a:spLocks noChangeArrowheads="1"/>
          </p:cNvSpPr>
          <p:nvPr/>
        </p:nvSpPr>
        <p:spPr bwMode="auto">
          <a:xfrm>
            <a:off x="273051" y="1412875"/>
            <a:ext cx="9359900" cy="3603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b"/>
          <a:lstStyle/>
          <a:p>
            <a:pPr eaLnBrk="1" latin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endParaRPr kumimoji="1" lang="en-US" altLang="zh-SG" sz="2000" dirty="0">
              <a:solidFill>
                <a:schemeClr val="tx1"/>
              </a:solidFill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400396" name="Line 12"/>
          <p:cNvSpPr>
            <a:spLocks noChangeShapeType="1"/>
          </p:cNvSpPr>
          <p:nvPr/>
        </p:nvSpPr>
        <p:spPr bwMode="auto">
          <a:xfrm>
            <a:off x="201000" y="714375"/>
            <a:ext cx="95040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none" lIns="72000" tIns="36000" rIns="72000" bIns="36000" anchor="ctr"/>
          <a:lstStyle/>
          <a:p>
            <a:pPr>
              <a:defRPr/>
            </a:pPr>
            <a:endParaRPr lang="ko-KR" altLang="en-US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10" name="AcnStamp_ID_10" hidden="1"/>
          <p:cNvSpPr/>
          <p:nvPr>
            <p:custDataLst>
              <p:tags r:id="rId8"/>
            </p:custDataLst>
          </p:nvPr>
        </p:nvSpPr>
        <p:spPr bwMode="gray">
          <a:xfrm>
            <a:off x="9632949" y="1517650"/>
            <a:ext cx="0" cy="0"/>
          </a:xfrm>
          <a:prstGeom prst="leftRightArrow">
            <a:avLst>
              <a:gd name="adj1" fmla="val 0"/>
              <a:gd name="adj2" fmla="val 0"/>
            </a:avLst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0" tIns="25400" rIns="0" bIns="25400">
            <a:spAutoFit/>
          </a:bodyPr>
          <a:lstStyle/>
          <a:p>
            <a:pPr marL="85725" indent="-85725" algn="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MASTER STAMP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33" name="AcnStpConnector_ID_11" hidden="1"/>
          <p:cNvCxnSpPr>
            <a:cxnSpLocks noChangeShapeType="1"/>
            <a:stCxn id="10" idx="2"/>
            <a:endCxn id="10" idx="0"/>
          </p:cNvCxnSpPr>
          <p:nvPr>
            <p:custDataLst>
              <p:tags r:id="rId9"/>
            </p:custDataLst>
          </p:nvPr>
        </p:nvCxnSpPr>
        <p:spPr bwMode="gray">
          <a:xfrm rot="5400000" flipH="1" flipV="1">
            <a:off x="9632950" y="1517651"/>
            <a:ext cx="158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AcnStpConnector_ID_12" hidden="1"/>
          <p:cNvCxnSpPr>
            <a:cxnSpLocks noChangeShapeType="1"/>
            <a:stCxn id="10" idx="4"/>
            <a:endCxn id="10" idx="6"/>
          </p:cNvCxnSpPr>
          <p:nvPr>
            <p:custDataLst>
              <p:tags r:id="rId10"/>
            </p:custDataLst>
          </p:nvPr>
        </p:nvCxnSpPr>
        <p:spPr bwMode="gray">
          <a:xfrm rot="5400000">
            <a:off x="9632950" y="1517651"/>
            <a:ext cx="1588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1" name="Line 26"/>
          <p:cNvSpPr>
            <a:spLocks noChangeShapeType="1"/>
          </p:cNvSpPr>
          <p:nvPr/>
        </p:nvSpPr>
        <p:spPr bwMode="auto">
          <a:xfrm>
            <a:off x="0" y="6853007"/>
            <a:ext cx="9906000" cy="0"/>
          </a:xfrm>
          <a:prstGeom prst="line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wrap="none" lIns="72000" tIns="36000" rIns="72000" bIns="36000" anchor="ctr"/>
          <a:lstStyle/>
          <a:p>
            <a:endParaRPr lang="ko-KR" altLang="en-US" dirty="0">
              <a:latin typeface="+mn-lt"/>
              <a:ea typeface="나눔고딕" panose="020D0604000000000000" pitchFamily="50" charset="-127"/>
            </a:endParaRPr>
          </a:p>
        </p:txBody>
      </p:sp>
      <p:sp>
        <p:nvSpPr>
          <p:cNvPr id="12" name="Text Box 72"/>
          <p:cNvSpPr txBox="1">
            <a:spLocks noChangeArrowheads="1"/>
          </p:cNvSpPr>
          <p:nvPr/>
        </p:nvSpPr>
        <p:spPr bwMode="auto">
          <a:xfrm>
            <a:off x="4730157" y="6567155"/>
            <a:ext cx="44568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54000" rIns="54000">
            <a:spAutoFit/>
          </a:bodyPr>
          <a:lstStyle/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ko-KR" sz="1000" b="0" dirty="0" smtClean="0"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t>Ⅳ-</a:t>
            </a:r>
            <a:fld id="{1617468F-D50F-46BD-AB0C-23FE001B05EB}" type="slidenum">
              <a:rPr kumimoji="1" lang="en-US" altLang="ko-KR" sz="1000" b="0" smtClean="0">
                <a:latin typeface="+mn-lt"/>
                <a:ea typeface="맑은 고딕" panose="020B0503020000020004" pitchFamily="50" charset="-127"/>
                <a:cs typeface="Times New Roman" panose="02020603050405020304" pitchFamily="18" charset="0"/>
              </a:rPr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‹#›</a:t>
            </a:fld>
            <a:endParaRPr kumimoji="1" lang="en-US" altLang="ko-KR" sz="1000" b="0" dirty="0">
              <a:latin typeface="+mn-lt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6572" y="6584214"/>
            <a:ext cx="614592" cy="22502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973" y="6422595"/>
            <a:ext cx="865623" cy="36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40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9" r:id="rId5"/>
    <p:sldLayoutId id="2147483661" r:id="rId6"/>
  </p:sldLayoutIdLst>
  <p:hf hdr="0" ftr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+mn-lt"/>
          <a:ea typeface="나눔고딕" panose="020D0604000000000000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Franklin Gothic Medium" pitchFamily="34" charset="0"/>
          <a:ea typeface="SimHei" pitchFamily="2" charset="-122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Franklin Gothic Medium" pitchFamily="34" charset="0"/>
          <a:ea typeface="SimHei" pitchFamily="2" charset="-122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Franklin Gothic Medium" pitchFamily="34" charset="0"/>
          <a:ea typeface="SimHei" pitchFamily="2" charset="-122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Franklin Gothic Medium" pitchFamily="34" charset="0"/>
          <a:ea typeface="SimHei" pitchFamily="2" charset="-122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Franklin Gothic Medium" pitchFamily="34" charset="0"/>
          <a:ea typeface="SimHei" pitchFamily="2" charset="-122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Franklin Gothic Medium" pitchFamily="34" charset="0"/>
          <a:ea typeface="SimHei" pitchFamily="2" charset="-122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Franklin Gothic Medium" pitchFamily="34" charset="0"/>
          <a:ea typeface="SimHei" pitchFamily="2" charset="-122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Franklin Gothic Medium" pitchFamily="34" charset="0"/>
          <a:ea typeface="SimHei" pitchFamily="2" charset="-122"/>
        </a:defRPr>
      </a:lvl9pPr>
    </p:titleStyle>
    <p:bodyStyle>
      <a:lvl1pPr marL="2286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굴림" pitchFamily="50" charset="-127"/>
        <a:buNone/>
        <a:defRPr kumimoji="1" sz="1600" b="0">
          <a:solidFill>
            <a:srgbClr val="000000"/>
          </a:solidFill>
          <a:latin typeface="+mn-lt"/>
          <a:ea typeface="나눔고딕" panose="020D0604000000000000" pitchFamily="50" charset="-127"/>
          <a:cs typeface="+mn-cs"/>
        </a:defRPr>
      </a:lvl1pPr>
      <a:lvl2pPr marL="455613" indent="-225425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굴림" pitchFamily="50" charset="-127"/>
        <a:buNone/>
        <a:defRPr kumimoji="1" sz="1600" b="0">
          <a:solidFill>
            <a:srgbClr val="000000"/>
          </a:solidFill>
          <a:latin typeface="+mn-lt"/>
          <a:ea typeface="나눔고딕" panose="020D0604000000000000" pitchFamily="50" charset="-127"/>
        </a:defRPr>
      </a:lvl2pPr>
      <a:lvl3pPr marL="684213" indent="-227013" algn="l" rtl="0" eaLnBrk="0" fontAlgn="base" latinLnBrk="1" hangingPunct="0">
        <a:spcBef>
          <a:spcPct val="20000"/>
        </a:spcBef>
        <a:spcAft>
          <a:spcPct val="0"/>
        </a:spcAft>
        <a:buClr>
          <a:srgbClr val="000000"/>
        </a:buClr>
        <a:buSzPct val="100000"/>
        <a:buFont typeface="굴림" pitchFamily="50" charset="-127"/>
        <a:buNone/>
        <a:defRPr kumimoji="1" sz="1600" b="0">
          <a:solidFill>
            <a:srgbClr val="000000"/>
          </a:solidFill>
          <a:latin typeface="+mn-lt"/>
          <a:ea typeface="나눔고딕" panose="020D0604000000000000" pitchFamily="50" charset="-127"/>
        </a:defRPr>
      </a:lvl3pPr>
      <a:lvl4pPr marL="4270375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굴림" pitchFamily="50" charset="-127"/>
          <a:ea typeface="가는각진제목체" pitchFamily="18" charset="-127"/>
        </a:defRPr>
      </a:lvl4pPr>
      <a:lvl5pPr marL="4500563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굴림" pitchFamily="50" charset="-127"/>
          <a:ea typeface="가는각진제목체" pitchFamily="18" charset="-127"/>
        </a:defRPr>
      </a:lvl5pPr>
      <a:lvl6pPr marL="49577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굴림" pitchFamily="50" charset="-127"/>
          <a:ea typeface="가는각진제목체" pitchFamily="18" charset="-127"/>
        </a:defRPr>
      </a:lvl6pPr>
      <a:lvl7pPr marL="54149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굴림" pitchFamily="50" charset="-127"/>
          <a:ea typeface="가는각진제목체" pitchFamily="18" charset="-127"/>
        </a:defRPr>
      </a:lvl7pPr>
      <a:lvl8pPr marL="58721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굴림" pitchFamily="50" charset="-127"/>
          <a:ea typeface="가는각진제목체" pitchFamily="18" charset="-127"/>
        </a:defRPr>
      </a:lvl8pPr>
      <a:lvl9pPr marL="6329363" indent="-228600" algn="l" rtl="0" fontAlgn="base" latinLnBrk="1">
        <a:spcBef>
          <a:spcPct val="20000"/>
        </a:spcBef>
        <a:spcAft>
          <a:spcPct val="0"/>
        </a:spcAft>
        <a:buClr>
          <a:schemeClr val="tx1"/>
        </a:buClr>
        <a:buChar char="•"/>
        <a:defRPr kumimoji="1" sz="2000">
          <a:solidFill>
            <a:schemeClr val="tx1"/>
          </a:solidFill>
          <a:latin typeface="굴림" pitchFamily="50" charset="-127"/>
          <a:ea typeface="가는각진제목체" pitchFamily="18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3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notesSlide" Target="../notesSlides/notesSlide38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notesSlide" Target="../notesSlides/notesSlide3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png"/><Relationship Id="rId3" Type="http://schemas.openxmlformats.org/officeDocument/2006/relationships/notesSlide" Target="../notesSlides/notesSlide40.xml"/><Relationship Id="rId21" Type="http://schemas.openxmlformats.org/officeDocument/2006/relationships/image" Target="../media/image62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5" Type="http://schemas.openxmlformats.org/officeDocument/2006/relationships/image" Target="../media/image66.gi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1" Type="http://schemas.openxmlformats.org/officeDocument/2006/relationships/tags" Target="../tags/tag2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5" Type="http://schemas.openxmlformats.org/officeDocument/2006/relationships/image" Target="../media/image46.png"/><Relationship Id="rId15" Type="http://schemas.openxmlformats.org/officeDocument/2006/relationships/image" Target="../media/image56.jpeg"/><Relationship Id="rId23" Type="http://schemas.openxmlformats.org/officeDocument/2006/relationships/image" Target="../media/image64.png"/><Relationship Id="rId10" Type="http://schemas.openxmlformats.org/officeDocument/2006/relationships/image" Target="../media/image51.png"/><Relationship Id="rId19" Type="http://schemas.openxmlformats.org/officeDocument/2006/relationships/image" Target="../media/image60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privacy.google.com/your-security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5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12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jpeg"/><Relationship Id="rId10" Type="http://schemas.openxmlformats.org/officeDocument/2006/relationships/image" Target="../media/image82.png"/><Relationship Id="rId4" Type="http://schemas.openxmlformats.org/officeDocument/2006/relationships/image" Target="../media/image76.jpeg"/><Relationship Id="rId9" Type="http://schemas.openxmlformats.org/officeDocument/2006/relationships/image" Target="../media/image81.png"/><Relationship Id="rId14" Type="http://schemas.openxmlformats.org/officeDocument/2006/relationships/image" Target="../media/image86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jpg"/><Relationship Id="rId4" Type="http://schemas.openxmlformats.org/officeDocument/2006/relationships/image" Target="../media/image90.png"/><Relationship Id="rId9" Type="http://schemas.openxmlformats.org/officeDocument/2006/relationships/image" Target="../media/image95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100.png"/><Relationship Id="rId7" Type="http://schemas.openxmlformats.org/officeDocument/2006/relationships/image" Target="../media/image10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" y="314324"/>
            <a:ext cx="1336872" cy="5667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44" y="6154410"/>
            <a:ext cx="1338220" cy="5672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8" r="68366" b="47985"/>
          <a:stretch/>
        </p:blipFill>
        <p:spPr>
          <a:xfrm>
            <a:off x="274242" y="1323975"/>
            <a:ext cx="6791053" cy="4963785"/>
          </a:xfrm>
          <a:prstGeom prst="rect">
            <a:avLst/>
          </a:prstGeom>
        </p:spPr>
      </p:pic>
      <p:sp>
        <p:nvSpPr>
          <p:cNvPr id="5" name="Shape 37"/>
          <p:cNvSpPr/>
          <p:nvPr/>
        </p:nvSpPr>
        <p:spPr>
          <a:xfrm>
            <a:off x="3208565" y="2510509"/>
            <a:ext cx="6387196" cy="6400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28575" algn="r">
              <a:buClr>
                <a:srgbClr val="366092"/>
              </a:buClr>
              <a:buSzPts val="450"/>
            </a:pPr>
            <a:r>
              <a:rPr lang="ko-KR" altLang="en-US" sz="18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</a:t>
            </a:r>
            <a:r>
              <a:rPr lang="ko-KR" altLang="en-US" sz="18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 빅데이터 공통 플랫폼 </a:t>
            </a:r>
            <a:endParaRPr lang="en-US" altLang="ko-KR" sz="1800" dirty="0" smtClean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indent="-28575" algn="r">
              <a:buClr>
                <a:srgbClr val="366092"/>
              </a:buClr>
              <a:buSzPts val="450"/>
            </a:pPr>
            <a:r>
              <a:rPr lang="ko-KR" altLang="en-US" sz="18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방안</a:t>
            </a:r>
            <a:endParaRPr lang="en-US" altLang="ko-KR" sz="1800" dirty="0" smtClean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Shape 37"/>
          <p:cNvSpPr/>
          <p:nvPr/>
        </p:nvSpPr>
        <p:spPr>
          <a:xfrm>
            <a:off x="6867524" y="5007094"/>
            <a:ext cx="2647315" cy="6400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lvl="0" indent="-28575" algn="r">
              <a:buClr>
                <a:srgbClr val="366092"/>
              </a:buClr>
              <a:buSzPts val="450"/>
            </a:pP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2018. 09. 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07 (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금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endParaRPr lang="en-US" i="0" u="none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18" y="1463394"/>
            <a:ext cx="3981450" cy="7429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58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4939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2453183"/>
            <a:ext cx="2303836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정의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운용 모델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유형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도입 시 고려사항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535733"/>
            <a:ext cx="182941" cy="194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5524500" y="2742746"/>
            <a:ext cx="2492158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87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097708"/>
            <a:ext cx="266290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기존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ISP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운영 데이터 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연관 부처 인터뷰 결과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138494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183433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49897" y="3620407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074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1.4.3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 데이터 현황 분석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125980" y="3367313"/>
            <a:ext cx="5885905" cy="1146629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TB. W</a:t>
            </a:r>
            <a:endParaRPr lang="ko-KR" altLang="en-US" sz="1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89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097708"/>
            <a:ext cx="266290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기존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ISP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운영 데이터 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연관 부처 인터뷰 결과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138494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183433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49897" y="3861707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299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1.4.4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부처 인터뷰 결과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경영정보처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125980" y="3367313"/>
            <a:ext cx="5885905" cy="1146629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TB. W</a:t>
            </a:r>
            <a:endParaRPr lang="ko-KR" altLang="en-US" sz="1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7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1.4.4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부처 인터뷰 결과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공간정보처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125980" y="3367313"/>
            <a:ext cx="5885905" cy="1146629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TB. W</a:t>
            </a:r>
            <a:endParaRPr lang="ko-KR" altLang="en-US" sz="1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9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1.4.4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부처 인터뷰 결과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스마트시티본부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125980" y="3367313"/>
            <a:ext cx="5885905" cy="1146629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TB. W</a:t>
            </a:r>
            <a:endParaRPr lang="ko-KR" altLang="en-US" sz="1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42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1.4.4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연관 부처 인터뷰 결과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시사점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125980" y="3367313"/>
            <a:ext cx="5885905" cy="1146629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TB. W</a:t>
            </a:r>
            <a:endParaRPr lang="ko-KR" altLang="en-US" sz="1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698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097708"/>
            <a:ext cx="266290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기존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ISP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운영 데이터 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연관 부처 인터뷰 결과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138494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183433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49897" y="4115707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81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1.4.6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내부환경 분석 시사점 종합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 시사점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2125980" y="3367313"/>
            <a:ext cx="5885905" cy="1146629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TB. W</a:t>
            </a:r>
            <a:endParaRPr lang="ko-KR" altLang="en-US" sz="1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314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412033"/>
            <a:ext cx="3214341" cy="1772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주요 국가별 빅데이터 추진현황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국외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1.5.7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45281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497758"/>
            <a:ext cx="182941" cy="194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5549897" y="3468007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226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클라우드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컴퓨팅 서비스의 운용 모델은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자원의 배치와 소유 방식에 따라 크게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 유형으로 구분되며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특별한 보안 요구나 공통된 업무 관심사를 공유한 조직의 그룹에 주로 사용되는 커뮤니티 클라우드 유형이 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1.2.2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운용 모델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컴퓨팅 개념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9" name="Rectangle 11"/>
          <p:cNvSpPr>
            <a:spLocks noChangeArrowheads="1"/>
          </p:cNvSpPr>
          <p:nvPr/>
        </p:nvSpPr>
        <p:spPr bwMode="auto">
          <a:xfrm>
            <a:off x="2876303" y="1850782"/>
            <a:ext cx="6829671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08" name="Rectangle 11"/>
          <p:cNvSpPr>
            <a:spLocks noChangeArrowheads="1"/>
          </p:cNvSpPr>
          <p:nvPr/>
        </p:nvSpPr>
        <p:spPr bwMode="auto">
          <a:xfrm>
            <a:off x="200024" y="1850782"/>
            <a:ext cx="2586719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200024" y="1557758"/>
            <a:ext cx="2586719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서비스 운용 모델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2876304" y="1557758"/>
            <a:ext cx="6829670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컴퓨팅 구성요소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23" name="Rectangle 13"/>
          <p:cNvSpPr>
            <a:spLocks noChangeArrowheads="1"/>
          </p:cNvSpPr>
          <p:nvPr/>
        </p:nvSpPr>
        <p:spPr bwMode="auto">
          <a:xfrm>
            <a:off x="318407" y="1994615"/>
            <a:ext cx="774516" cy="92275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퍼블릭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(Public)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4" name="Rectangle 669"/>
          <p:cNvSpPr>
            <a:spLocks noChangeArrowheads="1"/>
          </p:cNvSpPr>
          <p:nvPr/>
        </p:nvSpPr>
        <p:spPr bwMode="auto">
          <a:xfrm>
            <a:off x="1145031" y="1994615"/>
            <a:ext cx="1409026" cy="958846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불특정 다수를 </a:t>
            </a:r>
            <a:r>
              <a:rPr kumimoji="1" lang="ko-KR" altLang="en-US" sz="1000" kern="1200" noProof="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대상으르</a:t>
            </a: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하는 서비스를 여러 서비스 사용자가 이용하는 형태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0" name="Rectangle 13"/>
          <p:cNvSpPr>
            <a:spLocks noChangeArrowheads="1"/>
          </p:cNvSpPr>
          <p:nvPr/>
        </p:nvSpPr>
        <p:spPr bwMode="auto">
          <a:xfrm>
            <a:off x="318407" y="3010615"/>
            <a:ext cx="774516" cy="92275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프라이빗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(Private)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1" name="Rectangle 669"/>
          <p:cNvSpPr>
            <a:spLocks noChangeArrowheads="1"/>
          </p:cNvSpPr>
          <p:nvPr/>
        </p:nvSpPr>
        <p:spPr bwMode="auto">
          <a:xfrm>
            <a:off x="1145031" y="3010615"/>
            <a:ext cx="1409026" cy="958846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기관 내부에 클라우드 서비스 환경을 구성하여 내부자에게 제한적으로 서비스를 제공하는 형태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2" name="Rectangle 13"/>
          <p:cNvSpPr>
            <a:spLocks noChangeArrowheads="1"/>
          </p:cNvSpPr>
          <p:nvPr/>
        </p:nvSpPr>
        <p:spPr bwMode="auto">
          <a:xfrm>
            <a:off x="318407" y="4041129"/>
            <a:ext cx="774516" cy="92275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하이브리드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(Hybrid)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3" name="Rectangle 669"/>
          <p:cNvSpPr>
            <a:spLocks noChangeArrowheads="1"/>
          </p:cNvSpPr>
          <p:nvPr/>
        </p:nvSpPr>
        <p:spPr bwMode="auto">
          <a:xfrm>
            <a:off x="1145031" y="4041129"/>
            <a:ext cx="1409026" cy="958846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kern="120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퍼블릭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&amp;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ko-KR" altLang="en-US" sz="1000" kern="120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프라이빗</a:t>
            </a:r>
            <a:r>
              <a:rPr kumimoji="1" lang="ko-KR" altLang="en-US" sz="1000" kern="120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결합한 형태로 공유를 원하지 않는 데이터 및 서비스에 대해 정책을 설정하여 서비스를 제공하는 형태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4" name="Rectangle 13"/>
          <p:cNvSpPr>
            <a:spLocks noChangeArrowheads="1"/>
          </p:cNvSpPr>
          <p:nvPr/>
        </p:nvSpPr>
        <p:spPr bwMode="auto">
          <a:xfrm>
            <a:off x="318407" y="5100672"/>
            <a:ext cx="774516" cy="922757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커뮤니티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(Community)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5" name="Rectangle 669"/>
          <p:cNvSpPr>
            <a:spLocks noChangeArrowheads="1"/>
          </p:cNvSpPr>
          <p:nvPr/>
        </p:nvSpPr>
        <p:spPr bwMode="auto">
          <a:xfrm>
            <a:off x="1145031" y="5100672"/>
            <a:ext cx="1409026" cy="958846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특별한 보안 요구나 공통 미션 같은 관심사를 공유한 조직의 그룹에 의해 제어되고 이용되는 형태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156" name="표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173451"/>
              </p:ext>
            </p:extLst>
          </p:nvPr>
        </p:nvGraphicFramePr>
        <p:xfrm>
          <a:off x="2983471" y="2000773"/>
          <a:ext cx="6563687" cy="385736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45100"/>
                <a:gridCol w="1972862"/>
                <a:gridCol w="1972863"/>
                <a:gridCol w="1972862"/>
              </a:tblGrid>
              <a:tr h="257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상세 구성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Private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Public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Hybrid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정의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기업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및 기관 내부에 클라우드 서비스 환경을 구성하여 내부 직원에게 제한적으로 서비스를 제공하는 형태</a:t>
                      </a:r>
                      <a:endParaRPr kumimoji="1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불특정 다수를 대상으로 하는 서비스를 여러 서비스 사용자 가 이용하는 형태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퍼블릭과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프라이빗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클라우드가 결합한 형태로써 공유를 원하 지 않는 일부 데이터 및 서비스 에 대해 </a:t>
                      </a:r>
                      <a:r>
                        <a:rPr kumimoji="1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프라이빗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정책을 설정하여 서비스를 제공하는 형태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장점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특정 업무 중심의 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App 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구성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보안 및 신뢰성 제고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네트워크 대역폭 제약 없음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인터넷 접속 가능 제약 없음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서비스 수준 관리 가능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정보자원 활용도 증대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초기 투자 비용 절감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높은 탄력성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SaaS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활용 용이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중요한 </a:t>
                      </a:r>
                      <a:r>
                        <a:rPr kumimoji="1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민감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자원은 </a:t>
                      </a:r>
                      <a:r>
                        <a:rPr kumimoji="1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프라이빗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클라우드에 보관하고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부분적으로  </a:t>
                      </a:r>
                      <a:r>
                        <a:rPr kumimoji="1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퍼블릭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클라우드를 활용하여 비용 절감 가능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단점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높은 초기 투자 비용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가상화 기술 비용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높은 인력 비용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낮은 탄력성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 보안성</a:t>
                      </a:r>
                      <a:r>
                        <a:rPr lang="en-US" altLang="zh-CN" sz="1000" spc="2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ko-KR" altLang="en-US" sz="1000" spc="2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우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려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고객사의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통제권한</a:t>
                      </a:r>
                      <a:r>
                        <a:rPr lang="en-US" altLang="zh-CN" sz="1000" spc="2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부족</a:t>
                      </a:r>
                      <a:endParaRPr lang="en-US" altLang="zh-CN" sz="1000" dirty="0" smtClean="0">
                        <a:solidFill>
                          <a:srgbClr val="000000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장애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발생시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대안책</a:t>
                      </a:r>
                      <a:r>
                        <a:rPr lang="en-US" altLang="zh-CN" sz="1000" spc="2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미비</a:t>
                      </a:r>
                      <a:endParaRPr lang="en-US" altLang="zh-CN" sz="1000" dirty="0" smtClean="0">
                        <a:solidFill>
                          <a:srgbClr val="000000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높은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서비스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지원</a:t>
                      </a:r>
                      <a:r>
                        <a:rPr lang="en-US" altLang="zh-CN" sz="1000" spc="25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비용</a:t>
                      </a:r>
                      <a:endParaRPr lang="en-US" altLang="zh-CN" sz="1000" dirty="0" smtClean="0">
                        <a:solidFill>
                          <a:srgbClr val="000000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전문적인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서비스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제공</a:t>
                      </a:r>
                      <a:r>
                        <a:rPr lang="en-US" altLang="zh-CN" sz="1000" spc="1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err="1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어려움</a:t>
                      </a:r>
                      <a:endParaRPr lang="en-US" altLang="zh-CN" sz="1000" dirty="0" smtClean="0">
                        <a:solidFill>
                          <a:srgbClr val="000000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App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의 아키텍처가 </a:t>
                      </a:r>
                      <a:r>
                        <a:rPr kumimoji="1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프라이빗과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퍼블릭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간 상호 혼용될 수 있도록 설계 필요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900000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주요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  <a:p>
                      <a:pPr marL="0" marR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벤더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spc="-5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</a:t>
                      </a:r>
                      <a:r>
                        <a:rPr lang="en-US" altLang="zh-CN" sz="1000" spc="5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en-US" altLang="zh-CN" sz="1000" spc="-1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IBM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spc="-5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</a:t>
                      </a:r>
                      <a:r>
                        <a:rPr lang="en-US" altLang="zh-CN" sz="1000" spc="4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en-US" altLang="zh-CN" sz="1000" spc="-5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HP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</a:t>
                      </a:r>
                      <a:r>
                        <a:rPr lang="en-US" altLang="zh-CN" sz="1000" spc="44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en-US" altLang="zh-CN" sz="1000" spc="-5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EMC2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 Amazon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Web</a:t>
                      </a:r>
                      <a:r>
                        <a:rPr lang="en-US" altLang="zh-CN" sz="1000" spc="-2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Services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 Google</a:t>
                      </a:r>
                      <a:r>
                        <a:rPr lang="en-US" altLang="zh-CN" sz="1000" spc="25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Apps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spc="-5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</a:t>
                      </a:r>
                      <a:r>
                        <a:rPr lang="en-US" altLang="zh-CN" sz="1000" spc="44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en-US" altLang="zh-CN" sz="1000" spc="-5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Azure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IBM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EMC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Hub Spot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57" name="TextBox 53"/>
          <p:cNvSpPr txBox="1"/>
          <p:nvPr/>
        </p:nvSpPr>
        <p:spPr>
          <a:xfrm>
            <a:off x="2982598" y="5986206"/>
            <a:ext cx="6686401" cy="282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0249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※ 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한국인터넷진흥원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최근 클라우드 컴퓨팅 서비스 동향 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(2013), </a:t>
            </a:r>
            <a:r>
              <a:rPr lang="en-US" altLang="ko-KR" sz="9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CarolynPurcell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2010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</a:p>
          <a:p>
            <a:pPr marL="0" hangingPunct="0">
              <a:lnSpc>
                <a:spcPct val="102499"/>
              </a:lnSpc>
            </a:pPr>
            <a:endParaRPr lang="en-US" altLang="zh-CN" sz="9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849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AutoShape 92"/>
          <p:cNvCxnSpPr>
            <a:cxnSpLocks noChangeShapeType="1"/>
            <a:stCxn id="65" idx="2"/>
            <a:endCxn id="75" idx="0"/>
          </p:cNvCxnSpPr>
          <p:nvPr/>
        </p:nvCxnSpPr>
        <p:spPr bwMode="auto">
          <a:xfrm>
            <a:off x="4923567" y="2448549"/>
            <a:ext cx="11059" cy="2928504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stealth" w="med" len="med"/>
          </a:ln>
        </p:spPr>
      </p:cxn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선진사례 분석은 </a:t>
            </a:r>
            <a:r>
              <a:rPr lang="ko-KR" altLang="en-US" dirty="0"/>
              <a:t>주요 국가별 </a:t>
            </a:r>
            <a:r>
              <a:rPr lang="ko-KR" altLang="en-US" dirty="0" smtClean="0"/>
              <a:t>빅데이터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추진현황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국외 공공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국내 공공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민간 </a:t>
            </a:r>
            <a:r>
              <a:rPr lang="ko-KR" altLang="en-US" dirty="0"/>
              <a:t>서비스 </a:t>
            </a:r>
            <a:r>
              <a:rPr lang="ko-KR" altLang="en-US" dirty="0" smtClean="0"/>
              <a:t>사례 및 클라우드 전환과 관련된 내용 분석을 </a:t>
            </a:r>
            <a:r>
              <a:rPr lang="ko-KR" altLang="en-US" dirty="0"/>
              <a:t>통하여 </a:t>
            </a:r>
            <a:r>
              <a:rPr lang="en-US" altLang="ko-KR" dirty="0" smtClean="0"/>
              <a:t>LH</a:t>
            </a:r>
            <a:r>
              <a:rPr lang="ko-KR" altLang="en-US" dirty="0" smtClean="0"/>
              <a:t>공사의 빅데이터 공통 플랫폼 내재화 방안 수립 추진 </a:t>
            </a:r>
            <a:r>
              <a:rPr lang="ko-KR" altLang="en-US" dirty="0"/>
              <a:t>방향성 정립을 위한 시사점을 도출함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 및 절차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7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 절차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319017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54" name="그룹 23"/>
          <p:cNvGrpSpPr/>
          <p:nvPr/>
        </p:nvGrpSpPr>
        <p:grpSpPr>
          <a:xfrm>
            <a:off x="452500" y="2789562"/>
            <a:ext cx="2918836" cy="2388914"/>
            <a:chOff x="452500" y="3056310"/>
            <a:chExt cx="2918836" cy="2388914"/>
          </a:xfrm>
        </p:grpSpPr>
        <p:sp>
          <p:nvSpPr>
            <p:cNvPr id="55" name="AutoShape 21"/>
            <p:cNvSpPr>
              <a:spLocks noChangeArrowheads="1"/>
            </p:cNvSpPr>
            <p:nvPr/>
          </p:nvSpPr>
          <p:spPr bwMode="auto">
            <a:xfrm>
              <a:off x="468301" y="3056310"/>
              <a:ext cx="2903035" cy="474662"/>
            </a:xfrm>
            <a:prstGeom prst="homePlate">
              <a:avLst>
                <a:gd name="adj" fmla="val 32608"/>
              </a:avLst>
            </a:prstGeom>
            <a:solidFill>
              <a:srgbClr val="969696"/>
            </a:solidFill>
            <a:ln w="6350" algn="ctr">
              <a:noFill/>
              <a:miter lim="800000"/>
              <a:headEnd type="none" w="sm" len="sm"/>
              <a:tailEnd type="none" w="sm" len="sm"/>
            </a:ln>
            <a:effectLst>
              <a:prstShdw prst="shdw17" dist="17961" dir="2700000">
                <a:srgbClr val="5A5A5A"/>
              </a:prstShdw>
            </a:effectLst>
          </p:spPr>
          <p:txBody>
            <a:bodyPr wrap="none" anchor="ctr"/>
            <a:lstStyle/>
            <a:p>
              <a:pPr algn="ctr" fontAlgn="ctr">
                <a:defRPr/>
              </a:pPr>
              <a:r>
                <a:rPr lang="ko-KR" altLang="en-US" sz="1200" b="1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 국가별 빅데이터</a:t>
              </a:r>
              <a:r>
                <a:rPr lang="en-US" altLang="ko-KR" sz="1200" b="1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br>
                <a:rPr lang="en-US" altLang="ko-KR" sz="1200" b="1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ko-KR" altLang="en-US" sz="1200" b="1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추진현황 분석</a:t>
              </a:r>
              <a:endParaRPr lang="ko-KR" altLang="en-US" sz="1200" b="1" dirty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6" name="Text Box 40"/>
            <p:cNvSpPr txBox="1">
              <a:spLocks noChangeArrowheads="1"/>
            </p:cNvSpPr>
            <p:nvPr/>
          </p:nvSpPr>
          <p:spPr bwMode="auto">
            <a:xfrm>
              <a:off x="466003" y="3963033"/>
              <a:ext cx="2800726" cy="1482191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8000" tIns="90000" rIns="0" bIns="0" anchor="ctr" anchorCtr="0"/>
            <a:lstStyle/>
            <a:p>
              <a:pPr marL="90488" indent="-90488" fontAlgn="base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 typeface="Wingdings" pitchFamily="2" charset="2"/>
                <a:buChar char="§"/>
              </a:pP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 </a:t>
              </a:r>
              <a:r>
                <a:rPr lang="ko-KR" altLang="en-US" sz="12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</a:t>
              </a: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가별 </a:t>
              </a: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Big Data </a:t>
              </a: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추진체계 및 운영현황 분석</a:t>
              </a:r>
              <a:endParaRPr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260350" lvl="1" indent="-171450" fontAlgn="base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Tx/>
                <a:buChar char="-"/>
              </a:pP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미국</a:t>
              </a: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영국</a:t>
              </a: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일본</a:t>
              </a:r>
              <a:endParaRPr lang="en-US" altLang="ko-KR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7" name="Text Box 41"/>
            <p:cNvSpPr txBox="1">
              <a:spLocks noChangeArrowheads="1"/>
            </p:cNvSpPr>
            <p:nvPr/>
          </p:nvSpPr>
          <p:spPr bwMode="auto">
            <a:xfrm>
              <a:off x="452500" y="3609020"/>
              <a:ext cx="2808827" cy="374650"/>
            </a:xfrm>
            <a:prstGeom prst="rect">
              <a:avLst/>
            </a:prstGeom>
            <a:solidFill>
              <a:srgbClr val="B2B2B2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prstShdw prst="shdw17" dist="17961" dir="2700000">
                <a:srgbClr val="999999">
                  <a:alpha val="50000"/>
                </a:srgbClr>
              </a:prstShdw>
            </a:effectLst>
          </p:spPr>
          <p:txBody>
            <a:bodyPr lIns="54000" rIns="54000" anchor="ctr"/>
            <a:lstStyle/>
            <a:p>
              <a:pPr algn="ctr" defTabSz="1279525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 국가별 빅데이터</a:t>
              </a:r>
              <a:r>
                <a:rPr lang="en-US" altLang="ko-KR" sz="1200" b="1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1200" b="1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추진현황 분석</a:t>
              </a:r>
              <a:endParaRPr lang="ko-KR" altLang="en-US" sz="1200" b="1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58" name="그룹 112"/>
          <p:cNvGrpSpPr/>
          <p:nvPr/>
        </p:nvGrpSpPr>
        <p:grpSpPr>
          <a:xfrm>
            <a:off x="6498660" y="2789058"/>
            <a:ext cx="2918836" cy="2389923"/>
            <a:chOff x="596516" y="2408238"/>
            <a:chExt cx="5962662" cy="2389923"/>
          </a:xfrm>
        </p:grpSpPr>
        <p:sp>
          <p:nvSpPr>
            <p:cNvPr id="59" name="AutoShape 21"/>
            <p:cNvSpPr>
              <a:spLocks noChangeArrowheads="1"/>
            </p:cNvSpPr>
            <p:nvPr/>
          </p:nvSpPr>
          <p:spPr bwMode="auto">
            <a:xfrm>
              <a:off x="628795" y="2408238"/>
              <a:ext cx="5930383" cy="474662"/>
            </a:xfrm>
            <a:prstGeom prst="homePlate">
              <a:avLst>
                <a:gd name="adj" fmla="val 32608"/>
              </a:avLst>
            </a:prstGeom>
            <a:solidFill>
              <a:srgbClr val="969696"/>
            </a:solidFill>
            <a:ln w="6350" algn="ctr">
              <a:noFill/>
              <a:miter lim="800000"/>
              <a:headEnd type="none" w="sm" len="sm"/>
              <a:tailEnd type="none" w="sm" len="sm"/>
            </a:ln>
            <a:effectLst>
              <a:prstShdw prst="shdw17" dist="17961" dir="2700000">
                <a:srgbClr val="5A5A5A"/>
              </a:prstShdw>
            </a:effectLst>
          </p:spPr>
          <p:txBody>
            <a:bodyPr wrap="none" anchor="ctr"/>
            <a:lstStyle/>
            <a:p>
              <a:pPr algn="ctr" fontAlgn="ctr">
                <a:defRPr/>
              </a:pPr>
              <a:r>
                <a:rPr lang="ko-KR" altLang="en-US" sz="1200" b="1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 종합</a:t>
              </a:r>
              <a:endParaRPr lang="ko-KR" altLang="en-US" sz="1200" b="1" dirty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0" name="Text Box 40"/>
            <p:cNvSpPr txBox="1">
              <a:spLocks noChangeArrowheads="1"/>
            </p:cNvSpPr>
            <p:nvPr/>
          </p:nvSpPr>
          <p:spPr bwMode="auto">
            <a:xfrm>
              <a:off x="624100" y="3314961"/>
              <a:ext cx="5721384" cy="1483200"/>
            </a:xfrm>
            <a:prstGeom prst="rect">
              <a:avLst/>
            </a:prstGeom>
            <a:noFill/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8000" tIns="90000" rIns="0" bIns="0" anchor="ctr" anchorCtr="0"/>
            <a:lstStyle/>
            <a:p>
              <a:pPr marL="90488" indent="-90488" fontAlgn="base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 typeface="Wingdings" pitchFamily="2" charset="2"/>
                <a:buChar char="§"/>
              </a:pP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 국가별 빅데이터 추진현황 분석 및 빅데이터 </a:t>
              </a: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 </a:t>
              </a: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클라우드 서비스 사례 분석을 통하여 도출된 시사점을 종합</a:t>
              </a:r>
              <a:endParaRPr lang="en-US" altLang="ko-KR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1" name="Text Box 41"/>
            <p:cNvSpPr txBox="1">
              <a:spLocks noChangeArrowheads="1"/>
            </p:cNvSpPr>
            <p:nvPr/>
          </p:nvSpPr>
          <p:spPr bwMode="auto">
            <a:xfrm>
              <a:off x="596516" y="2960948"/>
              <a:ext cx="5737933" cy="374650"/>
            </a:xfrm>
            <a:prstGeom prst="rect">
              <a:avLst/>
            </a:prstGeom>
            <a:solidFill>
              <a:srgbClr val="B2B2B2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prstShdw prst="shdw17" dist="17961" dir="2700000">
                <a:srgbClr val="999999">
                  <a:alpha val="50000"/>
                </a:srgbClr>
              </a:prstShdw>
            </a:effectLst>
          </p:spPr>
          <p:txBody>
            <a:bodyPr lIns="54000" rIns="54000" anchor="ctr"/>
            <a:lstStyle/>
            <a:p>
              <a:pPr algn="ctr" defTabSz="1279525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선진사례 분석 결과에 대한 시사점 종합</a:t>
              </a:r>
              <a:endParaRPr lang="ko-KR" altLang="en-US" sz="1200" b="1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63" name="그룹 19"/>
          <p:cNvGrpSpPr/>
          <p:nvPr/>
        </p:nvGrpSpPr>
        <p:grpSpPr>
          <a:xfrm>
            <a:off x="3531379" y="3476749"/>
            <a:ext cx="2815200" cy="747976"/>
            <a:chOff x="3493200" y="4073320"/>
            <a:chExt cx="2928658" cy="747976"/>
          </a:xfrm>
        </p:grpSpPr>
        <p:sp>
          <p:nvSpPr>
            <p:cNvPr id="71" name="Text Box 40"/>
            <p:cNvSpPr txBox="1">
              <a:spLocks noChangeArrowheads="1"/>
            </p:cNvSpPr>
            <p:nvPr/>
          </p:nvSpPr>
          <p:spPr bwMode="auto">
            <a:xfrm>
              <a:off x="3502258" y="4427333"/>
              <a:ext cx="2919600" cy="393963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8000" tIns="90000" rIns="0" bIns="0" anchor="ctr" anchorCtr="0"/>
            <a:lstStyle/>
            <a:p>
              <a:pPr marL="90488" indent="-90488" fontAlgn="base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 typeface="Wingdings" pitchFamily="2" charset="2"/>
                <a:buChar char="§"/>
              </a:pP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보건복지부 </a:t>
              </a: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‘</a:t>
              </a: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사회복지 통합 </a:t>
              </a:r>
              <a:r>
                <a:rPr lang="ko-KR" altLang="en-US" sz="12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관리망</a:t>
              </a: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’</a:t>
              </a:r>
              <a:endParaRPr lang="en-US" altLang="ko-KR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2" name="Text Box 41"/>
            <p:cNvSpPr txBox="1">
              <a:spLocks noChangeArrowheads="1"/>
            </p:cNvSpPr>
            <p:nvPr/>
          </p:nvSpPr>
          <p:spPr bwMode="auto">
            <a:xfrm>
              <a:off x="3493200" y="4073320"/>
              <a:ext cx="2919600" cy="374650"/>
            </a:xfrm>
            <a:prstGeom prst="rect">
              <a:avLst/>
            </a:prstGeom>
            <a:solidFill>
              <a:srgbClr val="B2B2B2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prstShdw prst="shdw17" dist="17961" dir="2700000">
                <a:srgbClr val="999999">
                  <a:alpha val="50000"/>
                </a:srgbClr>
              </a:prstShdw>
            </a:effectLst>
          </p:spPr>
          <p:txBody>
            <a:bodyPr lIns="54000" rIns="54000" anchor="ctr"/>
            <a:lstStyle/>
            <a:p>
              <a:pPr algn="ctr" defTabSz="1279525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국내 공공 서비스 사례</a:t>
              </a:r>
              <a:endParaRPr lang="ko-KR" altLang="en-US" sz="1200" b="1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64" name="그룹 20"/>
          <p:cNvGrpSpPr/>
          <p:nvPr/>
        </p:nvGrpSpPr>
        <p:grpSpPr>
          <a:xfrm>
            <a:off x="3531379" y="4426901"/>
            <a:ext cx="2815200" cy="747976"/>
            <a:chOff x="3488671" y="5161890"/>
            <a:chExt cx="2928658" cy="747976"/>
          </a:xfrm>
        </p:grpSpPr>
        <p:sp>
          <p:nvSpPr>
            <p:cNvPr id="69" name="Text Box 40"/>
            <p:cNvSpPr txBox="1">
              <a:spLocks noChangeArrowheads="1"/>
            </p:cNvSpPr>
            <p:nvPr/>
          </p:nvSpPr>
          <p:spPr bwMode="auto">
            <a:xfrm>
              <a:off x="3497729" y="5515903"/>
              <a:ext cx="2919600" cy="393963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8000" tIns="90000" rIns="0" bIns="0" anchor="ctr" anchorCtr="0"/>
            <a:lstStyle/>
            <a:p>
              <a:pPr marL="90488" indent="-90488" fontAlgn="base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 typeface="Wingdings" pitchFamily="2" charset="2"/>
                <a:buChar char="§"/>
              </a:pP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</a:t>
              </a: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 </a:t>
              </a: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‘Smart Insight’</a:t>
              </a:r>
              <a:endParaRPr lang="en-US" altLang="ko-KR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0" name="Text Box 41"/>
            <p:cNvSpPr txBox="1">
              <a:spLocks noChangeArrowheads="1"/>
            </p:cNvSpPr>
            <p:nvPr/>
          </p:nvSpPr>
          <p:spPr bwMode="auto">
            <a:xfrm>
              <a:off x="3488671" y="5161890"/>
              <a:ext cx="2919600" cy="374650"/>
            </a:xfrm>
            <a:prstGeom prst="rect">
              <a:avLst/>
            </a:prstGeom>
            <a:solidFill>
              <a:srgbClr val="B2B2B2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prstShdw prst="shdw17" dist="17961" dir="2700000">
                <a:srgbClr val="999999">
                  <a:alpha val="50000"/>
                </a:srgbClr>
              </a:prstShdw>
            </a:effectLst>
          </p:spPr>
          <p:txBody>
            <a:bodyPr lIns="54000" rIns="54000" anchor="ctr"/>
            <a:lstStyle/>
            <a:p>
              <a:pPr algn="ctr" defTabSz="1279525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국내 민간 서비스 사례</a:t>
              </a:r>
              <a:endParaRPr lang="ko-KR" altLang="en-US" sz="1200" b="1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65" name="AutoShape 21"/>
          <p:cNvSpPr>
            <a:spLocks noChangeArrowheads="1"/>
          </p:cNvSpPr>
          <p:nvPr/>
        </p:nvSpPr>
        <p:spPr bwMode="auto">
          <a:xfrm>
            <a:off x="3549438" y="1973887"/>
            <a:ext cx="2903035" cy="474662"/>
          </a:xfrm>
          <a:prstGeom prst="homePlate">
            <a:avLst>
              <a:gd name="adj" fmla="val 32608"/>
            </a:avLst>
          </a:prstGeom>
          <a:solidFill>
            <a:srgbClr val="969696"/>
          </a:solidFill>
          <a:ln w="6350" algn="ctr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5A5A5A"/>
            </a:prstShdw>
          </a:effectLst>
        </p:spPr>
        <p:txBody>
          <a:bodyPr wrap="none" anchor="ctr"/>
          <a:lstStyle/>
          <a:p>
            <a:pPr algn="ctr" fontAlgn="ctr">
              <a:defRPr/>
            </a:pPr>
            <a:r>
              <a:rPr lang="ko-KR" altLang="en-US" sz="1200" b="1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</a:t>
            </a:r>
            <a:r>
              <a:rPr lang="en-US" altLang="ko-KR" sz="1200" b="1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1200" b="1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서비스 </a:t>
            </a:r>
            <a:r>
              <a:rPr lang="ko-KR" altLang="en-US" sz="1200" b="1" dirty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사례 분석</a:t>
            </a:r>
          </a:p>
        </p:txBody>
      </p:sp>
      <p:grpSp>
        <p:nvGrpSpPr>
          <p:cNvPr id="66" name="그룹 22"/>
          <p:cNvGrpSpPr/>
          <p:nvPr/>
        </p:nvGrpSpPr>
        <p:grpSpPr>
          <a:xfrm>
            <a:off x="3531379" y="2526597"/>
            <a:ext cx="2815200" cy="747976"/>
            <a:chOff x="3453444" y="2987452"/>
            <a:chExt cx="2928658" cy="747976"/>
          </a:xfrm>
        </p:grpSpPr>
        <p:sp>
          <p:nvSpPr>
            <p:cNvPr id="67" name="Text Box 40"/>
            <p:cNvSpPr txBox="1">
              <a:spLocks noChangeArrowheads="1"/>
            </p:cNvSpPr>
            <p:nvPr/>
          </p:nvSpPr>
          <p:spPr bwMode="auto">
            <a:xfrm>
              <a:off x="3462502" y="3341465"/>
              <a:ext cx="2919600" cy="393963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8000" tIns="90000" rIns="0" bIns="0" anchor="ctr" anchorCtr="0"/>
            <a:lstStyle/>
            <a:p>
              <a:pPr marL="90488" indent="-90488" fontAlgn="base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 typeface="Wingdings" pitchFamily="2" charset="2"/>
                <a:buChar char="§"/>
              </a:pP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샌프란시스코 경찰청 </a:t>
              </a: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‘</a:t>
              </a: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범죄 예방 시스템</a:t>
              </a:r>
              <a:endParaRPr lang="en-US" altLang="ko-KR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8" name="Text Box 41"/>
            <p:cNvSpPr txBox="1">
              <a:spLocks noChangeArrowheads="1"/>
            </p:cNvSpPr>
            <p:nvPr/>
          </p:nvSpPr>
          <p:spPr bwMode="auto">
            <a:xfrm>
              <a:off x="3453444" y="2987452"/>
              <a:ext cx="2919600" cy="374650"/>
            </a:xfrm>
            <a:prstGeom prst="rect">
              <a:avLst/>
            </a:prstGeom>
            <a:solidFill>
              <a:srgbClr val="B2B2B2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prstShdw prst="shdw17" dist="17961" dir="2700000">
                <a:srgbClr val="999999">
                  <a:alpha val="50000"/>
                </a:srgbClr>
              </a:prstShdw>
            </a:effectLst>
          </p:spPr>
          <p:txBody>
            <a:bodyPr lIns="54000" rIns="54000" anchor="ctr"/>
            <a:lstStyle/>
            <a:p>
              <a:pPr algn="ctr" defTabSz="1279525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국외 공공 서비스 사례</a:t>
              </a:r>
              <a:endParaRPr lang="ko-KR" altLang="en-US" sz="1200" b="1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73" name="그룹 20"/>
          <p:cNvGrpSpPr/>
          <p:nvPr/>
        </p:nvGrpSpPr>
        <p:grpSpPr>
          <a:xfrm>
            <a:off x="3531379" y="5377053"/>
            <a:ext cx="2815200" cy="747976"/>
            <a:chOff x="3488671" y="5161890"/>
            <a:chExt cx="2928658" cy="747976"/>
          </a:xfrm>
        </p:grpSpPr>
        <p:sp>
          <p:nvSpPr>
            <p:cNvPr id="74" name="Text Box 40"/>
            <p:cNvSpPr txBox="1">
              <a:spLocks noChangeArrowheads="1"/>
            </p:cNvSpPr>
            <p:nvPr/>
          </p:nvSpPr>
          <p:spPr bwMode="auto">
            <a:xfrm>
              <a:off x="3497729" y="5515903"/>
              <a:ext cx="2919600" cy="393963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108000" tIns="90000" rIns="0" bIns="0" anchor="ctr" anchorCtr="0"/>
            <a:lstStyle/>
            <a:p>
              <a:pPr marL="90488" indent="-90488" fontAlgn="base">
                <a:lnSpc>
                  <a:spcPct val="110000"/>
                </a:lnSpc>
                <a:spcBef>
                  <a:spcPct val="10000"/>
                </a:spcBef>
                <a:spcAft>
                  <a:spcPct val="10000"/>
                </a:spcAft>
                <a:buFont typeface="Wingdings" pitchFamily="2" charset="2"/>
                <a:buChar char="§"/>
              </a:pP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K</a:t>
              </a: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</a:t>
              </a: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‘</a:t>
              </a:r>
              <a:r>
                <a:rPr lang="ko-KR" altLang="en-US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공공기관 전용 서비스</a:t>
              </a:r>
              <a:r>
                <a:rPr lang="en-US" altLang="ko-KR" sz="12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’</a:t>
              </a:r>
              <a:endParaRPr lang="en-US" altLang="ko-KR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5" name="Text Box 41"/>
            <p:cNvSpPr txBox="1">
              <a:spLocks noChangeArrowheads="1"/>
            </p:cNvSpPr>
            <p:nvPr/>
          </p:nvSpPr>
          <p:spPr bwMode="auto">
            <a:xfrm>
              <a:off x="3488671" y="5161890"/>
              <a:ext cx="2919600" cy="374650"/>
            </a:xfrm>
            <a:prstGeom prst="rect">
              <a:avLst/>
            </a:prstGeom>
            <a:solidFill>
              <a:srgbClr val="B2B2B2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>
              <a:prstShdw prst="shdw17" dist="17961" dir="2700000">
                <a:srgbClr val="999999">
                  <a:alpha val="50000"/>
                </a:srgbClr>
              </a:prstShdw>
            </a:effectLst>
          </p:spPr>
          <p:txBody>
            <a:bodyPr lIns="54000" rIns="54000" anchor="ctr"/>
            <a:lstStyle/>
            <a:p>
              <a:pPr algn="ctr" defTabSz="1279525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b="1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국내 민간 서비스 사례</a:t>
              </a:r>
              <a:endParaRPr lang="ko-KR" altLang="en-US" sz="1200" b="1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cxnSp>
        <p:nvCxnSpPr>
          <p:cNvPr id="77" name="AutoShape 70"/>
          <p:cNvCxnSpPr>
            <a:cxnSpLocks noChangeShapeType="1"/>
            <a:stCxn id="55" idx="0"/>
            <a:endCxn id="65" idx="1"/>
          </p:cNvCxnSpPr>
          <p:nvPr/>
        </p:nvCxnSpPr>
        <p:spPr bwMode="auto">
          <a:xfrm rot="5400000" flipH="1" flipV="1">
            <a:off x="2406762" y="1646886"/>
            <a:ext cx="578344" cy="1707008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cxnSp>
        <p:nvCxnSpPr>
          <p:cNvPr id="78" name="AutoShape 70"/>
          <p:cNvCxnSpPr>
            <a:cxnSpLocks noChangeShapeType="1"/>
            <a:stCxn id="65" idx="3"/>
            <a:endCxn id="59" idx="0"/>
          </p:cNvCxnSpPr>
          <p:nvPr/>
        </p:nvCxnSpPr>
        <p:spPr bwMode="auto">
          <a:xfrm>
            <a:off x="6452473" y="2211218"/>
            <a:ext cx="1436117" cy="577840"/>
          </a:xfrm>
          <a:prstGeom prst="bentConnector2">
            <a:avLst/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sp>
        <p:nvSpPr>
          <p:cNvPr id="85" name="직사각형 8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025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412033"/>
            <a:ext cx="3214341" cy="1772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주요 국가별 빅데이터 추진현황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국외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1.5.7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45281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497758"/>
            <a:ext cx="182941" cy="194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5549897" y="3685717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115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미국은 범국가적 빅데이터 추진을 위하여 ‘빅데이터 고위운영그룹</a:t>
            </a:r>
            <a:r>
              <a:rPr lang="en-US" altLang="ko-KR" dirty="0"/>
              <a:t>(BDSSG)</a:t>
            </a:r>
            <a:r>
              <a:rPr lang="ko-KR" altLang="en-US" dirty="0"/>
              <a:t>를 구성하여 운영하고 있으며</a:t>
            </a:r>
            <a:r>
              <a:rPr lang="en-US" altLang="ko-KR" dirty="0"/>
              <a:t>, </a:t>
            </a:r>
            <a:r>
              <a:rPr lang="ko-KR" altLang="en-US" dirty="0"/>
              <a:t>빅데이터 분석을 위한 별도의 통합 인프라 기반은 구성하지 않음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국가별 빅데이터 추진현황 분석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미국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83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추진 체계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 현황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11" name="TextBox 2685"/>
          <p:cNvSpPr txBox="1"/>
          <p:nvPr/>
        </p:nvSpPr>
        <p:spPr>
          <a:xfrm>
            <a:off x="425539" y="5897761"/>
            <a:ext cx="3972290" cy="1618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583"/>
              </a:lnSpc>
              <a:tabLst>
                <a:tab pos="6561400" algn="l"/>
              </a:tabLst>
            </a:pPr>
            <a:r>
              <a:rPr lang="en-US" altLang="zh-CN" sz="800" spc="8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en-US" altLang="zh-CN" sz="800" spc="1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zh-CN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800" spc="25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신가치창출을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위한 주요국의 빅데이터 추진 전략 분석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정보화진흥원 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(2012)</a:t>
            </a:r>
            <a:endParaRPr lang="en-US" altLang="zh-CN" sz="1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42392" y="2413000"/>
            <a:ext cx="4445508" cy="2871316"/>
            <a:chOff x="367792" y="2872048"/>
            <a:chExt cx="5220580" cy="2412268"/>
          </a:xfrm>
        </p:grpSpPr>
        <p:sp>
          <p:nvSpPr>
            <p:cNvPr id="166" name="Rectangle 78"/>
            <p:cNvSpPr>
              <a:spLocks noChangeArrowheads="1"/>
            </p:cNvSpPr>
            <p:nvPr/>
          </p:nvSpPr>
          <p:spPr bwMode="auto">
            <a:xfrm>
              <a:off x="2215162" y="2872048"/>
              <a:ext cx="1530658" cy="36004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과학기술정책실</a:t>
              </a:r>
              <a:r>
                <a: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/>
              </a:r>
              <a:br>
                <a: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</a:br>
              <a:r>
                <a: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(OSTP)</a:t>
              </a:r>
              <a:endParaRPr kumimoji="0" lang="ko-KR" altLang="en-US" sz="9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67" name="Rectangle 78"/>
            <p:cNvSpPr>
              <a:spLocks noChangeArrowheads="1"/>
            </p:cNvSpPr>
            <p:nvPr/>
          </p:nvSpPr>
          <p:spPr bwMode="auto">
            <a:xfrm>
              <a:off x="2215162" y="3520120"/>
              <a:ext cx="1530658" cy="360040"/>
            </a:xfrm>
            <a:prstGeom prst="rect">
              <a:avLst/>
            </a:prstGeom>
            <a:solidFill>
              <a:srgbClr val="EAEAEA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algn="ctr">
                <a:spcBef>
                  <a:spcPct val="0"/>
                </a:spcBef>
                <a:defRPr/>
              </a:pPr>
              <a:r>
                <a:rPr lang="ko-KR" altLang="en-US" sz="8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고위운영그룹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(BDSSG)</a:t>
              </a:r>
              <a:endPara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8" name="Rectangle 78"/>
            <p:cNvSpPr>
              <a:spLocks noChangeArrowheads="1"/>
            </p:cNvSpPr>
            <p:nvPr/>
          </p:nvSpPr>
          <p:spPr bwMode="auto">
            <a:xfrm>
              <a:off x="367792" y="4240200"/>
              <a:ext cx="983096" cy="36004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국립보건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(NIH)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9" name="Rectangle 78"/>
            <p:cNvSpPr>
              <a:spLocks noChangeArrowheads="1"/>
            </p:cNvSpPr>
            <p:nvPr/>
          </p:nvSpPr>
          <p:spPr bwMode="auto">
            <a:xfrm>
              <a:off x="1427163" y="4240200"/>
              <a:ext cx="983096" cy="36004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국립과학재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단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(NSF)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70" name="Rectangle 78"/>
            <p:cNvSpPr>
              <a:spLocks noChangeArrowheads="1"/>
            </p:cNvSpPr>
            <p:nvPr/>
          </p:nvSpPr>
          <p:spPr bwMode="auto">
            <a:xfrm>
              <a:off x="2486535" y="4240200"/>
              <a:ext cx="983096" cy="36004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국방</a:t>
              </a:r>
              <a:r>
                <a:rPr kumimoji="0" lang="ko-KR" altLang="en-US" sz="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부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0" lang="en-US" altLang="ko-KR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DoD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71" name="Rectangle 78"/>
            <p:cNvSpPr>
              <a:spLocks noChangeArrowheads="1"/>
            </p:cNvSpPr>
            <p:nvPr/>
          </p:nvSpPr>
          <p:spPr bwMode="auto">
            <a:xfrm>
              <a:off x="3545903" y="4240200"/>
              <a:ext cx="983096" cy="36004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에너지</a:t>
              </a:r>
              <a:r>
                <a:rPr kumimoji="0" lang="ko-KR" alt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부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(DoE)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72" name="Rectangle 78"/>
            <p:cNvSpPr>
              <a:spLocks noChangeArrowheads="1"/>
            </p:cNvSpPr>
            <p:nvPr/>
          </p:nvSpPr>
          <p:spPr bwMode="auto">
            <a:xfrm>
              <a:off x="4605276" y="4240200"/>
              <a:ext cx="983096" cy="36004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미국지질조사</a:t>
              </a:r>
              <a:r>
                <a: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</a:t>
              </a: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(USGS)</a:t>
              </a: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73" name="Rectangle 78"/>
            <p:cNvSpPr>
              <a:spLocks noChangeArrowheads="1"/>
            </p:cNvSpPr>
            <p:nvPr/>
          </p:nvSpPr>
          <p:spPr bwMode="auto">
            <a:xfrm>
              <a:off x="2492512" y="4924276"/>
              <a:ext cx="983096" cy="36004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방위고등</a:t>
              </a:r>
              <a:endParaRPr kumimoji="0" lang="en-US" altLang="ko-KR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연구계획국</a:t>
              </a: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(DARPA)</a:t>
              </a:r>
              <a:endParaRPr kumimoji="0" lang="ko-KR" altLang="en-US" sz="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174" name="꺾인 연결선 173"/>
            <p:cNvCxnSpPr>
              <a:stCxn id="166" idx="2"/>
              <a:endCxn id="167" idx="0"/>
            </p:cNvCxnSpPr>
            <p:nvPr/>
          </p:nvCxnSpPr>
          <p:spPr bwMode="auto">
            <a:xfrm rot="5400000">
              <a:off x="2842825" y="3382454"/>
              <a:ext cx="288032" cy="0"/>
            </a:xfrm>
            <a:prstGeom prst="bentConnector3">
              <a:avLst/>
            </a:prstGeom>
            <a:noFill/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5" name="꺾인 연결선 174"/>
            <p:cNvCxnSpPr>
              <a:stCxn id="167" idx="2"/>
              <a:endCxn id="168" idx="0"/>
            </p:cNvCxnSpPr>
            <p:nvPr/>
          </p:nvCxnSpPr>
          <p:spPr bwMode="auto">
            <a:xfrm rot="5400000">
              <a:off x="1739896" y="2999605"/>
              <a:ext cx="360040" cy="2121151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6" name="꺾인 연결선 175"/>
            <p:cNvCxnSpPr>
              <a:stCxn id="167" idx="2"/>
              <a:endCxn id="169" idx="0"/>
            </p:cNvCxnSpPr>
            <p:nvPr/>
          </p:nvCxnSpPr>
          <p:spPr bwMode="auto">
            <a:xfrm rot="5400000">
              <a:off x="2269581" y="3529290"/>
              <a:ext cx="360040" cy="1061780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7" name="꺾인 연결선 176"/>
            <p:cNvCxnSpPr>
              <a:stCxn id="167" idx="2"/>
              <a:endCxn id="170" idx="0"/>
            </p:cNvCxnSpPr>
            <p:nvPr/>
          </p:nvCxnSpPr>
          <p:spPr bwMode="auto">
            <a:xfrm rot="5400000">
              <a:off x="2799267" y="4058976"/>
              <a:ext cx="360040" cy="2409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8" name="꺾인 연결선 177"/>
            <p:cNvCxnSpPr>
              <a:stCxn id="167" idx="2"/>
              <a:endCxn id="171" idx="0"/>
            </p:cNvCxnSpPr>
            <p:nvPr/>
          </p:nvCxnSpPr>
          <p:spPr bwMode="auto">
            <a:xfrm rot="16200000" flipH="1">
              <a:off x="3328951" y="3531699"/>
              <a:ext cx="360040" cy="1056961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9" name="꺾인 연결선 178"/>
            <p:cNvCxnSpPr>
              <a:stCxn id="167" idx="2"/>
            </p:cNvCxnSpPr>
            <p:nvPr/>
          </p:nvCxnSpPr>
          <p:spPr bwMode="auto">
            <a:xfrm rot="16200000" flipH="1">
              <a:off x="3858637" y="3002013"/>
              <a:ext cx="360040" cy="2116333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0" name="꺾인 연결선 179"/>
            <p:cNvCxnSpPr>
              <a:stCxn id="170" idx="2"/>
              <a:endCxn id="173" idx="0"/>
            </p:cNvCxnSpPr>
            <p:nvPr/>
          </p:nvCxnSpPr>
          <p:spPr bwMode="auto">
            <a:xfrm rot="16200000" flipH="1">
              <a:off x="2816064" y="4762258"/>
              <a:ext cx="324036" cy="0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0" name="그룹 9"/>
          <p:cNvGrpSpPr/>
          <p:nvPr/>
        </p:nvGrpSpPr>
        <p:grpSpPr>
          <a:xfrm>
            <a:off x="5135488" y="2024968"/>
            <a:ext cx="4427612" cy="3886784"/>
            <a:chOff x="5135488" y="2024968"/>
            <a:chExt cx="3708412" cy="3683097"/>
          </a:xfrm>
        </p:grpSpPr>
        <p:sp>
          <p:nvSpPr>
            <p:cNvPr id="189" name="TextBox 36"/>
            <p:cNvSpPr txBox="1">
              <a:spLocks noChangeArrowheads="1"/>
            </p:cNvSpPr>
            <p:nvPr/>
          </p:nvSpPr>
          <p:spPr bwMode="auto">
            <a:xfrm>
              <a:off x="5135488" y="5273024"/>
              <a:ext cx="3564396" cy="4350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 fontAlgn="base">
                <a:spcBef>
                  <a:spcPts val="700"/>
                </a:spcBef>
                <a:spcAft>
                  <a:spcPct val="0"/>
                </a:spcAft>
                <a:buFontTx/>
                <a:buChar char="-"/>
              </a:pPr>
              <a:r>
                <a:rPr kumimoji="1" lang="ko-KR" altLang="en-US" sz="9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범정부적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1" lang="ko-KR" altLang="en-US" sz="9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활용을 위한 협의체 중심의 추진체계가 구성되어 있음</a:t>
              </a:r>
              <a:endParaRPr kumimoji="1" lang="en-US" altLang="ko-KR" sz="9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indent="-171450" fontAlgn="base">
                <a:spcBef>
                  <a:spcPts val="700"/>
                </a:spcBef>
                <a:spcAft>
                  <a:spcPct val="0"/>
                </a:spcAft>
                <a:buFontTx/>
                <a:buChar char="-"/>
              </a:pPr>
              <a:r>
                <a:rPr kumimoji="1" lang="ko-KR" altLang="en-US" sz="9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활용을 위한 통합인프라는 구성되어 있지 않음 </a:t>
              </a:r>
              <a:endParaRPr kumimoji="1" lang="en-US" altLang="ko-KR" sz="9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0" name="모서리가 둥근 직사각형 189"/>
            <p:cNvSpPr/>
            <p:nvPr/>
          </p:nvSpPr>
          <p:spPr bwMode="auto">
            <a:xfrm>
              <a:off x="5135488" y="2024968"/>
              <a:ext cx="3708412" cy="252028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개요</a:t>
              </a:r>
            </a:p>
          </p:txBody>
        </p:sp>
        <p:sp>
          <p:nvSpPr>
            <p:cNvPr id="191" name="모서리가 둥근 직사각형 190"/>
            <p:cNvSpPr/>
            <p:nvPr/>
          </p:nvSpPr>
          <p:spPr bwMode="auto">
            <a:xfrm>
              <a:off x="5135488" y="3011872"/>
              <a:ext cx="3708412" cy="252028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주요역할 및 기능</a:t>
              </a:r>
            </a:p>
          </p:txBody>
        </p:sp>
        <p:sp>
          <p:nvSpPr>
            <p:cNvPr id="192" name="모서리가 둥근 직사각형 191"/>
            <p:cNvSpPr/>
            <p:nvPr/>
          </p:nvSpPr>
          <p:spPr bwMode="auto">
            <a:xfrm>
              <a:off x="5135488" y="4365228"/>
              <a:ext cx="3708412" cy="252028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적용 영역</a:t>
              </a:r>
            </a:p>
          </p:txBody>
        </p:sp>
        <p:sp>
          <p:nvSpPr>
            <p:cNvPr id="193" name="모서리가 둥근 직사각형 192"/>
            <p:cNvSpPr/>
            <p:nvPr/>
          </p:nvSpPr>
          <p:spPr bwMode="auto">
            <a:xfrm>
              <a:off x="5135488" y="5013300"/>
              <a:ext cx="3708412" cy="252028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85000"/>
              </a:srgbClr>
            </a:solidFill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특징</a:t>
              </a:r>
            </a:p>
          </p:txBody>
        </p:sp>
        <p:sp>
          <p:nvSpPr>
            <p:cNvPr id="194" name="TextBox 36"/>
            <p:cNvSpPr txBox="1">
              <a:spLocks noChangeArrowheads="1"/>
            </p:cNvSpPr>
            <p:nvPr/>
          </p:nvSpPr>
          <p:spPr bwMode="auto">
            <a:xfrm>
              <a:off x="5154908" y="2271581"/>
              <a:ext cx="3564396" cy="566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80975" indent="-180975" fontAlgn="base">
                <a:spcBef>
                  <a:spcPts val="700"/>
                </a:spcBef>
                <a:spcAft>
                  <a:spcPct val="0"/>
                </a:spcAft>
                <a:buFontTx/>
                <a:buChar char="-"/>
              </a:pP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과학기술정책실을 중심으로 </a:t>
              </a:r>
              <a:r>
                <a:rPr kumimoji="1" lang="ko-KR" altLang="en-US" sz="9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범정부적인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1" lang="ko-KR" altLang="en-US" sz="9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협의체인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‘</a:t>
              </a:r>
              <a:r>
                <a:rPr kumimoji="1" lang="ko-KR" altLang="en-US" sz="9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고위운영그룹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(BDSSG)’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를 구성하여 운영함</a:t>
              </a:r>
              <a:endParaRPr kumimoji="1" lang="en-US" altLang="ko-KR" sz="9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0975" indent="-180975" fontAlgn="base">
                <a:spcBef>
                  <a:spcPts val="700"/>
                </a:spcBef>
                <a:spcAft>
                  <a:spcPct val="0"/>
                </a:spcAft>
                <a:buFontTx/>
                <a:buChar char="-"/>
              </a:pP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현재는 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6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개의 연방부처를 중심으로 운영되고 있으며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지속적 확대 </a:t>
              </a:r>
              <a:r>
                <a:rPr kumimoji="1" lang="ko-KR" altLang="en-US" sz="9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예정</a:t>
              </a:r>
              <a:endParaRPr kumimoji="1" lang="en-US" altLang="ko-KR" sz="9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5" name="TextBox 36"/>
            <p:cNvSpPr txBox="1">
              <a:spLocks noChangeArrowheads="1"/>
            </p:cNvSpPr>
            <p:nvPr/>
          </p:nvSpPr>
          <p:spPr bwMode="auto">
            <a:xfrm>
              <a:off x="5135488" y="3272966"/>
              <a:ext cx="3564396" cy="913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 fontAlgn="base">
                <a:spcBef>
                  <a:spcPts val="700"/>
                </a:spcBef>
                <a:spcAft>
                  <a:spcPct val="0"/>
                </a:spcAft>
                <a:buFontTx/>
                <a:buChar char="-"/>
              </a:pPr>
              <a:r>
                <a:rPr kumimoji="1" lang="ko-KR" altLang="en-US" sz="9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기반의 과학기술 발전 및 관련 기관 협조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 발굴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연방정부 데이터 관리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인력 및 인프라 개발 추진 </a:t>
              </a:r>
              <a:endParaRPr kumimoji="1" lang="en-US" altLang="ko-KR" sz="9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indent="-171450" fontAlgn="base">
                <a:spcBef>
                  <a:spcPts val="700"/>
                </a:spcBef>
                <a:spcAft>
                  <a:spcPct val="0"/>
                </a:spcAft>
                <a:buFontTx/>
                <a:buChar char="-"/>
              </a:pP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수집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저장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보존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</a:t>
              </a:r>
              <a:r>
                <a:rPr kumimoji="1" lang="en-US" altLang="ko-KR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공유와 관련된 핵심 기술의 최신성 유지</a:t>
              </a:r>
              <a:endParaRPr kumimoji="1" lang="en-US" altLang="ko-KR" sz="9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indent="-171450" fontAlgn="base">
                <a:spcBef>
                  <a:spcPts val="700"/>
                </a:spcBef>
                <a:spcAft>
                  <a:spcPct val="0"/>
                </a:spcAft>
                <a:buFontTx/>
                <a:buChar char="-"/>
              </a:pPr>
              <a:r>
                <a:rPr kumimoji="1" lang="ko-KR" altLang="en-US" sz="9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9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관련 부처 간 연계 프로젝트로 얻을 수 있는 편익을 분석하고 실현 가능한 협업 프로제트를 개발 및 </a:t>
              </a:r>
              <a:r>
                <a:rPr kumimoji="1" lang="ko-KR" altLang="en-US" sz="9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제안</a:t>
              </a:r>
              <a:endParaRPr kumimoji="1" lang="en-US" altLang="ko-KR" sz="9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96" name="TextBox 36"/>
            <p:cNvSpPr txBox="1">
              <a:spLocks noChangeArrowheads="1"/>
            </p:cNvSpPr>
            <p:nvPr/>
          </p:nvSpPr>
          <p:spPr bwMode="auto">
            <a:xfrm>
              <a:off x="5135488" y="4636880"/>
              <a:ext cx="3564396" cy="3499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 fontAlgn="base">
                <a:spcBef>
                  <a:spcPts val="700"/>
                </a:spcBef>
                <a:spcAft>
                  <a:spcPct val="0"/>
                </a:spcAft>
                <a:buFontTx/>
                <a:buChar char="-"/>
              </a:pPr>
              <a:r>
                <a:rPr kumimoji="1" lang="ko-KR" altLang="en-US" sz="9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9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고위운영그룹</a:t>
              </a:r>
              <a:r>
                <a:rPr kumimoji="1" lang="en-US" altLang="ko-KR" sz="9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(BDSSG)</a:t>
              </a:r>
              <a:r>
                <a:rPr kumimoji="1" lang="ko-KR" altLang="en-US" sz="9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에 참여하는 연방부처를 중심으로 다양한 영역에 적용됨</a:t>
              </a:r>
              <a:endParaRPr kumimoji="1" lang="en-US" altLang="ko-KR" sz="900" b="1" u="sng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38" name="직사각형 3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3141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미국의 빅데이터 추진은 개별 연방부처를 중심으로 다양한 분야</a:t>
            </a:r>
            <a:r>
              <a:rPr lang="en-US" altLang="ko-KR" dirty="0"/>
              <a:t>(</a:t>
            </a:r>
            <a:r>
              <a:rPr lang="ko-KR" altLang="en-US" dirty="0"/>
              <a:t>국립보건원</a:t>
            </a:r>
            <a:r>
              <a:rPr lang="en-US" altLang="ko-KR" dirty="0"/>
              <a:t>(NIH)</a:t>
            </a:r>
            <a:r>
              <a:rPr lang="ko-KR" altLang="en-US" dirty="0"/>
              <a:t>외 </a:t>
            </a:r>
            <a:r>
              <a:rPr lang="en-US" altLang="ko-KR" dirty="0"/>
              <a:t>7</a:t>
            </a:r>
            <a:r>
              <a:rPr lang="ko-KR" altLang="en-US" dirty="0"/>
              <a:t>개 연방부처</a:t>
            </a:r>
            <a:r>
              <a:rPr lang="en-US" altLang="ko-KR" dirty="0"/>
              <a:t>)</a:t>
            </a:r>
            <a:r>
              <a:rPr lang="ko-KR" altLang="en-US" dirty="0"/>
              <a:t>의 독립적인 빅데이터 프로젝트가 추진되고 있음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국가별 빅데이터 추진현황 분석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미국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97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주요 운영 현황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98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3474013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8" name="Text Box 36"/>
          <p:cNvSpPr txBox="1">
            <a:spLocks noChangeArrowheads="1"/>
          </p:cNvSpPr>
          <p:nvPr/>
        </p:nvSpPr>
        <p:spPr bwMode="auto">
          <a:xfrm>
            <a:off x="344488" y="2039765"/>
            <a:ext cx="4320480" cy="154505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9" name="Text Box 36"/>
          <p:cNvSpPr txBox="1">
            <a:spLocks noChangeArrowheads="1"/>
          </p:cNvSpPr>
          <p:nvPr/>
        </p:nvSpPr>
        <p:spPr bwMode="auto">
          <a:xfrm>
            <a:off x="5241033" y="2039765"/>
            <a:ext cx="4320480" cy="154505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0" name="Text Box 36"/>
          <p:cNvSpPr txBox="1">
            <a:spLocks noChangeArrowheads="1"/>
          </p:cNvSpPr>
          <p:nvPr/>
        </p:nvSpPr>
        <p:spPr bwMode="auto">
          <a:xfrm>
            <a:off x="344488" y="3680090"/>
            <a:ext cx="4320480" cy="154505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1" name="Text Box 36"/>
          <p:cNvSpPr txBox="1">
            <a:spLocks noChangeArrowheads="1"/>
          </p:cNvSpPr>
          <p:nvPr/>
        </p:nvSpPr>
        <p:spPr bwMode="auto">
          <a:xfrm>
            <a:off x="5241033" y="3680090"/>
            <a:ext cx="4320480" cy="1545054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2" name="Text Box 36"/>
          <p:cNvSpPr txBox="1">
            <a:spLocks noChangeArrowheads="1"/>
          </p:cNvSpPr>
          <p:nvPr/>
        </p:nvSpPr>
        <p:spPr bwMode="auto">
          <a:xfrm>
            <a:off x="1568624" y="2039764"/>
            <a:ext cx="3096344" cy="396044"/>
          </a:xfrm>
          <a:prstGeom prst="rect">
            <a:avLst/>
          </a:prstGeom>
          <a:solidFill>
            <a:srgbClr val="969696">
              <a:lumMod val="40000"/>
              <a:lumOff val="6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보건 및 의료와 관련된 </a:t>
            </a:r>
            <a:r>
              <a:rPr kumimoji="0" lang="ko-KR" altLang="en-US" sz="100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운영 및 </a:t>
            </a:r>
            <a:r>
              <a:rPr kumimoji="0" lang="en-US" altLang="ko-KR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kumimoji="0" lang="en-US" altLang="ko-KR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게놈 프로젝트 데이터의 아마존 무료 공개</a:t>
            </a:r>
            <a:endParaRPr kumimoji="0" lang="ko-KR" altLang="en-US" sz="10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3" name="Text Box 36"/>
          <p:cNvSpPr txBox="1">
            <a:spLocks noChangeArrowheads="1"/>
          </p:cNvSpPr>
          <p:nvPr/>
        </p:nvSpPr>
        <p:spPr bwMode="auto">
          <a:xfrm>
            <a:off x="344488" y="2039764"/>
            <a:ext cx="1224136" cy="396044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국립보건원</a:t>
            </a:r>
            <a:endParaRPr kumimoji="0" lang="en-US" altLang="ko-KR" sz="120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(NIH)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380492" y="2460191"/>
            <a:ext cx="428447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국립보건원은 영상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세포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분자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전기생리학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화학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행태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전염병학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임상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그리고 기타 건강과 질병에 관련된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데이터를 추출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가시화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관리하는 핵심 기술 개발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세계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최대의 인류 유전자 변형 데이터 </a:t>
            </a:r>
            <a:r>
              <a:rPr kumimoji="1" lang="ko-KR" altLang="en-US" sz="1000" kern="12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세트를아마존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웹 서비스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(AWS) </a:t>
            </a:r>
            <a:r>
              <a:rPr kumimoji="1" lang="ko-KR" altLang="en-US" sz="1000" kern="12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클라우드에서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무료로 공개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 세계 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1000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 유전체 프로젝트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(1000 Genomes Project)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에서 생성된 것으로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규모는 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200</a:t>
            </a:r>
            <a:r>
              <a:rPr kumimoji="1" lang="ko-KR" altLang="en-US" sz="1000" kern="12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테라바이트임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kumimoji="1" lang="ko-KR" altLang="en-US" sz="10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5" name="Text Box 36"/>
          <p:cNvSpPr txBox="1">
            <a:spLocks noChangeArrowheads="1"/>
          </p:cNvSpPr>
          <p:nvPr/>
        </p:nvSpPr>
        <p:spPr bwMode="auto">
          <a:xfrm>
            <a:off x="6465169" y="2039764"/>
            <a:ext cx="3096344" cy="396044"/>
          </a:xfrm>
          <a:prstGeom prst="rect">
            <a:avLst/>
          </a:prstGeom>
          <a:solidFill>
            <a:srgbClr val="969696">
              <a:lumMod val="40000"/>
              <a:lumOff val="6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과학 및 공학을 위한 </a:t>
            </a:r>
            <a:r>
              <a:rPr kumimoji="0" lang="ko-KR" altLang="en-US" sz="100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핵심기술 연구 </a:t>
            </a:r>
            <a:r>
              <a:rPr kumimoji="0" lang="en-US" altLang="ko-KR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kumimoji="0" lang="en-US" altLang="ko-KR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및 데이터 과학자</a:t>
            </a:r>
            <a:r>
              <a:rPr kumimoji="0" lang="en-US" altLang="ko-KR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(Data Scientist) </a:t>
            </a: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양성 지원</a:t>
            </a:r>
            <a:endParaRPr kumimoji="0" lang="ko-KR" altLang="en-US" sz="10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6" name="Text Box 36"/>
          <p:cNvSpPr txBox="1">
            <a:spLocks noChangeArrowheads="1"/>
          </p:cNvSpPr>
          <p:nvPr/>
        </p:nvSpPr>
        <p:spPr bwMode="auto">
          <a:xfrm>
            <a:off x="5241033" y="2039764"/>
            <a:ext cx="1224136" cy="396044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국립과학재단</a:t>
            </a: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/>
            </a:r>
            <a:b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(NSF)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5277037" y="2659090"/>
            <a:ext cx="428447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국립과학재단은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데이터로부터 지식을 추론하고 사회에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데이터를 제공하고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관리하는 새로운 방법론개발 및 장기 전략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수립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대학에서 차세대 데이터 과학자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(Data Scientist)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와 엔지니어를 육성할 수 있도록 학제간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(interdisciplinary)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프로그램 개발 독려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kumimoji="1" lang="ko-KR" altLang="en-US" sz="10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8" name="Text Box 36"/>
          <p:cNvSpPr txBox="1">
            <a:spLocks noChangeArrowheads="1"/>
          </p:cNvSpPr>
          <p:nvPr/>
        </p:nvSpPr>
        <p:spPr bwMode="auto">
          <a:xfrm>
            <a:off x="1568624" y="3680089"/>
            <a:ext cx="3096344" cy="396044"/>
          </a:xfrm>
          <a:prstGeom prst="rect">
            <a:avLst/>
          </a:prstGeom>
          <a:solidFill>
            <a:srgbClr val="969696">
              <a:lumMod val="40000"/>
              <a:lumOff val="6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데이터기반의 의사결정</a:t>
            </a:r>
            <a:r>
              <a:rPr kumimoji="0" lang="en-US" altLang="ko-KR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(Data to Decisions)</a:t>
            </a:r>
            <a:endParaRPr kumimoji="0" lang="ko-KR" altLang="en-US" sz="10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9" name="Text Box 36"/>
          <p:cNvSpPr txBox="1">
            <a:spLocks noChangeArrowheads="1"/>
          </p:cNvSpPr>
          <p:nvPr/>
        </p:nvSpPr>
        <p:spPr bwMode="auto">
          <a:xfrm>
            <a:off x="344488" y="3680089"/>
            <a:ext cx="1224136" cy="396044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국방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부</a:t>
            </a:r>
            <a:endParaRPr kumimoji="0" lang="en-US" altLang="ko-KR" sz="120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kumimoji="0" lang="en-US" altLang="ko-KR" sz="120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DoD</a:t>
            </a: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380492" y="4309439"/>
            <a:ext cx="428447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빅데이터를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활용해 인지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지각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결정을 제공하는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자율시스템을 구축하여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스스로 결정하고 군사 행동을 수행하도록 추진</a:t>
            </a:r>
            <a:endParaRPr kumimoji="1" lang="en-US" altLang="ko-KR" sz="10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상황인식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능력을 개선시켜 전투원과 군 분석가들을 돕고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군사 작전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지원 능력을 배가시키는 프로그램을 도모</a:t>
            </a:r>
          </a:p>
        </p:txBody>
      </p:sp>
      <p:sp>
        <p:nvSpPr>
          <p:cNvPr id="231" name="Text Box 36"/>
          <p:cNvSpPr txBox="1">
            <a:spLocks noChangeArrowheads="1"/>
          </p:cNvSpPr>
          <p:nvPr/>
        </p:nvSpPr>
        <p:spPr bwMode="auto">
          <a:xfrm>
            <a:off x="6465169" y="3680089"/>
            <a:ext cx="3096344" cy="396044"/>
          </a:xfrm>
          <a:prstGeom prst="rect">
            <a:avLst/>
          </a:prstGeom>
          <a:solidFill>
            <a:srgbClr val="969696">
              <a:lumMod val="40000"/>
              <a:lumOff val="6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에너지 관련 데이터 관리 및 분석</a:t>
            </a:r>
            <a:r>
              <a:rPr kumimoji="0" lang="en-US" altLang="ko-KR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시각화 추진</a:t>
            </a:r>
            <a:endParaRPr kumimoji="0" lang="ko-KR" altLang="en-US" sz="100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2" name="Text Box 36"/>
          <p:cNvSpPr txBox="1">
            <a:spLocks noChangeArrowheads="1"/>
          </p:cNvSpPr>
          <p:nvPr/>
        </p:nvSpPr>
        <p:spPr bwMode="auto">
          <a:xfrm>
            <a:off x="5241033" y="3680089"/>
            <a:ext cx="1224136" cy="396044"/>
          </a:xfrm>
          <a:prstGeom prst="rect">
            <a:avLst/>
          </a:prstGeom>
          <a:solidFill>
            <a:srgbClr val="000000">
              <a:lumMod val="65000"/>
              <a:lumOff val="35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에너지</a:t>
            </a:r>
            <a:r>
              <a:rPr kumimoji="0" lang="ko-KR" altLang="en-US" sz="120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부</a:t>
            </a: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/>
            </a:r>
            <a:b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(DoE)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5277037" y="4254385"/>
            <a:ext cx="428447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2500</a:t>
            </a:r>
            <a:r>
              <a:rPr kumimoji="1" lang="ko-KR" altLang="en-US" sz="1000" kern="12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만달러의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기금을 조성해 </a:t>
            </a:r>
            <a:r>
              <a:rPr kumimoji="1" lang="ko-KR" altLang="en-US" sz="1000" kern="12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확장형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데이터 관리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및 시각화 기관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(Scalable Data Management, Analysis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and Visualization 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Institute. SDAVI)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설립</a:t>
            </a:r>
            <a:endParaRPr kumimoji="1" lang="en-US" altLang="ko-KR" sz="10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6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 국립 연구소와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7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 대학이 참여하여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방대하고 복잡한 데이터를 분석할 수 있는 툴 개발을 목표로 함</a:t>
            </a:r>
            <a:endParaRPr kumimoji="1" lang="ko-KR" altLang="en-US" sz="10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237" name="그룹 236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238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개별 연방부처를 중심으로 독립적인 형태의 빅데이터 프로젝트를 진행함에 따라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신속한 프로젝트 추진이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가능함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독립적인 프로젝트 추진은 일부 영역에 대한 중복 투자가 발생될 가능성이 있음 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39" name="오각형 238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240" name="직사각형 23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026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영국은 범정부적 빅데이터 협의체인 ‘데이터 전략 위원회</a:t>
            </a:r>
            <a:r>
              <a:rPr lang="en-US" altLang="ko-KR" dirty="0"/>
              <a:t>(Data Strategy Board)’</a:t>
            </a:r>
            <a:r>
              <a:rPr lang="ko-KR" altLang="en-US" dirty="0"/>
              <a:t>가 구성되어 있으며</a:t>
            </a:r>
            <a:r>
              <a:rPr lang="en-US" altLang="ko-KR" dirty="0"/>
              <a:t>, </a:t>
            </a:r>
            <a:r>
              <a:rPr lang="ko-KR" altLang="en-US" dirty="0"/>
              <a:t>실질적인 데이터 분석은 경영혁신기술부</a:t>
            </a:r>
            <a:r>
              <a:rPr lang="en-US" altLang="ko-KR" dirty="0"/>
              <a:t>(DBIS) </a:t>
            </a:r>
            <a:r>
              <a:rPr lang="ko-KR" altLang="en-US" dirty="0"/>
              <a:t>산하의 ‘</a:t>
            </a:r>
            <a:r>
              <a:rPr lang="en-US" altLang="ko-KR" dirty="0"/>
              <a:t>The Foresight Horizon Scanning Centre(HSC)’</a:t>
            </a:r>
            <a:r>
              <a:rPr lang="ko-KR" altLang="en-US" dirty="0"/>
              <a:t>를 통하여 이루어짐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국가별 빅데이터 추진현황 분석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83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추진 체계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 현황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79400" y="1993280"/>
            <a:ext cx="4546600" cy="3780420"/>
            <a:chOff x="352996" y="2196480"/>
            <a:chExt cx="5112568" cy="3780420"/>
          </a:xfrm>
        </p:grpSpPr>
        <p:sp>
          <p:nvSpPr>
            <p:cNvPr id="71" name="Rectangle 78"/>
            <p:cNvSpPr>
              <a:spLocks noChangeArrowheads="1"/>
            </p:cNvSpPr>
            <p:nvPr/>
          </p:nvSpPr>
          <p:spPr bwMode="auto">
            <a:xfrm>
              <a:off x="1433116" y="2196480"/>
              <a:ext cx="2448271" cy="360040"/>
            </a:xfrm>
            <a:prstGeom prst="rect">
              <a:avLst/>
            </a:prstGeom>
            <a:solidFill>
              <a:srgbClr val="000000">
                <a:lumMod val="50000"/>
                <a:lumOff val="50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국회</a:t>
              </a:r>
              <a:r>
                <a:rPr kumimoji="0" lang="en-US" altLang="ko-KR" sz="10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(Parliament)</a:t>
              </a:r>
              <a:endPara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2" name="Rectangle 78"/>
            <p:cNvSpPr>
              <a:spLocks noChangeArrowheads="1"/>
            </p:cNvSpPr>
            <p:nvPr/>
          </p:nvSpPr>
          <p:spPr bwMode="auto">
            <a:xfrm>
              <a:off x="352996" y="2859800"/>
              <a:ext cx="1099575" cy="36004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ts val="8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내각 장관</a:t>
              </a:r>
              <a:r>
                <a: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(Minister for the </a:t>
              </a:r>
              <a:b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70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Cabiner</a:t>
              </a:r>
              <a: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Office)</a:t>
              </a:r>
              <a:endParaRPr kumimoji="0" lang="ko-KR" altLang="en-US" sz="7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3" name="Rectangle 78"/>
            <p:cNvSpPr>
              <a:spLocks noChangeArrowheads="1"/>
            </p:cNvSpPr>
            <p:nvPr/>
          </p:nvSpPr>
          <p:spPr bwMode="auto">
            <a:xfrm>
              <a:off x="1865695" y="2859800"/>
              <a:ext cx="1099575" cy="36004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ts val="8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대학과학</a:t>
              </a:r>
              <a:r>
                <a: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(Minister of State </a:t>
              </a:r>
              <a:b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for Universities)</a:t>
              </a:r>
              <a:endParaRPr kumimoji="0" lang="ko-KR" altLang="en-US" sz="7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4" name="Rectangle 78"/>
            <p:cNvSpPr>
              <a:spLocks noChangeArrowheads="1"/>
            </p:cNvSpPr>
            <p:nvPr/>
          </p:nvSpPr>
          <p:spPr bwMode="auto">
            <a:xfrm>
              <a:off x="352996" y="3456620"/>
              <a:ext cx="1099575" cy="36004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경영혁신기술부</a:t>
              </a:r>
              <a:r>
                <a: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(DBIS) </a:t>
              </a:r>
              <a:endParaRPr kumimoji="0" lang="ko-KR" altLang="en-US" sz="9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5" name="Rectangle 78"/>
            <p:cNvSpPr>
              <a:spLocks noChangeArrowheads="1"/>
            </p:cNvSpPr>
            <p:nvPr/>
          </p:nvSpPr>
          <p:spPr bwMode="auto">
            <a:xfrm>
              <a:off x="352996" y="3996680"/>
              <a:ext cx="1099575" cy="360040"/>
            </a:xfrm>
            <a:prstGeom prst="rect">
              <a:avLst/>
            </a:prstGeom>
            <a:solidFill>
              <a:srgbClr val="FFCC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algn="ctr">
                <a:spcBef>
                  <a:spcPct val="0"/>
                </a:spcBef>
                <a:defRPr/>
              </a:pPr>
              <a:r>
                <a:rPr lang="en-US" altLang="ko-KR" sz="7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The Foresight </a:t>
              </a:r>
              <a:br>
                <a:rPr lang="en-US" altLang="ko-KR" sz="7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en-US" altLang="ko-KR" sz="7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Horizon Scanning Centre </a:t>
              </a:r>
              <a:endParaRPr lang="ko-KR" altLang="en-US" sz="7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6" name="Rectangle 78"/>
            <p:cNvSpPr>
              <a:spLocks noChangeArrowheads="1"/>
            </p:cNvSpPr>
            <p:nvPr/>
          </p:nvSpPr>
          <p:spPr bwMode="auto">
            <a:xfrm>
              <a:off x="1008957" y="4500736"/>
              <a:ext cx="1313312" cy="612068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algn="ctr">
                <a:spcBef>
                  <a:spcPct val="0"/>
                </a:spcBef>
                <a:defRPr/>
              </a:pPr>
              <a:r>
                <a:rPr lang="ko-KR" altLang="en-US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전략 위원회</a:t>
              </a:r>
              <a:endPara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>
                <a:spcBef>
                  <a:spcPct val="0"/>
                </a:spcBef>
                <a:defRPr/>
              </a:pPr>
              <a:r>
                <a:rPr lang="en-US" altLang="ko-KR" sz="10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(Data Strategy Board)</a:t>
              </a:r>
              <a:endPara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7" name="Rectangle 78"/>
            <p:cNvSpPr>
              <a:spLocks noChangeArrowheads="1"/>
            </p:cNvSpPr>
            <p:nvPr/>
          </p:nvSpPr>
          <p:spPr bwMode="auto">
            <a:xfrm>
              <a:off x="352996" y="5400836"/>
              <a:ext cx="827651" cy="5760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정부 오픈 데이터 </a:t>
              </a:r>
              <a:r>
                <a:rPr kumimoji="0" lang="en-US" altLang="ko-KR" sz="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ko-KR" altLang="en-US" sz="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사용자 그룹</a:t>
              </a:r>
              <a:endParaRPr kumimoji="0" lang="en-US" altLang="ko-KR" sz="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(Government’s Open</a:t>
              </a:r>
              <a:br>
                <a:rPr kumimoji="0" lang="en-US" altLang="ko-KR" sz="6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6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Data User Group)</a:t>
              </a:r>
              <a:endParaRPr kumimoji="0" lang="ko-KR" altLang="en-US" sz="6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1245841" y="5400836"/>
              <a:ext cx="827651" cy="5760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기상정보 소비자 단체</a:t>
              </a:r>
              <a:endParaRPr kumimoji="0" lang="en-US" altLang="ko-KR" sz="7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(Public Weather </a:t>
              </a:r>
              <a:br>
                <a:rPr kumimoji="0" lang="en-US" altLang="ko-KR" sz="6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6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Service Customer </a:t>
              </a:r>
              <a:br>
                <a:rPr kumimoji="0" lang="en-US" altLang="ko-KR" sz="6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6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Group)</a:t>
              </a:r>
              <a:endParaRPr kumimoji="0" lang="ko-KR" altLang="en-US" sz="6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2137619" y="5400836"/>
              <a:ext cx="827651" cy="576064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지리정보 소비자 단체</a:t>
              </a:r>
              <a:endParaRPr kumimoji="0" lang="en-US" altLang="ko-KR" sz="7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(Geographic </a:t>
              </a:r>
              <a:b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Information </a:t>
              </a:r>
              <a:b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Customer Group)</a:t>
              </a:r>
              <a:endParaRPr kumimoji="0" lang="ko-KR" altLang="en-US" sz="7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auto">
            <a:xfrm>
              <a:off x="3755065" y="2859800"/>
              <a:ext cx="1099575" cy="36004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고용 노동 소비자 우정 장관</a:t>
              </a:r>
              <a: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5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(Minister for Employment, Relations,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Consumer and Postal Affairs</a:t>
              </a:r>
              <a:r>
                <a:rPr kumimoji="0" lang="en-US" altLang="ko-KR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endParaRPr kumimoji="0" lang="ko-KR" altLang="en-US" sz="7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1" name="Rectangle 78"/>
            <p:cNvSpPr>
              <a:spLocks noChangeArrowheads="1"/>
            </p:cNvSpPr>
            <p:nvPr/>
          </p:nvSpPr>
          <p:spPr bwMode="auto">
            <a:xfrm>
              <a:off x="3648196" y="4500736"/>
              <a:ext cx="1313312" cy="612068"/>
            </a:xfrm>
            <a:prstGeom prst="rect">
              <a:avLst/>
            </a:prstGeom>
            <a:pattFill prst="lgGrid">
              <a:fgClr>
                <a:srgbClr val="FFFFFF">
                  <a:lumMod val="75000"/>
                </a:srgbClr>
              </a:fgClr>
              <a:bgClr>
                <a:srgbClr val="FFFFFF"/>
              </a:bgClr>
            </a:patt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공공데이터 그룹</a:t>
              </a:r>
              <a:endParaRPr kumimoji="0" lang="en-US" altLang="ko-KR" sz="12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(Public Data Group)</a:t>
              </a:r>
              <a:endPara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86" name="직선 화살표 연결선 85"/>
            <p:cNvCxnSpPr>
              <a:stCxn id="72" idx="3"/>
              <a:endCxn id="73" idx="1"/>
            </p:cNvCxnSpPr>
            <p:nvPr/>
          </p:nvCxnSpPr>
          <p:spPr bwMode="auto">
            <a:xfrm>
              <a:off x="1452571" y="3039820"/>
              <a:ext cx="413124" cy="0"/>
            </a:xfrm>
            <a:prstGeom prst="straightConnector1">
              <a:avLst/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87" name="직선 화살표 연결선 61"/>
            <p:cNvCxnSpPr/>
            <p:nvPr/>
          </p:nvCxnSpPr>
          <p:spPr bwMode="auto">
            <a:xfrm rot="16200000" flipV="1">
              <a:off x="1082604" y="3924671"/>
              <a:ext cx="1152128" cy="0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88" name="직선 화살표 연결선 61"/>
            <p:cNvCxnSpPr>
              <a:stCxn id="73" idx="2"/>
              <a:endCxn id="72" idx="2"/>
            </p:cNvCxnSpPr>
            <p:nvPr/>
          </p:nvCxnSpPr>
          <p:spPr bwMode="auto">
            <a:xfrm rot="5400000">
              <a:off x="1659134" y="2463491"/>
              <a:ext cx="12700" cy="1512699"/>
            </a:xfrm>
            <a:prstGeom prst="bentConnector3">
              <a:avLst>
                <a:gd name="adj1" fmla="val 120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89" name="직선 화살표 연결선 61"/>
            <p:cNvCxnSpPr>
              <a:stCxn id="75" idx="0"/>
              <a:endCxn id="74" idx="2"/>
            </p:cNvCxnSpPr>
            <p:nvPr/>
          </p:nvCxnSpPr>
          <p:spPr bwMode="auto">
            <a:xfrm rot="5400000" flipH="1" flipV="1">
              <a:off x="817334" y="3913019"/>
              <a:ext cx="180020" cy="0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90" name="직선 화살표 연결선 61"/>
            <p:cNvCxnSpPr>
              <a:stCxn id="77" idx="0"/>
              <a:endCxn id="76" idx="2"/>
            </p:cNvCxnSpPr>
            <p:nvPr/>
          </p:nvCxnSpPr>
          <p:spPr bwMode="auto">
            <a:xfrm rot="5400000" flipH="1" flipV="1">
              <a:off x="1072201" y="4807425"/>
              <a:ext cx="288032" cy="89879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91" name="직선 화살표 연결선 61"/>
            <p:cNvCxnSpPr>
              <a:stCxn id="78" idx="0"/>
              <a:endCxn id="76" idx="2"/>
            </p:cNvCxnSpPr>
            <p:nvPr/>
          </p:nvCxnSpPr>
          <p:spPr bwMode="auto">
            <a:xfrm rot="5400000" flipH="1" flipV="1">
              <a:off x="1518624" y="5253847"/>
              <a:ext cx="288032" cy="5947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92" name="직선 화살표 연결선 61"/>
            <p:cNvCxnSpPr>
              <a:stCxn id="79" idx="0"/>
              <a:endCxn id="76" idx="2"/>
            </p:cNvCxnSpPr>
            <p:nvPr/>
          </p:nvCxnSpPr>
          <p:spPr bwMode="auto">
            <a:xfrm rot="16200000" flipV="1">
              <a:off x="1964513" y="4813904"/>
              <a:ext cx="288032" cy="885831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93" name="직선 화살표 연결선 61"/>
            <p:cNvCxnSpPr>
              <a:stCxn id="81" idx="0"/>
              <a:endCxn id="80" idx="2"/>
            </p:cNvCxnSpPr>
            <p:nvPr/>
          </p:nvCxnSpPr>
          <p:spPr bwMode="auto">
            <a:xfrm rot="5400000" flipH="1" flipV="1">
              <a:off x="3664404" y="3860288"/>
              <a:ext cx="1280896" cy="1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94" name="직선 화살표 연결선 61"/>
            <p:cNvCxnSpPr>
              <a:stCxn id="100" idx="0"/>
              <a:endCxn id="81" idx="2"/>
            </p:cNvCxnSpPr>
            <p:nvPr/>
          </p:nvCxnSpPr>
          <p:spPr bwMode="auto">
            <a:xfrm rot="5400000" flipH="1" flipV="1">
              <a:off x="4013254" y="5109238"/>
              <a:ext cx="288032" cy="295164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95" name="직선 화살표 연결선 61"/>
            <p:cNvCxnSpPr>
              <a:stCxn id="80" idx="0"/>
              <a:endCxn id="71" idx="2"/>
            </p:cNvCxnSpPr>
            <p:nvPr/>
          </p:nvCxnSpPr>
          <p:spPr bwMode="auto">
            <a:xfrm rot="16200000" flipV="1">
              <a:off x="3329413" y="1884359"/>
              <a:ext cx="303280" cy="1647601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96" name="직선 화살표 연결선 61"/>
            <p:cNvCxnSpPr>
              <a:stCxn id="72" idx="0"/>
              <a:endCxn id="71" idx="2"/>
            </p:cNvCxnSpPr>
            <p:nvPr/>
          </p:nvCxnSpPr>
          <p:spPr bwMode="auto">
            <a:xfrm rot="5400000" flipH="1" flipV="1">
              <a:off x="1628378" y="1830926"/>
              <a:ext cx="303280" cy="1754468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97" name="직선 화살표 연결선 61"/>
            <p:cNvCxnSpPr>
              <a:stCxn id="76" idx="3"/>
              <a:endCxn id="81" idx="1"/>
            </p:cNvCxnSpPr>
            <p:nvPr/>
          </p:nvCxnSpPr>
          <p:spPr bwMode="auto">
            <a:xfrm>
              <a:off x="2322269" y="4806770"/>
              <a:ext cx="1325927" cy="0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grpSp>
          <p:nvGrpSpPr>
            <p:cNvPr id="98" name="그룹 74"/>
            <p:cNvGrpSpPr/>
            <p:nvPr/>
          </p:nvGrpSpPr>
          <p:grpSpPr>
            <a:xfrm>
              <a:off x="3146319" y="5400836"/>
              <a:ext cx="2319245" cy="576064"/>
              <a:chOff x="3209819" y="5553236"/>
              <a:chExt cx="3543381" cy="576064"/>
            </a:xfrm>
          </p:grpSpPr>
          <p:sp>
            <p:nvSpPr>
              <p:cNvPr id="99" name="Rectangle 78"/>
              <p:cNvSpPr>
                <a:spLocks noChangeArrowheads="1"/>
              </p:cNvSpPr>
              <p:nvPr/>
            </p:nvSpPr>
            <p:spPr bwMode="auto">
              <a:xfrm>
                <a:off x="3209819" y="5553236"/>
                <a:ext cx="827651" cy="576064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333333"/>
                </a:outerShdw>
              </a:effectLst>
            </p:spPr>
            <p:txBody>
              <a:bodyPr wrap="none" lIns="0" tIns="72000" rIns="0" bIns="36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기상</a:t>
                </a:r>
                <a:r>
                  <a:rPr kumimoji="0" lang="ko-KR" altLang="en-US" sz="90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청</a:t>
                </a:r>
                <a:endPara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(Met Office)</a:t>
                </a:r>
                <a:endParaRPr kumimoji="0" lang="ko-KR" altLang="en-US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0" name="Rectangle 78"/>
              <p:cNvSpPr>
                <a:spLocks noChangeArrowheads="1"/>
              </p:cNvSpPr>
              <p:nvPr/>
            </p:nvSpPr>
            <p:spPr bwMode="auto">
              <a:xfrm>
                <a:off x="4115062" y="5553236"/>
                <a:ext cx="827651" cy="576064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333333"/>
                </a:outerShdw>
              </a:effectLst>
            </p:spPr>
            <p:txBody>
              <a:bodyPr wrap="none" lIns="0" tIns="72000" rIns="0" bIns="36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국립 </a:t>
                </a:r>
                <a:r>
                  <a:rPr kumimoji="0" lang="en-US" altLang="ko-KR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/>
                </a:r>
                <a:br>
                  <a:rPr kumimoji="0" lang="en-US" altLang="ko-KR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</a:br>
                <a:r>
                  <a:rPr kumimoji="0" lang="ko-KR" altLang="en-US" sz="9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지리원</a:t>
                </a:r>
                <a:endPara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(</a:t>
                </a:r>
                <a:r>
                  <a:rPr kumimoji="0" lang="en-US" altLang="ko-KR" sz="7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Ordnance </a:t>
                </a:r>
                <a:br>
                  <a:rPr kumimoji="0" lang="en-US" altLang="ko-KR" sz="7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</a:br>
                <a:r>
                  <a:rPr kumimoji="0" lang="en-US" altLang="ko-KR" sz="7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Survey)</a:t>
                </a:r>
                <a:endParaRPr kumimoji="0" lang="ko-KR" altLang="en-US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1" name="Rectangle 78"/>
              <p:cNvSpPr>
                <a:spLocks noChangeArrowheads="1"/>
              </p:cNvSpPr>
              <p:nvPr/>
            </p:nvSpPr>
            <p:spPr bwMode="auto">
              <a:xfrm>
                <a:off x="5020305" y="5553236"/>
                <a:ext cx="827651" cy="576064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333333"/>
                </a:outerShdw>
              </a:effectLst>
            </p:spPr>
            <p:txBody>
              <a:bodyPr wrap="none" lIns="0" tIns="72000" rIns="0" bIns="36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토지 </a:t>
                </a:r>
                <a:r>
                  <a:rPr kumimoji="0" lang="en-US" altLang="ko-KR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/>
                </a:r>
                <a:br>
                  <a:rPr kumimoji="0" lang="en-US" altLang="ko-KR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</a:br>
                <a:r>
                  <a:rPr kumimoji="0" lang="ko-KR" altLang="en-US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등기소</a:t>
                </a:r>
                <a:endPara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(Land </a:t>
                </a:r>
                <a:br>
                  <a:rPr kumimoji="0" lang="en-US" altLang="ko-KR" sz="7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</a:br>
                <a:r>
                  <a:rPr kumimoji="0" lang="en-US" altLang="ko-KR" sz="7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Registry)</a:t>
                </a:r>
                <a:endParaRPr kumimoji="0" lang="ko-KR" altLang="en-US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2" name="Rectangle 78"/>
              <p:cNvSpPr>
                <a:spLocks noChangeArrowheads="1"/>
              </p:cNvSpPr>
              <p:nvPr/>
            </p:nvSpPr>
            <p:spPr bwMode="auto">
              <a:xfrm>
                <a:off x="5925549" y="5553236"/>
                <a:ext cx="827651" cy="576064"/>
              </a:xfrm>
              <a:prstGeom prst="rect">
                <a:avLst/>
              </a:prstGeom>
              <a:solidFill>
                <a:srgbClr val="FFFF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rgbClr val="333333"/>
                </a:outerShdw>
              </a:effectLst>
            </p:spPr>
            <p:txBody>
              <a:bodyPr wrap="none" lIns="0" tIns="72000" rIns="0" bIns="3600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기업 </a:t>
                </a:r>
                <a:r>
                  <a:rPr kumimoji="0" lang="en-US" altLang="ko-KR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/>
                </a:r>
                <a:br>
                  <a:rPr kumimoji="0" lang="en-US" altLang="ko-KR" sz="9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</a:br>
                <a:r>
                  <a:rPr kumimoji="0" lang="ko-KR" altLang="en-US" sz="90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등록소</a:t>
                </a:r>
                <a:endParaRPr kumimoji="0" lang="en-US" altLang="ko-KR" sz="9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7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(Companies </a:t>
                </a:r>
                <a:br>
                  <a:rPr kumimoji="0" lang="en-US" altLang="ko-KR" sz="7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</a:br>
                <a:r>
                  <a:rPr kumimoji="0" lang="en-US" altLang="ko-KR" sz="70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House)</a:t>
                </a:r>
                <a:endParaRPr kumimoji="0" lang="ko-KR" altLang="en-US" sz="7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cxnSp>
          <p:nvCxnSpPr>
            <p:cNvPr id="103" name="직선 화살표 연결선 61"/>
            <p:cNvCxnSpPr>
              <a:stCxn id="101" idx="0"/>
              <a:endCxn id="81" idx="2"/>
            </p:cNvCxnSpPr>
            <p:nvPr/>
          </p:nvCxnSpPr>
          <p:spPr bwMode="auto">
            <a:xfrm rot="16200000" flipV="1">
              <a:off x="4309508" y="5108148"/>
              <a:ext cx="288032" cy="297343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04" name="직선 화살표 연결선 61"/>
            <p:cNvCxnSpPr>
              <a:stCxn id="102" idx="0"/>
              <a:endCxn id="81" idx="2"/>
            </p:cNvCxnSpPr>
            <p:nvPr/>
          </p:nvCxnSpPr>
          <p:spPr bwMode="auto">
            <a:xfrm rot="16200000" flipV="1">
              <a:off x="4605762" y="4811894"/>
              <a:ext cx="288032" cy="88985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05" name="직선 화살표 연결선 61"/>
            <p:cNvCxnSpPr>
              <a:stCxn id="99" idx="0"/>
              <a:endCxn id="81" idx="2"/>
            </p:cNvCxnSpPr>
            <p:nvPr/>
          </p:nvCxnSpPr>
          <p:spPr bwMode="auto">
            <a:xfrm rot="5400000" flipH="1" flipV="1">
              <a:off x="3717000" y="4812984"/>
              <a:ext cx="288032" cy="88767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06" name="직선 화살표 연결선 61"/>
            <p:cNvCxnSpPr>
              <a:stCxn id="76" idx="0"/>
              <a:endCxn id="74" idx="3"/>
            </p:cNvCxnSpPr>
            <p:nvPr/>
          </p:nvCxnSpPr>
          <p:spPr bwMode="auto">
            <a:xfrm rot="16200000" flipV="1">
              <a:off x="1127044" y="3962167"/>
              <a:ext cx="864096" cy="213042"/>
            </a:xfrm>
            <a:prstGeom prst="bentConnector2">
              <a:avLst/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</p:grpSp>
      <p:sp>
        <p:nvSpPr>
          <p:cNvPr id="107" name="TextBox 2685"/>
          <p:cNvSpPr txBox="1"/>
          <p:nvPr/>
        </p:nvSpPr>
        <p:spPr>
          <a:xfrm>
            <a:off x="287442" y="5948560"/>
            <a:ext cx="4533226" cy="17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583"/>
              </a:lnSpc>
              <a:tabLst>
                <a:tab pos="6561400" algn="l"/>
              </a:tabLst>
            </a:pPr>
            <a:r>
              <a:rPr lang="en-US" altLang="zh-CN" sz="800" spc="8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en-US" altLang="zh-CN" sz="800" spc="1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zh-CN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800" spc="25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신가치창출을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위한 주요국의 빅데이터 추진 전략 분석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정보화진흥원 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(2012)</a:t>
            </a:r>
            <a:endParaRPr lang="en-US" altLang="zh-CN" sz="1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128514" y="2063068"/>
            <a:ext cx="4450824" cy="3784443"/>
            <a:chOff x="5128512" y="2063068"/>
            <a:chExt cx="4465204" cy="3784443"/>
          </a:xfrm>
        </p:grpSpPr>
        <p:sp>
          <p:nvSpPr>
            <p:cNvPr id="108" name="TextBox 36"/>
            <p:cNvSpPr txBox="1">
              <a:spLocks noChangeArrowheads="1"/>
            </p:cNvSpPr>
            <p:nvPr/>
          </p:nvSpPr>
          <p:spPr bwMode="auto">
            <a:xfrm>
              <a:off x="5128512" y="2066989"/>
              <a:ext cx="4436175" cy="37805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 algn="l"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ko-KR" altLang="en-US" b="1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</a:t>
              </a:r>
              <a:r>
                <a:rPr lang="ko-KR" altLang="en-US" b="1" dirty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요</a:t>
              </a:r>
              <a:endParaRPr lang="en-US" altLang="ko-KR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0975" indent="-180975" algn="l">
                <a:spcBef>
                  <a:spcPts val="800"/>
                </a:spcBef>
                <a:buFontTx/>
                <a:buChar char="-"/>
              </a:pP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영국의 기업혁신기술부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(BIS)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는 공공정보 공개 및 데이터 가치창출을 위해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‘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전략위원회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(Data Strategy Board)’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를 운영함</a:t>
              </a:r>
              <a:endPara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0975" indent="-180975" algn="l">
                <a:spcBef>
                  <a:spcPts val="800"/>
                </a:spcBef>
                <a:buFontTx/>
                <a:buChar char="-"/>
              </a:pP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경영혁신기술부 소속의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‘The Foresight Horizon Scanning Centre(HSC)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를 통해 데이터 기반의 미래 예측을 수행</a:t>
              </a:r>
              <a:endPara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indent="-171450" algn="l"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ko-KR" altLang="en-US" b="1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 역할 및 기능</a:t>
              </a:r>
              <a:endParaRPr lang="en-US" altLang="ko-KR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indent="-171450" algn="l">
                <a:spcBef>
                  <a:spcPts val="800"/>
                </a:spcBef>
                <a:buFontTx/>
                <a:buChar char="-"/>
              </a:pP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데이터전략위원회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: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공공정보의 개방과 접근을 개선하여 데이터 기반의 가치창출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내각 사무처를 비롯한 각 부처의 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‘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오픈 데이터 전략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’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에 대한 의견제시 및 수정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검토</a:t>
              </a:r>
              <a:endPara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indent="-171450" algn="l">
                <a:spcBef>
                  <a:spcPts val="800"/>
                </a:spcBef>
                <a:buFontTx/>
                <a:buChar char="-"/>
              </a:pP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HSC :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영국의 미래를 과학적이고 체계적인 방식으로 연구하여 정부를 지원</a:t>
              </a:r>
              <a:endPara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indent="-171450" algn="l"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ko-KR" altLang="en-US" b="1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적용 영역</a:t>
              </a:r>
              <a:endParaRPr lang="en-US" altLang="ko-KR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0975" lvl="1" indent="-180975" algn="l">
                <a:spcBef>
                  <a:spcPts val="800"/>
                </a:spcBef>
              </a:pP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-   HSC :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데이터를 기반으로 다양한 분야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인구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재정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복지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기후변화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정치 </a:t>
              </a:r>
              <a:r>
                <a:rPr lang="ko-KR" altLang="en-US" sz="900" dirty="0" err="1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거버넌스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구조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경제 통합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안보 등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의 미래 예측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미래연구역량강화 기법 개발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STEEP(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사회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환경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경제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정치</a:t>
              </a:r>
              <a:r>
                <a:rPr lang="en-US" altLang="ko-KR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별로 연구 및 정책 보고서 서비스</a:t>
              </a:r>
              <a:endParaRPr lang="en-US" altLang="ko-KR" sz="900" b="1" u="sng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indent="-171450" algn="l">
                <a:spcBef>
                  <a:spcPts val="800"/>
                </a:spcBef>
                <a:buFont typeface="Arial" pitchFamily="34" charset="0"/>
                <a:buChar char="•"/>
              </a:pPr>
              <a:r>
                <a:rPr lang="ko-KR" altLang="en-US" b="1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특징</a:t>
              </a:r>
              <a:endParaRPr lang="en-US" altLang="ko-KR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indent="-171450" algn="l">
                <a:spcBef>
                  <a:spcPts val="800"/>
                </a:spcBef>
                <a:buFontTx/>
                <a:buChar char="-"/>
              </a:pPr>
              <a:r>
                <a:rPr lang="ko-KR" altLang="en-US" sz="900" dirty="0" err="1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범정부적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900" dirty="0" err="1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lang="ko-KR" altLang="en-US" sz="900" dirty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활용을 위한 협의체가 구성되어 있음</a:t>
              </a:r>
              <a:endPara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indent="-171450" algn="l">
                <a:spcBef>
                  <a:spcPts val="800"/>
                </a:spcBef>
                <a:buFontTx/>
                <a:buChar char="-"/>
              </a:pPr>
              <a:r>
                <a:rPr lang="ko-KR" altLang="en-US" sz="900" dirty="0" err="1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활용을 위한 </a:t>
              </a:r>
              <a:r>
                <a:rPr lang="ko-KR" altLang="en-US" sz="900" dirty="0" err="1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중앙집중형</a:t>
              </a:r>
              <a:r>
                <a:rPr lang="ko-KR" altLang="en-US" sz="9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통합 인프라가 구성되어 있음 </a:t>
              </a:r>
              <a:endPara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9" name="모서리가 둥근 직사각형 108"/>
            <p:cNvSpPr/>
            <p:nvPr/>
          </p:nvSpPr>
          <p:spPr bwMode="auto">
            <a:xfrm>
              <a:off x="5164517" y="2063068"/>
              <a:ext cx="4429199" cy="25202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kumimoji="0" lang="ko-KR" altLang="en-US" b="1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개요</a:t>
              </a:r>
            </a:p>
          </p:txBody>
        </p:sp>
        <p:sp>
          <p:nvSpPr>
            <p:cNvPr id="110" name="모서리가 둥근 직사각형 109"/>
            <p:cNvSpPr/>
            <p:nvPr/>
          </p:nvSpPr>
          <p:spPr bwMode="auto">
            <a:xfrm>
              <a:off x="5164516" y="3182931"/>
              <a:ext cx="4429198" cy="25202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kumimoji="0" lang="ko-KR" altLang="en-US" b="1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주요역할 및 기능</a:t>
              </a:r>
            </a:p>
          </p:txBody>
        </p:sp>
        <p:sp>
          <p:nvSpPr>
            <p:cNvPr id="112" name="모서리가 둥근 직사각형 111"/>
            <p:cNvSpPr/>
            <p:nvPr/>
          </p:nvSpPr>
          <p:spPr bwMode="auto">
            <a:xfrm>
              <a:off x="5164516" y="4122223"/>
              <a:ext cx="4429198" cy="25202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kumimoji="0" lang="ko-KR" altLang="en-US" b="1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적용 영역</a:t>
              </a:r>
            </a:p>
          </p:txBody>
        </p:sp>
        <p:sp>
          <p:nvSpPr>
            <p:cNvPr id="113" name="모서리가 둥근 직사각형 112"/>
            <p:cNvSpPr/>
            <p:nvPr/>
          </p:nvSpPr>
          <p:spPr bwMode="auto">
            <a:xfrm>
              <a:off x="5135487" y="4952414"/>
              <a:ext cx="4429198" cy="25202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kumimoji="0" lang="ko-KR" altLang="en-US" b="1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특징</a:t>
              </a:r>
            </a:p>
          </p:txBody>
        </p:sp>
      </p:grpSp>
      <p:sp>
        <p:nvSpPr>
          <p:cNvPr id="148" name="직사각형 14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613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자유형 164"/>
          <p:cNvSpPr/>
          <p:nvPr/>
        </p:nvSpPr>
        <p:spPr bwMode="auto">
          <a:xfrm>
            <a:off x="2781300" y="2044700"/>
            <a:ext cx="482600" cy="3860800"/>
          </a:xfrm>
          <a:custGeom>
            <a:avLst/>
            <a:gdLst>
              <a:gd name="connsiteX0" fmla="*/ 0 w 482600"/>
              <a:gd name="connsiteY0" fmla="*/ 1054100 h 3860800"/>
              <a:gd name="connsiteX1" fmla="*/ 482600 w 482600"/>
              <a:gd name="connsiteY1" fmla="*/ 3860800 h 3860800"/>
              <a:gd name="connsiteX2" fmla="*/ 482600 w 482600"/>
              <a:gd name="connsiteY2" fmla="*/ 0 h 3860800"/>
              <a:gd name="connsiteX3" fmla="*/ 38100 w 482600"/>
              <a:gd name="connsiteY3" fmla="*/ 0 h 3860800"/>
              <a:gd name="connsiteX4" fmla="*/ 0 w 482600"/>
              <a:gd name="connsiteY4" fmla="*/ 10541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" h="3860800">
                <a:moveTo>
                  <a:pt x="0" y="1054100"/>
                </a:moveTo>
                <a:lnTo>
                  <a:pt x="482600" y="3860800"/>
                </a:lnTo>
                <a:lnTo>
                  <a:pt x="482600" y="0"/>
                </a:lnTo>
                <a:lnTo>
                  <a:pt x="38100" y="0"/>
                </a:lnTo>
                <a:lnTo>
                  <a:pt x="0" y="1054100"/>
                </a:lnTo>
                <a:close/>
              </a:path>
            </a:pathLst>
          </a:cu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맑은 고딕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en-US" altLang="ko-KR" dirty="0"/>
              <a:t>The Foresight Horizon Scanning Centre</a:t>
            </a:r>
            <a:r>
              <a:rPr lang="ko-KR" altLang="en-US" dirty="0"/>
              <a:t>에서는 데이터 기반의 국가 미래 미래 정책분석 서비스를 중점적으로 수행하며</a:t>
            </a:r>
            <a:r>
              <a:rPr lang="en-US" altLang="ko-KR" dirty="0"/>
              <a:t>, </a:t>
            </a:r>
            <a:r>
              <a:rPr lang="ko-KR" altLang="en-US" dirty="0"/>
              <a:t>개별 주제에 대한 시스템을 독립적으로 구축하여 운영함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국가별 빅데이터 추진현황 분석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영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The Foresight Horizon scanning Centre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1" name="이등변 삼각형 60"/>
          <p:cNvSpPr/>
          <p:nvPr/>
        </p:nvSpPr>
        <p:spPr>
          <a:xfrm rot="5400000">
            <a:off x="5617274" y="4115461"/>
            <a:ext cx="2592288" cy="13942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2" name="Rectangle 13"/>
          <p:cNvSpPr>
            <a:spLocks noChangeArrowheads="1"/>
          </p:cNvSpPr>
          <p:nvPr/>
        </p:nvSpPr>
        <p:spPr bwMode="auto">
          <a:xfrm>
            <a:off x="7297578" y="1951079"/>
            <a:ext cx="23064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Rectangle 669"/>
          <p:cNvSpPr>
            <a:spLocks noChangeArrowheads="1"/>
          </p:cNvSpPr>
          <p:nvPr/>
        </p:nvSpPr>
        <p:spPr bwMode="auto">
          <a:xfrm>
            <a:off x="7302500" y="2369330"/>
            <a:ext cx="2301525" cy="391717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en-US" altLang="ko-KR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The Foresight Horizon Scanning Centre</a:t>
            </a: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에서는 단편적인 현황에 대한 분석보다는</a:t>
            </a:r>
            <a:r>
              <a:rPr kumimoji="1" lang="en-US" altLang="ko-KR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현황 데이터를 중심으로 미래에 대한 예측 및 이에 대한 대응방안 마련을 중점적으로 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수행함</a:t>
            </a:r>
            <a:endParaRPr kumimoji="1" lang="en-US" altLang="ko-KR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endParaRPr kumimoji="1" lang="en-US" altLang="ko-KR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통합적인 분석 플랫폼 제공이 아닌 개별 주제별로 독립적인 시스템을 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구성함</a:t>
            </a:r>
            <a:endParaRPr kumimoji="1" lang="en-US" altLang="ko-KR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endParaRPr kumimoji="1" lang="en-US" altLang="ko-KR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데이터에 대한 분석보다는 분석된 데이터에 대한 해석과 미래에 대한 예측 시나리오 작성 등에 대한 기술이 중요할 것으로 판단됨  </a:t>
            </a:r>
            <a:endParaRPr kumimoji="1" lang="en-US" altLang="ko-KR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4" name="Rectangle 27"/>
          <p:cNvSpPr>
            <a:spLocks noChangeArrowheads="1"/>
          </p:cNvSpPr>
          <p:nvPr/>
        </p:nvSpPr>
        <p:spPr bwMode="auto">
          <a:xfrm>
            <a:off x="1747528" y="1706257"/>
            <a:ext cx="5460938" cy="4335421"/>
          </a:xfrm>
          <a:prstGeom prst="rect">
            <a:avLst/>
          </a:prstGeom>
          <a:noFill/>
          <a:ln w="3175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xtLst/>
        </p:spPr>
        <p:txBody>
          <a:bodyPr anchor="ctr"/>
          <a:lstStyle/>
          <a:p>
            <a:pPr marL="111125" marR="0" lvl="0" indent="-11112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336216" y="3257612"/>
            <a:ext cx="2263824" cy="2188291"/>
          </a:xfrm>
          <a:prstGeom prst="rect">
            <a:avLst/>
          </a:prstGeom>
          <a:ln>
            <a:noFill/>
          </a:ln>
        </p:spPr>
        <p:txBody>
          <a:bodyPr wrap="square" lIns="36000" rIns="36000">
            <a:spAutoFit/>
          </a:bodyPr>
          <a:lstStyle/>
          <a:p>
            <a:pPr marL="171450" indent="-17145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영국의 중장기 미래전략 수립을 위한 최신 과학이론과 데이터 등 증거기반의 정책분석 서비스 제공</a:t>
            </a:r>
            <a:endParaRPr kumimoji="1" lang="en-US" altLang="ko-KR" sz="11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기술변화와 혁신을 통한 미래역량 기법을 강화하고 전략적 미래예측 및 대응방안 수립</a:t>
            </a:r>
            <a:r>
              <a:rPr kumimoji="1" lang="en-US" altLang="ko-KR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 예측관련 문서 집적화 </a:t>
            </a:r>
            <a:r>
              <a:rPr kumimoji="1" lang="en-US" altLang="ko-KR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시그마 스캔</a:t>
            </a:r>
            <a:r>
              <a:rPr kumimoji="1" lang="en-US" altLang="ko-KR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(Sigma Scan)</a:t>
            </a:r>
            <a:r>
              <a:rPr kumimoji="1" lang="ko-KR" altLang="en-US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통하여 정치</a:t>
            </a:r>
            <a:r>
              <a:rPr kumimoji="1" lang="en-US" altLang="ko-KR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경제</a:t>
            </a:r>
            <a:r>
              <a:rPr kumimoji="1" lang="en-US" altLang="ko-KR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1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사회 기술과 관련된 연구 및 정책 보고서에 대한 통합 검색</a:t>
            </a:r>
            <a:endParaRPr kumimoji="1" lang="en-US" altLang="ko-KR" sz="11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2887973" y="5516572"/>
            <a:ext cx="3420603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92075" indent="-92075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9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영국사회의 비만 문제를 효과적으로 대응하기 위해서 </a:t>
            </a:r>
            <a:r>
              <a:rPr kumimoji="1" lang="ko-KR" altLang="en-US" sz="9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지속가능한</a:t>
            </a:r>
            <a:r>
              <a:rPr kumimoji="1" lang="ko-KR" altLang="en-US" sz="9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대응 방안 모색 </a:t>
            </a:r>
            <a:endParaRPr kumimoji="1" lang="en-US" altLang="ko-KR" sz="9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5" name="자유형 134"/>
          <p:cNvSpPr/>
          <p:nvPr/>
        </p:nvSpPr>
        <p:spPr bwMode="auto">
          <a:xfrm>
            <a:off x="2590800" y="2044700"/>
            <a:ext cx="711200" cy="3860800"/>
          </a:xfrm>
          <a:custGeom>
            <a:avLst/>
            <a:gdLst>
              <a:gd name="connsiteX0" fmla="*/ 0 w 482600"/>
              <a:gd name="connsiteY0" fmla="*/ 1054100 h 3860800"/>
              <a:gd name="connsiteX1" fmla="*/ 482600 w 482600"/>
              <a:gd name="connsiteY1" fmla="*/ 3860800 h 3860800"/>
              <a:gd name="connsiteX2" fmla="*/ 482600 w 482600"/>
              <a:gd name="connsiteY2" fmla="*/ 0 h 3860800"/>
              <a:gd name="connsiteX3" fmla="*/ 38100 w 482600"/>
              <a:gd name="connsiteY3" fmla="*/ 0 h 3860800"/>
              <a:gd name="connsiteX4" fmla="*/ 0 w 482600"/>
              <a:gd name="connsiteY4" fmla="*/ 1054100 h 386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600" h="3860800">
                <a:moveTo>
                  <a:pt x="0" y="1054100"/>
                </a:moveTo>
                <a:lnTo>
                  <a:pt x="482600" y="3860800"/>
                </a:lnTo>
                <a:lnTo>
                  <a:pt x="482600" y="0"/>
                </a:lnTo>
                <a:lnTo>
                  <a:pt x="38100" y="0"/>
                </a:lnTo>
                <a:lnTo>
                  <a:pt x="0" y="1054100"/>
                </a:lnTo>
                <a:close/>
              </a:path>
            </a:pathLst>
          </a:custGeom>
          <a:solidFill>
            <a:srgbClr val="FFFFFF">
              <a:lumMod val="8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6" name="모서리가 둥근 직사각형 135"/>
          <p:cNvSpPr/>
          <p:nvPr/>
        </p:nvSpPr>
        <p:spPr bwMode="auto">
          <a:xfrm>
            <a:off x="393700" y="2050656"/>
            <a:ext cx="2206340" cy="1008112"/>
          </a:xfrm>
          <a:prstGeom prst="roundRect">
            <a:avLst>
              <a:gd name="adj" fmla="val 0"/>
            </a:avLst>
          </a:prstGeom>
          <a:solidFill>
            <a:srgbClr val="000000">
              <a:lumMod val="65000"/>
              <a:lumOff val="35000"/>
            </a:srgb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wrap="none" lIns="0" tIns="72000" rIns="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The Foresight </a:t>
            </a:r>
            <a:b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Horizon Scanning Centre </a:t>
            </a:r>
            <a:endParaRPr kumimoji="0" lang="ko-KR" altLang="en-US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7" name="Text Box 6"/>
          <p:cNvSpPr txBox="1">
            <a:spLocks noChangeArrowheads="1"/>
          </p:cNvSpPr>
          <p:nvPr/>
        </p:nvSpPr>
        <p:spPr bwMode="auto">
          <a:xfrm>
            <a:off x="2625564" y="2352149"/>
            <a:ext cx="275836" cy="655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lIns="36000" tIns="0" rIns="36000" bIns="0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ko-KR" altLang="en-US" sz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적용 사례</a:t>
            </a:r>
          </a:p>
        </p:txBody>
      </p:sp>
      <p:sp>
        <p:nvSpPr>
          <p:cNvPr id="140" name="TextBox 2685"/>
          <p:cNvSpPr txBox="1"/>
          <p:nvPr/>
        </p:nvSpPr>
        <p:spPr>
          <a:xfrm>
            <a:off x="401742" y="6037460"/>
            <a:ext cx="4533226" cy="17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583"/>
              </a:lnSpc>
              <a:tabLst>
                <a:tab pos="6561400" algn="l"/>
              </a:tabLst>
            </a:pPr>
            <a:r>
              <a:rPr lang="en-US" altLang="zh-CN" sz="800" spc="8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en-US" altLang="zh-CN" sz="800" spc="1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zh-CN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800" spc="25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신가치창출을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위한 주요국의 빅데이터 추진 전략 분석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정보화진흥원 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(2012)</a:t>
            </a:r>
            <a:endParaRPr lang="en-US" altLang="zh-CN" sz="1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4" name="Rectangle 78"/>
          <p:cNvSpPr>
            <a:spLocks noChangeArrowheads="1"/>
          </p:cNvSpPr>
          <p:nvPr/>
        </p:nvSpPr>
        <p:spPr bwMode="auto">
          <a:xfrm>
            <a:off x="3042692" y="2050656"/>
            <a:ext cx="3492388" cy="14760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wrap="none" lIns="0" tIns="72000" rIns="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5" name="Text Box 36"/>
          <p:cNvSpPr txBox="1">
            <a:spLocks noChangeArrowheads="1"/>
          </p:cNvSpPr>
          <p:nvPr/>
        </p:nvSpPr>
        <p:spPr bwMode="auto">
          <a:xfrm>
            <a:off x="3054660" y="2050656"/>
            <a:ext cx="3480419" cy="252000"/>
          </a:xfrm>
          <a:prstGeom prst="rect">
            <a:avLst/>
          </a:prstGeom>
          <a:solidFill>
            <a:srgbClr val="FFFFFF">
              <a:lumMod val="75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영국의 미래 구조화 변화 분석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078473" y="2463592"/>
            <a:ext cx="1788121" cy="105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" name="직사각형 156"/>
          <p:cNvSpPr/>
          <p:nvPr/>
        </p:nvSpPr>
        <p:spPr>
          <a:xfrm>
            <a:off x="4806888" y="2383262"/>
            <a:ext cx="1692188" cy="1061829"/>
          </a:xfrm>
          <a:prstGeom prst="rect">
            <a:avLst/>
          </a:prstGeom>
          <a:ln>
            <a:noFill/>
          </a:ln>
        </p:spPr>
        <p:txBody>
          <a:bodyPr wrap="square" lIns="36000" rIns="36000">
            <a:spAutoFit/>
          </a:bodyPr>
          <a:lstStyle/>
          <a:p>
            <a:pPr marL="92075" indent="-92075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900" kern="1200" dirty="0" smtClean="0">
                <a:latin typeface="맑은 고딕" pitchFamily="50" charset="-127"/>
                <a:ea typeface="맑은 고딕" pitchFamily="50" charset="-127"/>
              </a:rPr>
              <a:t>영국의 미래 인구구조에 대한 분석을 통하여 고령사회</a:t>
            </a:r>
            <a:r>
              <a:rPr kumimoji="1" lang="en-US" altLang="ko-KR" sz="900" kern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00" kern="1200" dirty="0" smtClean="0">
                <a:latin typeface="맑은 고딕" pitchFamily="50" charset="-127"/>
                <a:ea typeface="맑은 고딕" pitchFamily="50" charset="-127"/>
              </a:rPr>
              <a:t>인구 </a:t>
            </a:r>
            <a:r>
              <a:rPr kumimoji="1" lang="ko-KR" altLang="en-US" sz="900" kern="1200" dirty="0" err="1" smtClean="0">
                <a:latin typeface="맑은 고딕" pitchFamily="50" charset="-127"/>
                <a:ea typeface="맑은 고딕" pitchFamily="50" charset="-127"/>
              </a:rPr>
              <a:t>증감율</a:t>
            </a:r>
            <a:r>
              <a:rPr kumimoji="1" lang="en-US" altLang="ko-KR" sz="900" kern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00" kern="1200" dirty="0" smtClean="0">
                <a:latin typeface="맑은 고딕" pitchFamily="50" charset="-127"/>
                <a:ea typeface="맑은 고딕" pitchFamily="50" charset="-127"/>
              </a:rPr>
              <a:t>삶의 질</a:t>
            </a:r>
            <a:r>
              <a:rPr kumimoji="1" lang="en-US" altLang="ko-KR" sz="900" kern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00" kern="1200" dirty="0" smtClean="0">
                <a:latin typeface="맑은 고딕" pitchFamily="50" charset="-127"/>
                <a:ea typeface="맑은 고딕" pitchFamily="50" charset="-127"/>
              </a:rPr>
              <a:t>이민자</a:t>
            </a:r>
            <a:r>
              <a:rPr kumimoji="1" lang="en-US" altLang="ko-KR" sz="900" kern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00" kern="1200" dirty="0" smtClean="0">
                <a:latin typeface="맑은 고딕" pitchFamily="50" charset="-127"/>
                <a:ea typeface="맑은 고딕" pitchFamily="50" charset="-127"/>
              </a:rPr>
              <a:t>재정</a:t>
            </a:r>
            <a:r>
              <a:rPr kumimoji="1" lang="en-US" altLang="ko-KR" sz="900" kern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00" kern="1200" dirty="0" smtClean="0">
                <a:latin typeface="맑은 고딕" pitchFamily="50" charset="-127"/>
                <a:ea typeface="맑은 고딕" pitchFamily="50" charset="-127"/>
              </a:rPr>
              <a:t>기후변화</a:t>
            </a:r>
            <a:r>
              <a:rPr kumimoji="1" lang="en-US" altLang="ko-KR" sz="900" kern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00" kern="1200" dirty="0" smtClean="0">
                <a:latin typeface="맑은 고딕" pitchFamily="50" charset="-127"/>
                <a:ea typeface="맑은 고딕" pitchFamily="50" charset="-127"/>
              </a:rPr>
              <a:t>경제통합</a:t>
            </a:r>
            <a:r>
              <a:rPr kumimoji="1" lang="en-US" altLang="ko-KR" sz="900" kern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00" kern="1200" dirty="0" smtClean="0">
                <a:latin typeface="맑은 고딕" pitchFamily="50" charset="-127"/>
                <a:ea typeface="맑은 고딕" pitchFamily="50" charset="-127"/>
              </a:rPr>
              <a:t>안보 등과의 연관성을 시스템 </a:t>
            </a:r>
            <a:r>
              <a:rPr kumimoji="1" lang="ko-KR" altLang="en-US" sz="900" kern="1200" dirty="0" err="1" smtClean="0">
                <a:latin typeface="맑은 고딕" pitchFamily="50" charset="-127"/>
                <a:ea typeface="맑은 고딕" pitchFamily="50" charset="-127"/>
              </a:rPr>
              <a:t>다이내믹스</a:t>
            </a:r>
            <a:r>
              <a:rPr kumimoji="1" lang="en-US" altLang="ko-KR" sz="900" kern="1200" dirty="0" smtClean="0">
                <a:latin typeface="맑은 고딕" pitchFamily="50" charset="-127"/>
                <a:ea typeface="맑은 고딕" pitchFamily="50" charset="-127"/>
              </a:rPr>
              <a:t>(system dynamics)</a:t>
            </a:r>
            <a:r>
              <a:rPr kumimoji="1" lang="ko-KR" altLang="en-US" sz="900" kern="1200" dirty="0" smtClean="0">
                <a:latin typeface="맑은 고딕" pitchFamily="50" charset="-127"/>
                <a:ea typeface="맑은 고딕" pitchFamily="50" charset="-127"/>
              </a:rPr>
              <a:t>를</a:t>
            </a:r>
            <a:r>
              <a:rPr kumimoji="1" lang="en-US" altLang="ko-KR" sz="900" kern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900" kern="1200" dirty="0" smtClean="0">
                <a:latin typeface="맑은 고딕" pitchFamily="50" charset="-127"/>
                <a:ea typeface="맑은 고딕" pitchFamily="50" charset="-127"/>
              </a:rPr>
              <a:t>통해 제시</a:t>
            </a:r>
            <a:endParaRPr kumimoji="1" lang="en-US" altLang="ko-KR" sz="900" kern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Rectangle 78"/>
          <p:cNvSpPr>
            <a:spLocks noChangeArrowheads="1"/>
          </p:cNvSpPr>
          <p:nvPr/>
        </p:nvSpPr>
        <p:spPr bwMode="auto">
          <a:xfrm>
            <a:off x="3042692" y="3672768"/>
            <a:ext cx="3492388" cy="14760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wrap="none" lIns="0" tIns="72000" rIns="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9" name="Text Box 36"/>
          <p:cNvSpPr txBox="1">
            <a:spLocks noChangeArrowheads="1"/>
          </p:cNvSpPr>
          <p:nvPr/>
        </p:nvSpPr>
        <p:spPr bwMode="auto">
          <a:xfrm>
            <a:off x="3054660" y="3672768"/>
            <a:ext cx="3480419" cy="252000"/>
          </a:xfrm>
          <a:prstGeom prst="rect">
            <a:avLst/>
          </a:prstGeom>
          <a:solidFill>
            <a:srgbClr val="FFFFFF">
              <a:lumMod val="75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농작물 전염병 영향 예측 시스템 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4806888" y="3936417"/>
            <a:ext cx="1692188" cy="1200329"/>
          </a:xfrm>
          <a:prstGeom prst="rect">
            <a:avLst/>
          </a:prstGeom>
          <a:ln>
            <a:noFill/>
          </a:ln>
        </p:spPr>
        <p:txBody>
          <a:bodyPr wrap="square" lIns="36000" rIns="36000">
            <a:spAutoFit/>
          </a:bodyPr>
          <a:lstStyle/>
          <a:p>
            <a:pPr marL="92075" indent="-92075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800" kern="1200" dirty="0" smtClean="0">
                <a:latin typeface="맑은 고딕" pitchFamily="50" charset="-127"/>
                <a:ea typeface="맑은 고딕" pitchFamily="50" charset="-127"/>
              </a:rPr>
              <a:t>글로벌 </a:t>
            </a:r>
            <a:r>
              <a:rPr kumimoji="1" lang="ko-KR" altLang="en-US" sz="800" kern="1200" dirty="0">
                <a:latin typeface="맑은 고딕" pitchFamily="50" charset="-127"/>
                <a:ea typeface="맑은 고딕" pitchFamily="50" charset="-127"/>
              </a:rPr>
              <a:t>차원의 동식물 및 인간의 전염병 확산에 대한 </a:t>
            </a:r>
            <a:r>
              <a:rPr kumimoji="1" lang="ko-KR" altLang="en-US" sz="800" kern="1200" dirty="0" err="1" smtClean="0">
                <a:latin typeface="맑은 고딕" pitchFamily="50" charset="-127"/>
                <a:ea typeface="맑은 고딕" pitchFamily="50" charset="-127"/>
              </a:rPr>
              <a:t>문제를효과적으로</a:t>
            </a:r>
            <a:r>
              <a:rPr kumimoji="1" lang="ko-KR" altLang="en-US" sz="800" kern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800" kern="1200" dirty="0">
                <a:latin typeface="맑은 고딕" pitchFamily="50" charset="-127"/>
                <a:ea typeface="맑은 고딕" pitchFamily="50" charset="-127"/>
              </a:rPr>
              <a:t>대응하기 </a:t>
            </a:r>
            <a:r>
              <a:rPr kumimoji="1" lang="ko-KR" altLang="en-US" sz="800" kern="1200" dirty="0" smtClean="0">
                <a:latin typeface="맑은 고딕" pitchFamily="50" charset="-127"/>
                <a:ea typeface="맑은 고딕" pitchFamily="50" charset="-127"/>
              </a:rPr>
              <a:t>위한 정책적 </a:t>
            </a:r>
            <a:r>
              <a:rPr kumimoji="1" lang="ko-KR" altLang="en-US" sz="800" kern="1200" dirty="0">
                <a:latin typeface="맑은 고딕" pitchFamily="50" charset="-127"/>
                <a:ea typeface="맑은 고딕" pitchFamily="50" charset="-127"/>
              </a:rPr>
              <a:t>방법론과 </a:t>
            </a:r>
            <a:r>
              <a:rPr kumimoji="1" lang="ko-KR" altLang="en-US" sz="800" kern="1200" dirty="0" smtClean="0">
                <a:latin typeface="맑은 고딕" pitchFamily="50" charset="-127"/>
                <a:ea typeface="맑은 고딕" pitchFamily="50" charset="-127"/>
              </a:rPr>
              <a:t>관점제시</a:t>
            </a:r>
            <a:endParaRPr kumimoji="1" lang="en-US" altLang="ko-KR" sz="800" kern="1200" dirty="0" smtClean="0">
              <a:latin typeface="맑은 고딕" pitchFamily="50" charset="-127"/>
              <a:ea typeface="맑은 고딕" pitchFamily="50" charset="-127"/>
            </a:endParaRPr>
          </a:p>
          <a:p>
            <a:pPr marL="85725" indent="-857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en-US" altLang="ko-KR" sz="800" kern="1200" dirty="0">
                <a:latin typeface="맑은 고딕" pitchFamily="50" charset="-127"/>
                <a:ea typeface="맑은 고딕" pitchFamily="50" charset="-127"/>
              </a:rPr>
              <a:t>USN, </a:t>
            </a:r>
            <a:r>
              <a:rPr kumimoji="1" lang="ko-KR" altLang="en-US" sz="800" kern="1200" dirty="0">
                <a:latin typeface="맑은 고딕" pitchFamily="50" charset="-127"/>
                <a:ea typeface="맑은 고딕" pitchFamily="50" charset="-127"/>
              </a:rPr>
              <a:t>데이터 </a:t>
            </a:r>
            <a:r>
              <a:rPr kumimoji="1" lang="ko-KR" altLang="en-US" sz="800" kern="1200" dirty="0" err="1">
                <a:latin typeface="맑은 고딕" pitchFamily="50" charset="-127"/>
                <a:ea typeface="맑은 고딕" pitchFamily="50" charset="-127"/>
              </a:rPr>
              <a:t>마이닝</a:t>
            </a:r>
            <a:r>
              <a:rPr kumimoji="1" lang="en-US" altLang="ko-KR" sz="800" kern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800" kern="1200" dirty="0">
                <a:latin typeface="맑은 고딕" pitchFamily="50" charset="-127"/>
                <a:ea typeface="맑은 고딕" pitchFamily="50" charset="-127"/>
              </a:rPr>
              <a:t>유전공학</a:t>
            </a:r>
            <a:r>
              <a:rPr kumimoji="1" lang="en-US" altLang="ko-KR" sz="800" kern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800" kern="1200" dirty="0" err="1">
                <a:latin typeface="맑은 고딕" pitchFamily="50" charset="-127"/>
                <a:ea typeface="맑은 고딕" pitchFamily="50" charset="-127"/>
              </a:rPr>
              <a:t>생물정보학</a:t>
            </a:r>
            <a:r>
              <a:rPr kumimoji="1" lang="ko-KR" altLang="en-US" sz="800" kern="1200" dirty="0">
                <a:latin typeface="맑은 고딕" pitchFamily="50" charset="-127"/>
                <a:ea typeface="맑은 고딕" pitchFamily="50" charset="-127"/>
              </a:rPr>
              <a:t> 등을 </a:t>
            </a:r>
            <a:r>
              <a:rPr kumimoji="1" lang="ko-KR" altLang="en-US" sz="800" kern="1200" dirty="0" smtClean="0">
                <a:latin typeface="맑은 고딕" pitchFamily="50" charset="-127"/>
                <a:ea typeface="맑은 고딕" pitchFamily="50" charset="-127"/>
              </a:rPr>
              <a:t>이용하여 </a:t>
            </a:r>
            <a:r>
              <a:rPr kumimoji="1" lang="en-US" altLang="ko-KR" sz="800" kern="1200" dirty="0" smtClean="0">
                <a:latin typeface="맑은 고딕" pitchFamily="50" charset="-127"/>
                <a:ea typeface="맑은 고딕" pitchFamily="50" charset="-127"/>
              </a:rPr>
              <a:t>HIV/ADIS</a:t>
            </a:r>
            <a:r>
              <a:rPr kumimoji="1" lang="en-US" altLang="ko-KR" sz="800" kern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800" kern="1200" dirty="0">
                <a:latin typeface="맑은 고딕" pitchFamily="50" charset="-127"/>
                <a:ea typeface="맑은 고딕" pitchFamily="50" charset="-127"/>
              </a:rPr>
              <a:t>전염병</a:t>
            </a:r>
            <a:r>
              <a:rPr kumimoji="1" lang="en-US" altLang="ko-KR" sz="800" kern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800" kern="1200" dirty="0">
                <a:latin typeface="맑은 고딕" pitchFamily="50" charset="-127"/>
                <a:ea typeface="맑은 고딕" pitchFamily="50" charset="-127"/>
              </a:rPr>
              <a:t>말라리아 둥 </a:t>
            </a:r>
            <a:r>
              <a:rPr kumimoji="1" lang="ko-KR" altLang="en-US" sz="800" kern="1200" dirty="0" smtClean="0">
                <a:latin typeface="맑은 고딕" pitchFamily="50" charset="-127"/>
                <a:ea typeface="맑은 고딕" pitchFamily="50" charset="-127"/>
              </a:rPr>
              <a:t>다양한 </a:t>
            </a:r>
            <a:r>
              <a:rPr kumimoji="1" lang="ko-KR" altLang="en-US" sz="800" kern="1200" dirty="0" err="1" smtClean="0">
                <a:latin typeface="맑은 고딕" pitchFamily="50" charset="-127"/>
                <a:ea typeface="맑은 고딕" pitchFamily="50" charset="-127"/>
              </a:rPr>
              <a:t>점영병에</a:t>
            </a:r>
            <a:r>
              <a:rPr kumimoji="1" lang="ko-KR" altLang="en-US" sz="800" kern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800" kern="1200" dirty="0">
                <a:latin typeface="맑은 고딕" pitchFamily="50" charset="-127"/>
                <a:ea typeface="맑은 고딕" pitchFamily="50" charset="-127"/>
              </a:rPr>
              <a:t>대한 </a:t>
            </a:r>
            <a:r>
              <a:rPr kumimoji="1" lang="ko-KR" altLang="en-US" sz="800" kern="1200" dirty="0" smtClean="0">
                <a:latin typeface="맑은 고딕" pitchFamily="50" charset="-127"/>
                <a:ea typeface="맑은 고딕" pitchFamily="50" charset="-127"/>
              </a:rPr>
              <a:t>전망과 </a:t>
            </a:r>
            <a:r>
              <a:rPr kumimoji="1" lang="ko-KR" altLang="en-US" sz="800" kern="1200" dirty="0">
                <a:latin typeface="맑은 고딕" pitchFamily="50" charset="-127"/>
                <a:ea typeface="맑은 고딕" pitchFamily="50" charset="-127"/>
              </a:rPr>
              <a:t>대응방안을 모색</a:t>
            </a:r>
            <a:endParaRPr kumimoji="1" lang="en-US" altLang="ko-KR" sz="800" kern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720" y="4212828"/>
            <a:ext cx="1476164" cy="740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2" name="Rectangle 78"/>
          <p:cNvSpPr>
            <a:spLocks noChangeArrowheads="1"/>
          </p:cNvSpPr>
          <p:nvPr/>
        </p:nvSpPr>
        <p:spPr bwMode="auto">
          <a:xfrm>
            <a:off x="3042692" y="5266640"/>
            <a:ext cx="3492388" cy="612044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wrap="none" lIns="36000" tIns="72000" rIns="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3" name="Text Box 36"/>
          <p:cNvSpPr txBox="1">
            <a:spLocks noChangeArrowheads="1"/>
          </p:cNvSpPr>
          <p:nvPr/>
        </p:nvSpPr>
        <p:spPr bwMode="auto">
          <a:xfrm>
            <a:off x="3054660" y="5266640"/>
            <a:ext cx="3480419" cy="252000"/>
          </a:xfrm>
          <a:prstGeom prst="rect">
            <a:avLst/>
          </a:prstGeom>
          <a:solidFill>
            <a:srgbClr val="FFFFFF">
              <a:lumMod val="75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0" tIns="0" rIns="0" bIns="0" anchor="ctr" anchorCtr="0"/>
          <a:lstStyle>
            <a:defPPr>
              <a:defRPr lang="ko-KR"/>
            </a:defPPr>
            <a:lvl1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kumimoji="0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영국 비만대책 수립</a:t>
            </a:r>
            <a:endParaRPr kumimoji="0" lang="en-US" altLang="ko-KR" sz="1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3078473" y="5516572"/>
            <a:ext cx="3420603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92075" indent="-92075" fontAlgn="base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900" kern="1200" dirty="0" smtClean="0">
                <a:latin typeface="맑은 고딕" pitchFamily="50" charset="-127"/>
                <a:ea typeface="맑은 고딕" pitchFamily="50" charset="-127"/>
              </a:rPr>
              <a:t>영국사회의 비만 문제를 효과적으로 대응하기 위해서 지속 가능한 대응 방안 모색 </a:t>
            </a:r>
            <a:endParaRPr kumimoji="1" lang="en-US" altLang="ko-KR" sz="900" kern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7" name="직사각형 166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233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일본은 </a:t>
            </a:r>
            <a:r>
              <a:rPr lang="en-US" altLang="ko-KR" dirty="0"/>
              <a:t>ICT </a:t>
            </a:r>
            <a:r>
              <a:rPr lang="ko-KR" altLang="en-US" dirty="0"/>
              <a:t>기본전략위원회 하위에 빅데이터 활용특별부회를 구성하여 운영하고 있으며</a:t>
            </a:r>
            <a:r>
              <a:rPr lang="en-US" altLang="ko-KR" dirty="0"/>
              <a:t>, </a:t>
            </a:r>
            <a:r>
              <a:rPr lang="ko-KR" altLang="en-US" dirty="0"/>
              <a:t>범국가적 빅데이터 추진을 위한 전략을 수립하였음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국가별 빅데이터 추진현황 분석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일본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2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3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추진 체계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 현황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07" name="TextBox 2685"/>
          <p:cNvSpPr txBox="1"/>
          <p:nvPr/>
        </p:nvSpPr>
        <p:spPr>
          <a:xfrm>
            <a:off x="287442" y="5948560"/>
            <a:ext cx="4533226" cy="17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583"/>
              </a:lnSpc>
              <a:tabLst>
                <a:tab pos="6561400" algn="l"/>
              </a:tabLst>
            </a:pPr>
            <a:r>
              <a:rPr lang="en-US" altLang="zh-CN" sz="800" spc="8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en-US" altLang="zh-CN" sz="800" spc="1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zh-CN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800" spc="25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신가치창출을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위한 주요국의 빅데이터 추진 전략 분석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정보화진흥원 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(2012)</a:t>
            </a:r>
            <a:endParaRPr lang="en-US" altLang="zh-CN" sz="1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62" name="그룹 45"/>
          <p:cNvGrpSpPr/>
          <p:nvPr/>
        </p:nvGrpSpPr>
        <p:grpSpPr>
          <a:xfrm>
            <a:off x="571828" y="2033724"/>
            <a:ext cx="4216072" cy="3579676"/>
            <a:chOff x="920552" y="2780928"/>
            <a:chExt cx="4068452" cy="2520280"/>
          </a:xfrm>
        </p:grpSpPr>
        <p:sp>
          <p:nvSpPr>
            <p:cNvPr id="63" name="Rectangle 78"/>
            <p:cNvSpPr>
              <a:spLocks noChangeArrowheads="1"/>
            </p:cNvSpPr>
            <p:nvPr/>
          </p:nvSpPr>
          <p:spPr bwMode="auto">
            <a:xfrm>
              <a:off x="1316686" y="2780928"/>
              <a:ext cx="1620000" cy="360040"/>
            </a:xfrm>
            <a:prstGeom prst="rect">
              <a:avLst/>
            </a:prstGeom>
            <a:solidFill>
              <a:srgbClr val="FFFFFF">
                <a:lumMod val="75000"/>
              </a:srgbClr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ts val="8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국가전략회의</a:t>
              </a:r>
            </a:p>
          </p:txBody>
        </p:sp>
        <p:sp>
          <p:nvSpPr>
            <p:cNvPr id="64" name="Rectangle 78"/>
            <p:cNvSpPr>
              <a:spLocks noChangeArrowheads="1"/>
            </p:cNvSpPr>
            <p:nvPr/>
          </p:nvSpPr>
          <p:spPr bwMode="auto">
            <a:xfrm>
              <a:off x="1316596" y="3429000"/>
              <a:ext cx="1620180" cy="36004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ts val="8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총무성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5" name="Rectangle 78"/>
            <p:cNvSpPr>
              <a:spLocks noChangeArrowheads="1"/>
            </p:cNvSpPr>
            <p:nvPr/>
          </p:nvSpPr>
          <p:spPr bwMode="auto">
            <a:xfrm>
              <a:off x="920552" y="4833156"/>
              <a:ext cx="2412268" cy="46805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 활용특별부회</a:t>
              </a:r>
            </a:p>
          </p:txBody>
        </p:sp>
        <p:sp>
          <p:nvSpPr>
            <p:cNvPr id="66" name="Rectangle 78"/>
            <p:cNvSpPr>
              <a:spLocks noChangeArrowheads="1"/>
            </p:cNvSpPr>
            <p:nvPr/>
          </p:nvSpPr>
          <p:spPr bwMode="auto">
            <a:xfrm>
              <a:off x="920552" y="4077072"/>
              <a:ext cx="2412268" cy="4680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ts val="8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정보통신심의회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ts val="8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ICT 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기본전략위원회</a:t>
              </a:r>
            </a:p>
          </p:txBody>
        </p:sp>
        <p:sp>
          <p:nvSpPr>
            <p:cNvPr id="67" name="Rectangle 78"/>
            <p:cNvSpPr>
              <a:spLocks noChangeArrowheads="1"/>
            </p:cNvSpPr>
            <p:nvPr/>
          </p:nvSpPr>
          <p:spPr bwMode="auto">
            <a:xfrm>
              <a:off x="3512840" y="3176972"/>
              <a:ext cx="1476164" cy="36004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ts val="8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경제산업성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8" name="Rectangle 78"/>
            <p:cNvSpPr>
              <a:spLocks noChangeArrowheads="1"/>
            </p:cNvSpPr>
            <p:nvPr/>
          </p:nvSpPr>
          <p:spPr bwMode="auto">
            <a:xfrm>
              <a:off x="3512840" y="3717032"/>
              <a:ext cx="1476164" cy="36004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ts val="8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문부과학성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69" name="직선 화살표 연결선 61"/>
            <p:cNvCxnSpPr/>
            <p:nvPr/>
          </p:nvCxnSpPr>
          <p:spPr bwMode="auto">
            <a:xfrm rot="5400000" flipH="1" flipV="1">
              <a:off x="1989020" y="3291334"/>
              <a:ext cx="288032" cy="0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70" name="직선 화살표 연결선 61"/>
            <p:cNvCxnSpPr/>
            <p:nvPr/>
          </p:nvCxnSpPr>
          <p:spPr bwMode="auto">
            <a:xfrm rot="5400000" flipH="1" flipV="1">
              <a:off x="1989020" y="3939406"/>
              <a:ext cx="288032" cy="0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1" name="직선 화살표 연결선 61"/>
            <p:cNvCxnSpPr>
              <a:stCxn id="65" idx="0"/>
              <a:endCxn id="66" idx="2"/>
            </p:cNvCxnSpPr>
            <p:nvPr/>
          </p:nvCxnSpPr>
          <p:spPr bwMode="auto">
            <a:xfrm rot="5400000" flipH="1" flipV="1">
              <a:off x="1989020" y="4695490"/>
              <a:ext cx="288032" cy="0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4" name="직선 화살표 연결선 61"/>
            <p:cNvCxnSpPr>
              <a:stCxn id="67" idx="1"/>
              <a:endCxn id="64" idx="3"/>
            </p:cNvCxnSpPr>
            <p:nvPr/>
          </p:nvCxnSpPr>
          <p:spPr bwMode="auto">
            <a:xfrm rot="10800000" flipV="1">
              <a:off x="2936776" y="3356992"/>
              <a:ext cx="576064" cy="252028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5" name="직선 화살표 연결선 61"/>
            <p:cNvCxnSpPr>
              <a:stCxn id="68" idx="1"/>
              <a:endCxn id="64" idx="3"/>
            </p:cNvCxnSpPr>
            <p:nvPr/>
          </p:nvCxnSpPr>
          <p:spPr bwMode="auto">
            <a:xfrm rot="10800000">
              <a:off x="2936776" y="3609020"/>
              <a:ext cx="576064" cy="288032"/>
            </a:xfrm>
            <a:prstGeom prst="bentConnector3">
              <a:avLst>
                <a:gd name="adj1" fmla="val 50000"/>
              </a:avLst>
            </a:prstGeom>
            <a:noFill/>
            <a:ln w="3175" cap="flat" cmpd="sng" algn="ctr">
              <a:solidFill>
                <a:srgbClr val="3333CC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21" name="TextBox 36"/>
          <p:cNvSpPr txBox="1">
            <a:spLocks noChangeArrowheads="1"/>
          </p:cNvSpPr>
          <p:nvPr/>
        </p:nvSpPr>
        <p:spPr bwMode="auto">
          <a:xfrm>
            <a:off x="5143996" y="2060972"/>
            <a:ext cx="4533404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 fontAlgn="base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</a:t>
            </a:r>
            <a:r>
              <a:rPr kumimoji="1" lang="ko-KR" altLang="en-US" sz="1200" b="1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요</a:t>
            </a:r>
            <a:endParaRPr kumimoji="1" lang="en-US" altLang="ko-KR" sz="1200" b="1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80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민간위원으로 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구성되는 </a:t>
            </a:r>
            <a:r>
              <a:rPr kumimoji="1" lang="ko-KR" altLang="en-US" sz="1000" kern="12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총무성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산하 정보통신심의회 </a:t>
            </a: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ICT</a:t>
            </a:r>
            <a:r>
              <a: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기본전략위원회에서 빅데이터 활용 특별부회를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운영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800"/>
              </a:spcBef>
              <a:spcAft>
                <a:spcPct val="0"/>
              </a:spcAft>
              <a:buFontTx/>
              <a:buChar char="-"/>
            </a:pPr>
            <a:endParaRPr kumimoji="1" lang="en-US" altLang="ko-KR" sz="10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주요 역할 및 기능</a:t>
            </a:r>
            <a:endParaRPr kumimoji="1" lang="en-US" altLang="ko-KR" sz="1200" b="1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80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활용사례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과제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방향성 등을 논의하기 위해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혼다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후지쯔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일본전신전화 등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10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 관련 사업자가 참여하는 공청회 개최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80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Active </a:t>
            </a:r>
            <a:r>
              <a:rPr kumimoji="1" lang="en-US" altLang="ko-KR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Japan</a:t>
            </a:r>
            <a:r>
              <a:rPr kumimoji="1" lang="en-US" altLang="ko-KR" sz="1000" kern="1200" baseline="300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ICT</a:t>
            </a:r>
            <a:r>
              <a:rPr kumimoji="1" lang="en-US" altLang="ko-KR" sz="1000" kern="1200" baseline="30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전략에 액티브 데이터 전략에 대한 내용을 포함함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800"/>
              </a:spcBef>
              <a:spcAft>
                <a:spcPct val="0"/>
              </a:spcAft>
              <a:buFontTx/>
              <a:buChar char="-"/>
            </a:pP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적용 영역</a:t>
            </a:r>
            <a:endParaRPr kumimoji="1" lang="en-US" altLang="ko-KR" sz="1200" b="1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80975" lvl="1" indent="-180975" fontAlgn="base">
              <a:spcBef>
                <a:spcPts val="80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현재까지는 범국가적인 차원의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활용 및 적용사례는 없음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80975" lvl="1" indent="-180975" fontAlgn="base">
              <a:spcBef>
                <a:spcPts val="800"/>
              </a:spcBef>
              <a:spcAft>
                <a:spcPct val="0"/>
              </a:spcAft>
              <a:buFontTx/>
              <a:buChar char="-"/>
            </a:pP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Active </a:t>
            </a:r>
            <a:r>
              <a:rPr kumimoji="1" lang="en-US" altLang="ko-KR" sz="1000" kern="12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Japan</a:t>
            </a:r>
            <a:r>
              <a:rPr kumimoji="1" lang="en-US" altLang="ko-KR" sz="1000" kern="1200" baseline="300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ICT</a:t>
            </a:r>
            <a:r>
              <a:rPr kumimoji="1" lang="en-US" altLang="ko-KR" sz="1000" kern="1200" baseline="30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전략에서는 액티브 데이터 전략을 위한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7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 추진과제를 제시하고 있음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80975" lvl="1" indent="-180975" fontAlgn="base">
              <a:spcBef>
                <a:spcPts val="800"/>
              </a:spcBef>
              <a:spcAft>
                <a:spcPct val="0"/>
              </a:spcAft>
              <a:buFontTx/>
              <a:buChar char="-"/>
            </a:pPr>
            <a:endParaRPr kumimoji="1" lang="en-US" altLang="ko-KR" sz="1000" b="1" u="sng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80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kumimoji="1" lang="ko-KR" altLang="en-US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</a:t>
            </a:r>
            <a:r>
              <a:rPr kumimoji="1" lang="ko-KR" altLang="en-US" sz="1200" b="1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징</a:t>
            </a:r>
            <a:endParaRPr kumimoji="1" lang="en-US" altLang="ko-KR" sz="1200" b="1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fontAlgn="base">
              <a:spcBef>
                <a:spcPts val="800"/>
              </a:spcBef>
              <a:spcAft>
                <a:spcPct val="0"/>
              </a:spcAft>
              <a:buFontTx/>
              <a:buChar char="-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현재까지는 범국가적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기반은 마련되어 있지 않은 상황임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추진을 위한 전담조직 및 인프라가 구성되어 있지 않음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122" name="모서리가 둥근 직사각형 121"/>
          <p:cNvSpPr/>
          <p:nvPr/>
        </p:nvSpPr>
        <p:spPr bwMode="auto">
          <a:xfrm>
            <a:off x="5143996" y="2050368"/>
            <a:ext cx="4405100" cy="252028"/>
          </a:xfrm>
          <a:prstGeom prst="roundRect">
            <a:avLst>
              <a:gd name="adj" fmla="val 0"/>
            </a:avLst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개요</a:t>
            </a:r>
            <a:endParaRPr kumimoji="0" lang="ko-KR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 bwMode="auto">
          <a:xfrm>
            <a:off x="5143996" y="3000440"/>
            <a:ext cx="4405100" cy="252028"/>
          </a:xfrm>
          <a:prstGeom prst="roundRect">
            <a:avLst>
              <a:gd name="adj" fmla="val 0"/>
            </a:avLst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주요역할 및 기능</a:t>
            </a:r>
          </a:p>
        </p:txBody>
      </p:sp>
      <p:sp>
        <p:nvSpPr>
          <p:cNvPr id="124" name="모서리가 둥근 직사각형 123"/>
          <p:cNvSpPr/>
          <p:nvPr/>
        </p:nvSpPr>
        <p:spPr bwMode="auto">
          <a:xfrm>
            <a:off x="5143996" y="4182988"/>
            <a:ext cx="4405100" cy="252028"/>
          </a:xfrm>
          <a:prstGeom prst="roundRect">
            <a:avLst>
              <a:gd name="adj" fmla="val 0"/>
            </a:avLst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적용 영역</a:t>
            </a:r>
          </a:p>
        </p:txBody>
      </p:sp>
      <p:sp>
        <p:nvSpPr>
          <p:cNvPr id="125" name="모서리가 둥근 직사각형 124"/>
          <p:cNvSpPr/>
          <p:nvPr/>
        </p:nvSpPr>
        <p:spPr bwMode="auto">
          <a:xfrm>
            <a:off x="5143996" y="5368900"/>
            <a:ext cx="4405100" cy="252028"/>
          </a:xfrm>
          <a:prstGeom prst="roundRect">
            <a:avLst>
              <a:gd name="adj" fmla="val 0"/>
            </a:avLst>
          </a:prstGeom>
          <a:solidFill>
            <a:srgbClr val="FFFFFF">
              <a:lumMod val="85000"/>
            </a:srgbClr>
          </a:solidFill>
          <a:ln w="317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특징</a:t>
            </a:r>
          </a:p>
        </p:txBody>
      </p:sp>
      <p:sp>
        <p:nvSpPr>
          <p:cNvPr id="126" name="직사각형 125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83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kumimoji="0" lang="ko-KR" altLang="en-US" dirty="0"/>
              <a:t>일본은 빅데이터 </a:t>
            </a:r>
            <a:r>
              <a:rPr kumimoji="0" lang="ko-KR" altLang="en-US" dirty="0" smtClean="0"/>
              <a:t>활용 기반을 </a:t>
            </a:r>
            <a:r>
              <a:rPr kumimoji="0" lang="ko-KR" altLang="en-US" dirty="0"/>
              <a:t>마련하기 위하여 액티브 데이터 전략에 </a:t>
            </a:r>
            <a:r>
              <a:rPr kumimoji="0" lang="en-US" altLang="ko-KR" dirty="0"/>
              <a:t>7</a:t>
            </a:r>
            <a:r>
              <a:rPr kumimoji="0" lang="ko-KR" altLang="en-US" dirty="0"/>
              <a:t>대 추진과제를 제시하고 있으며</a:t>
            </a:r>
            <a:r>
              <a:rPr kumimoji="0" lang="en-US" altLang="ko-KR" dirty="0"/>
              <a:t>, M2M </a:t>
            </a:r>
            <a:r>
              <a:rPr kumimoji="0" lang="ko-KR" altLang="en-US" dirty="0"/>
              <a:t>및 통신네트워크를 통하여 발생되는 데이터에 대한 계획이 포함되어 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국가별 빅데이터 추진현황 분석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일본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액티브 데이터 전략을 위한 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7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 추진과제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1" name="이등변 삼각형 60"/>
          <p:cNvSpPr/>
          <p:nvPr/>
        </p:nvSpPr>
        <p:spPr>
          <a:xfrm rot="5400000">
            <a:off x="5820474" y="4115461"/>
            <a:ext cx="2592288" cy="13942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2" name="Rectangle 13"/>
          <p:cNvSpPr>
            <a:spLocks noChangeArrowheads="1"/>
          </p:cNvSpPr>
          <p:nvPr/>
        </p:nvSpPr>
        <p:spPr bwMode="auto">
          <a:xfrm>
            <a:off x="7297578" y="1951079"/>
            <a:ext cx="23064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Rectangle 669"/>
          <p:cNvSpPr>
            <a:spLocks noChangeArrowheads="1"/>
          </p:cNvSpPr>
          <p:nvPr/>
        </p:nvSpPr>
        <p:spPr bwMode="auto">
          <a:xfrm>
            <a:off x="7302500" y="2369330"/>
            <a:ext cx="2301525" cy="391717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en-US" altLang="ko-KR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The Foresight Horizon Scanning Centre</a:t>
            </a: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에서는 단편적인 현황에 대한 분석보다는</a:t>
            </a:r>
            <a:r>
              <a:rPr kumimoji="1" lang="en-US" altLang="ko-KR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현황 데이터를 중심으로 미래에 대한 예측 및 이에 대한 대응방안 마련을 중점적으로 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수행함</a:t>
            </a:r>
            <a:endParaRPr kumimoji="1" lang="en-US" altLang="ko-KR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endParaRPr kumimoji="1" lang="en-US" altLang="ko-KR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통합적인 분석 플랫폼 제공이 아닌 개별 주제별로 독립적인 시스템을 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구성함</a:t>
            </a:r>
            <a:endParaRPr kumimoji="1" lang="en-US" altLang="ko-KR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endParaRPr kumimoji="1" lang="en-US" altLang="ko-KR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데이터에 대한 분석보다는 분석된 데이터에 대한 해석과 미래에 대한 예측 시나리오 작성 등에 대한 기술이 중요할 것으로 판단됨  </a:t>
            </a:r>
            <a:endParaRPr kumimoji="1" lang="en-US" altLang="ko-KR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0" name="TextBox 2685"/>
          <p:cNvSpPr txBox="1"/>
          <p:nvPr/>
        </p:nvSpPr>
        <p:spPr>
          <a:xfrm>
            <a:off x="401742" y="6139060"/>
            <a:ext cx="4533226" cy="17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583"/>
              </a:lnSpc>
              <a:tabLst>
                <a:tab pos="6561400" algn="l"/>
              </a:tabLst>
            </a:pPr>
            <a:r>
              <a:rPr lang="en-US" altLang="zh-CN" sz="800" spc="8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en-US" altLang="zh-CN" sz="800" spc="1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zh-CN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800" spc="25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신가치창출을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위한 주요국의 빅데이터 추진 전략 분석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정보화진흥원 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(2012)</a:t>
            </a:r>
            <a:endParaRPr lang="en-US" altLang="zh-CN" sz="1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gray">
          <a:xfrm>
            <a:off x="369887" y="2054560"/>
            <a:ext cx="6516725" cy="399644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457200" marR="0" lvl="1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66" name="그룹 3"/>
          <p:cNvGrpSpPr/>
          <p:nvPr/>
        </p:nvGrpSpPr>
        <p:grpSpPr>
          <a:xfrm>
            <a:off x="495406" y="2826304"/>
            <a:ext cx="6391206" cy="623248"/>
            <a:chOff x="470006" y="2916436"/>
            <a:chExt cx="6391206" cy="623248"/>
          </a:xfrm>
        </p:grpSpPr>
        <p:sp>
          <p:nvSpPr>
            <p:cNvPr id="67" name="직사각형 66"/>
            <p:cNvSpPr/>
            <p:nvPr/>
          </p:nvSpPr>
          <p:spPr>
            <a:xfrm>
              <a:off x="2000672" y="2916436"/>
              <a:ext cx="4860540" cy="623248"/>
            </a:xfrm>
            <a:prstGeom prst="rect">
              <a:avLst/>
            </a:prstGeom>
            <a:ln>
              <a:noFill/>
            </a:ln>
          </p:spPr>
          <p:txBody>
            <a:bodyPr wrap="square" lIns="36000" rIns="36000">
              <a:spAutoFit/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데이터의 안전성 및 신뢰성을 확보하면서 데이터의 효율적인 수집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해석 등을 가능할 수 있도록 통신 프로토콜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보안대책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익명화 기술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비식별화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처리기술 등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),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구조 등에 관한 연구 개발 추진</a:t>
              </a:r>
              <a:endPara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일본이 기술적으로 가능한 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M2M, </a:t>
              </a:r>
              <a:r>
                <a:rPr kumimoji="1" lang="ko-KR" altLang="en-US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매쉬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1" lang="en-US" altLang="ko-KR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Mesg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),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센터 네트워크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자동차용 무선통신 형태 등에 관한 연구개발 및 표준화 추진</a:t>
              </a:r>
              <a:endPara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8" name="Rectangle 78"/>
            <p:cNvSpPr>
              <a:spLocks noChangeArrowheads="1"/>
            </p:cNvSpPr>
            <p:nvPr/>
          </p:nvSpPr>
          <p:spPr bwMode="auto">
            <a:xfrm>
              <a:off x="470006" y="2954799"/>
              <a:ext cx="1494662" cy="54652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신뢰성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안정성 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확보를 위한 연구 개발</a:t>
              </a:r>
            </a:p>
          </p:txBody>
        </p:sp>
      </p:grpSp>
      <p:grpSp>
        <p:nvGrpSpPr>
          <p:cNvPr id="69" name="그룹 4"/>
          <p:cNvGrpSpPr/>
          <p:nvPr/>
        </p:nvGrpSpPr>
        <p:grpSpPr>
          <a:xfrm>
            <a:off x="495406" y="3556446"/>
            <a:ext cx="5095062" cy="324036"/>
            <a:chOff x="470006" y="3611116"/>
            <a:chExt cx="5095062" cy="324036"/>
          </a:xfrm>
        </p:grpSpPr>
        <p:sp>
          <p:nvSpPr>
            <p:cNvPr id="70" name="직사각형 69"/>
            <p:cNvSpPr/>
            <p:nvPr/>
          </p:nvSpPr>
          <p:spPr>
            <a:xfrm>
              <a:off x="2000672" y="3665412"/>
              <a:ext cx="3564396" cy="215444"/>
            </a:xfrm>
            <a:prstGeom prst="rect">
              <a:avLst/>
            </a:prstGeom>
            <a:ln>
              <a:noFill/>
            </a:ln>
          </p:spPr>
          <p:txBody>
            <a:bodyPr wrap="square" lIns="36000" rIns="36000">
              <a:spAutoFit/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분석을 위한 데이터 </a:t>
              </a:r>
              <a:r>
                <a:rPr kumimoji="1" lang="ko-KR" altLang="en-US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사이언티스트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육성</a:t>
              </a:r>
              <a:endPara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1" name="Rectangle 78"/>
            <p:cNvSpPr>
              <a:spLocks noChangeArrowheads="1"/>
            </p:cNvSpPr>
            <p:nvPr/>
          </p:nvSpPr>
          <p:spPr bwMode="auto">
            <a:xfrm>
              <a:off x="470006" y="3611116"/>
              <a:ext cx="1494662" cy="324036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과학자 육성</a:t>
              </a:r>
            </a:p>
          </p:txBody>
        </p:sp>
      </p:grpSp>
      <p:grpSp>
        <p:nvGrpSpPr>
          <p:cNvPr id="72" name="그룹 5"/>
          <p:cNvGrpSpPr/>
          <p:nvPr/>
        </p:nvGrpSpPr>
        <p:grpSpPr>
          <a:xfrm>
            <a:off x="495406" y="3996901"/>
            <a:ext cx="6391206" cy="546522"/>
            <a:chOff x="470006" y="4043164"/>
            <a:chExt cx="6391206" cy="546522"/>
          </a:xfrm>
        </p:grpSpPr>
        <p:sp>
          <p:nvSpPr>
            <p:cNvPr id="73" name="Rectangle 78"/>
            <p:cNvSpPr>
              <a:spLocks noChangeArrowheads="1"/>
            </p:cNvSpPr>
            <p:nvPr/>
          </p:nvSpPr>
          <p:spPr bwMode="auto">
            <a:xfrm>
              <a:off x="470006" y="4043164"/>
              <a:ext cx="1494662" cy="54652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36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비즈니스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창출을 위한 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M2M 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보급촉진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000672" y="4066357"/>
              <a:ext cx="4860540" cy="500137"/>
            </a:xfrm>
            <a:prstGeom prst="rect">
              <a:avLst/>
            </a:prstGeom>
            <a:ln>
              <a:noFill/>
            </a:ln>
          </p:spPr>
          <p:txBody>
            <a:bodyPr wrap="square" lIns="36000" rIns="36000">
              <a:spAutoFit/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M2M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통신의 제어를 가능하게 할 수 있는 기본 기술 확립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(‘15)</a:t>
              </a: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기계간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사물간 정보를 교환할 수 있고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자동적으로 제어할 수 있도록 안정성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신뢰성 높은 통신규격 개발 및 국제 표준화 추진</a:t>
              </a:r>
              <a:endPara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75" name="그룹 6"/>
          <p:cNvGrpSpPr/>
          <p:nvPr/>
        </p:nvGrpSpPr>
        <p:grpSpPr>
          <a:xfrm>
            <a:off x="495406" y="4659842"/>
            <a:ext cx="5095062" cy="338554"/>
            <a:chOff x="470006" y="4689140"/>
            <a:chExt cx="5095062" cy="338554"/>
          </a:xfrm>
        </p:grpSpPr>
        <p:sp>
          <p:nvSpPr>
            <p:cNvPr id="76" name="Rectangle 78"/>
            <p:cNvSpPr>
              <a:spLocks noChangeArrowheads="1"/>
            </p:cNvSpPr>
            <p:nvPr/>
          </p:nvSpPr>
          <p:spPr bwMode="auto">
            <a:xfrm>
              <a:off x="470006" y="4691236"/>
              <a:ext cx="1494662" cy="32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법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제도 정비</a:t>
              </a: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2000672" y="4689140"/>
              <a:ext cx="3564396" cy="338554"/>
            </a:xfrm>
            <a:prstGeom prst="rect">
              <a:avLst/>
            </a:prstGeom>
            <a:ln>
              <a:noFill/>
            </a:ln>
          </p:spPr>
          <p:txBody>
            <a:bodyPr wrap="square" lIns="36000" rIns="36000">
              <a:spAutoFit/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빅데이터의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효율적 활용 및 활성화를 위한 법 제도 및 규제 등에 대한 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IT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전략본부를 중심으로 재정비</a:t>
              </a:r>
              <a:endPara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78" name="그룹 7"/>
          <p:cNvGrpSpPr/>
          <p:nvPr/>
        </p:nvGrpSpPr>
        <p:grpSpPr>
          <a:xfrm>
            <a:off x="495406" y="5095765"/>
            <a:ext cx="5095062" cy="377026"/>
            <a:chOff x="470006" y="5058896"/>
            <a:chExt cx="5095062" cy="377026"/>
          </a:xfrm>
        </p:grpSpPr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470006" y="5080818"/>
              <a:ext cx="1494662" cy="32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추진체계 정비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2000672" y="5058896"/>
              <a:ext cx="3564396" cy="377026"/>
            </a:xfrm>
            <a:prstGeom prst="rect">
              <a:avLst/>
            </a:prstGeom>
            <a:ln>
              <a:noFill/>
            </a:ln>
          </p:spPr>
          <p:txBody>
            <a:bodyPr wrap="square" lIns="36000" rIns="36000">
              <a:spAutoFit/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산학관 협업을 통해 활용이 가능한 데이터 및 성공사례 공유체계 마련</a:t>
              </a:r>
              <a:endPara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자원의 수집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활성화 방안 마련 등을 위한 인센티브 제도 등 도입</a:t>
              </a:r>
              <a:endPara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81" name="그룹 8"/>
          <p:cNvGrpSpPr/>
          <p:nvPr/>
        </p:nvGrpSpPr>
        <p:grpSpPr>
          <a:xfrm>
            <a:off x="495406" y="5551108"/>
            <a:ext cx="6319198" cy="377026"/>
            <a:chOff x="470006" y="5547712"/>
            <a:chExt cx="6319198" cy="377026"/>
          </a:xfrm>
        </p:grpSpPr>
        <p:sp>
          <p:nvSpPr>
            <p:cNvPr id="82" name="Rectangle 78"/>
            <p:cNvSpPr>
              <a:spLocks noChangeArrowheads="1"/>
            </p:cNvSpPr>
            <p:nvPr/>
          </p:nvSpPr>
          <p:spPr bwMode="auto">
            <a:xfrm>
              <a:off x="470006" y="5574225"/>
              <a:ext cx="1494662" cy="324000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글로벌 협력강화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2000672" y="5547712"/>
              <a:ext cx="4788532" cy="377026"/>
            </a:xfrm>
            <a:prstGeom prst="rect">
              <a:avLst/>
            </a:prstGeom>
            <a:ln>
              <a:noFill/>
            </a:ln>
          </p:spPr>
          <p:txBody>
            <a:bodyPr wrap="square" lIns="36000" rIns="36000">
              <a:spAutoFit/>
            </a:bodyPr>
            <a:lstStyle/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유럽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미국 등 </a:t>
              </a:r>
              <a:r>
                <a:rPr kumimoji="1" lang="ko-KR" altLang="en-US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활용을 추진중인 국가들과 상호협력 체계 마련</a:t>
              </a:r>
              <a:endParaRPr kumimoji="1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marR="0" lvl="0" indent="-171450" defTabSz="91440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빅데이터의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1" lang="ko-KR" altLang="en-US" sz="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데이터량과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활용에 따라 발생하는 경제가치 등에 대한 계측 및 평가방법 확립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(‘13)</a:t>
              </a:r>
            </a:p>
          </p:txBody>
        </p:sp>
      </p:grpSp>
      <p:grpSp>
        <p:nvGrpSpPr>
          <p:cNvPr id="84" name="그룹 2"/>
          <p:cNvGrpSpPr/>
          <p:nvPr/>
        </p:nvGrpSpPr>
        <p:grpSpPr>
          <a:xfrm>
            <a:off x="495406" y="2126568"/>
            <a:ext cx="6355202" cy="630942"/>
            <a:chOff x="470006" y="2240868"/>
            <a:chExt cx="6355202" cy="630942"/>
          </a:xfrm>
        </p:grpSpPr>
        <p:sp>
          <p:nvSpPr>
            <p:cNvPr id="85" name="Rectangle 78"/>
            <p:cNvSpPr>
              <a:spLocks noChangeArrowheads="1"/>
            </p:cNvSpPr>
            <p:nvPr/>
          </p:nvSpPr>
          <p:spPr bwMode="auto">
            <a:xfrm>
              <a:off x="470006" y="2283078"/>
              <a:ext cx="1494662" cy="54652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0" tIns="72000" rIns="0" bIns="3600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개방 및 활용 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가능한 환경 마련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000672" y="2240868"/>
              <a:ext cx="4824536" cy="630942"/>
            </a:xfrm>
            <a:prstGeom prst="rect">
              <a:avLst/>
            </a:prstGeom>
            <a:ln>
              <a:noFill/>
            </a:ln>
          </p:spPr>
          <p:txBody>
            <a:bodyPr wrap="square" lIns="36000" rIns="36000">
              <a:spAutoFit/>
            </a:bodyPr>
            <a:lstStyle/>
            <a:p>
              <a:pPr marL="171450" marR="0" lvl="0" indent="-171450" defTabSz="914400" eaLnBrk="1" fontAlgn="base" latinLnBrk="0" hangingPunct="1">
                <a:lnSpc>
                  <a:spcPts val="9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오픈 데이터 전략을 추진하여 공공 및 민간 데이터 개방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재활용에 관한 법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제도 정비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(‘14)</a:t>
              </a:r>
            </a:p>
            <a:p>
              <a:pPr marL="171450" marR="0" lvl="0" indent="-171450" defTabSz="914400" eaLnBrk="1" fontAlgn="base" latinLnBrk="0" hangingPunct="1">
                <a:lnSpc>
                  <a:spcPts val="9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오픈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환경 기반 마련을 위한 국제 표준화 추진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(‘15)</a:t>
              </a:r>
            </a:p>
            <a:p>
              <a:pPr marL="171450" marR="0" lvl="0" indent="-171450" defTabSz="914400" eaLnBrk="1" fontAlgn="base" latinLnBrk="0" hangingPunct="1">
                <a:lnSpc>
                  <a:spcPts val="9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전기통신 사업자가 보유한 데이터 등에 대해 개인정보보호를 기반으로 활용 가능한 검토 및 가이드라인 제공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1" lang="ko-KR" altLang="en-US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재난재해활용방안 모색</a:t>
              </a:r>
              <a:r>
                <a:rPr kumimoji="1" lang="en-US" altLang="ko-KR" sz="8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</a:p>
          </p:txBody>
        </p:sp>
      </p:grpSp>
      <p:cxnSp>
        <p:nvCxnSpPr>
          <p:cNvPr id="87" name="직선 연결선 86"/>
          <p:cNvCxnSpPr/>
          <p:nvPr/>
        </p:nvCxnSpPr>
        <p:spPr bwMode="auto">
          <a:xfrm flipV="1">
            <a:off x="2062076" y="2788357"/>
            <a:ext cx="4716524" cy="0"/>
          </a:xfrm>
          <a:prstGeom prst="line">
            <a:avLst/>
          </a:prstGeom>
          <a:noFill/>
          <a:ln w="317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직선 연결선 87"/>
          <p:cNvCxnSpPr/>
          <p:nvPr/>
        </p:nvCxnSpPr>
        <p:spPr bwMode="auto">
          <a:xfrm flipV="1">
            <a:off x="2062076" y="3494720"/>
            <a:ext cx="4716524" cy="0"/>
          </a:xfrm>
          <a:prstGeom prst="line">
            <a:avLst/>
          </a:prstGeom>
          <a:noFill/>
          <a:ln w="317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직선 연결선 88"/>
          <p:cNvCxnSpPr/>
          <p:nvPr/>
        </p:nvCxnSpPr>
        <p:spPr bwMode="auto">
          <a:xfrm flipV="1">
            <a:off x="2062076" y="3936293"/>
            <a:ext cx="4716524" cy="0"/>
          </a:xfrm>
          <a:prstGeom prst="line">
            <a:avLst/>
          </a:prstGeom>
          <a:noFill/>
          <a:ln w="317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0" name="직선 연결선 89"/>
          <p:cNvCxnSpPr/>
          <p:nvPr/>
        </p:nvCxnSpPr>
        <p:spPr bwMode="auto">
          <a:xfrm flipV="1">
            <a:off x="2062076" y="4612940"/>
            <a:ext cx="4716524" cy="0"/>
          </a:xfrm>
          <a:prstGeom prst="line">
            <a:avLst/>
          </a:prstGeom>
          <a:noFill/>
          <a:ln w="317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직선 연결선 90"/>
          <p:cNvCxnSpPr/>
          <p:nvPr/>
        </p:nvCxnSpPr>
        <p:spPr bwMode="auto">
          <a:xfrm flipV="1">
            <a:off x="2062076" y="5052417"/>
            <a:ext cx="4716524" cy="0"/>
          </a:xfrm>
          <a:prstGeom prst="line">
            <a:avLst/>
          </a:prstGeom>
          <a:noFill/>
          <a:ln w="317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직선 연결선 91"/>
          <p:cNvCxnSpPr/>
          <p:nvPr/>
        </p:nvCxnSpPr>
        <p:spPr bwMode="auto">
          <a:xfrm flipV="1">
            <a:off x="2062076" y="5527898"/>
            <a:ext cx="4716524" cy="0"/>
          </a:xfrm>
          <a:prstGeom prst="line">
            <a:avLst/>
          </a:prstGeom>
          <a:noFill/>
          <a:ln w="317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직사각형 9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274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kumimoji="0" lang="ko-KR" altLang="en-US" dirty="0"/>
              <a:t>범정부적인 빅데이터 기반의 성공적 추진을 위해서는 추진방향성의 정립이 선행되어야 하며</a:t>
            </a:r>
            <a:r>
              <a:rPr kumimoji="0" lang="en-US" altLang="ko-KR" dirty="0"/>
              <a:t>, </a:t>
            </a:r>
            <a:r>
              <a:rPr kumimoji="0" lang="ko-KR" altLang="en-US" dirty="0"/>
              <a:t>추진 조직 마련 및 법</a:t>
            </a:r>
            <a:r>
              <a:rPr kumimoji="0" lang="en-US" altLang="ko-KR" dirty="0"/>
              <a:t>·</a:t>
            </a:r>
            <a:r>
              <a:rPr kumimoji="0" lang="ko-KR" altLang="en-US" dirty="0"/>
              <a:t>제도 정비 등 다각적인 노력이 요구됨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국가별 빅데이터 추진현황 분석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종합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00023" y="4749800"/>
            <a:ext cx="9505952" cy="1450975"/>
            <a:chOff x="272480" y="5514672"/>
            <a:chExt cx="9361040" cy="747538"/>
          </a:xfrm>
        </p:grpSpPr>
        <p:sp>
          <p:nvSpPr>
            <p:cNvPr id="40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범정부적 빅데이터 기반의 체계적인 마련을 위해서는 범정부 차원의 협의체 및 이를 추진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·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운영 하기 위한 전담조직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관련 법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·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제도 정비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전문인력 양성 등 다각적인 노력이 필요함</a:t>
              </a: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범정부적 빅데이터 기반은 활용 목적 및 이용 대상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역할 등에 따라 구현되는 방식이 상이하기 때문에 이에 대한 방향성 정립이 우선적으로 수행되어야 함</a:t>
              </a: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빅데이터 관련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요소기술이 성숙되지 않아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단계적인 형태의 접근이 필요하며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필요 시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자체적인 요소기술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개발이 필요함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국가 미래 전략은 국내 뿐 아니라 국외까지도 포함하여 정책이슈와 관련된 국가단위의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미래 이슈도출이 필요함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이슈도출에 그치지 않고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유관산업 또는 전문가 검증을 통해 미래 전략을 도출하는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접근방법을 강구해야 함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1" name="오각형 40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200023" y="1557759"/>
            <a:ext cx="9505951" cy="3103142"/>
            <a:chOff x="200024" y="1557758"/>
            <a:chExt cx="4698276" cy="3785767"/>
          </a:xfrm>
        </p:grpSpPr>
        <p:sp>
          <p:nvSpPr>
            <p:cNvPr id="43" name="Rectangle 11"/>
            <p:cNvSpPr>
              <a:spLocks noChangeArrowheads="1"/>
            </p:cNvSpPr>
            <p:nvPr/>
          </p:nvSpPr>
          <p:spPr bwMode="auto">
            <a:xfrm>
              <a:off x="200024" y="1850782"/>
              <a:ext cx="4698276" cy="349274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65113" indent="-265113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Font typeface="Wingdings" pitchFamily="2" charset="2"/>
                <a:buChar char="q"/>
              </a:pPr>
              <a:endParaRPr lang="en-US" altLang="ko-KR" spc="-130" dirty="0">
                <a:latin typeface="맑은 고딕"/>
                <a:ea typeface="맑은 고딕"/>
              </a:endParaRPr>
            </a:p>
          </p:txBody>
        </p:sp>
        <p:sp>
          <p:nvSpPr>
            <p:cNvPr id="44" name="직사각형 43"/>
            <p:cNvSpPr/>
            <p:nvPr/>
          </p:nvSpPr>
          <p:spPr bwMode="auto">
            <a:xfrm>
              <a:off x="200024" y="1557758"/>
              <a:ext cx="4698276" cy="3150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분석내용 종합</a:t>
              </a:r>
              <a:endPara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90955" y="2058504"/>
            <a:ext cx="9172145" cy="2500797"/>
            <a:chOff x="390955" y="2058504"/>
            <a:chExt cx="5483499" cy="2500797"/>
          </a:xfrm>
        </p:grpSpPr>
        <p:sp>
          <p:nvSpPr>
            <p:cNvPr id="55" name="Text Box 36"/>
            <p:cNvSpPr txBox="1">
              <a:spLocks noChangeArrowheads="1"/>
            </p:cNvSpPr>
            <p:nvPr/>
          </p:nvSpPr>
          <p:spPr bwMode="auto">
            <a:xfrm>
              <a:off x="390955" y="2058504"/>
              <a:ext cx="1783889" cy="38270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36000" tIns="0" rIns="36000" bIns="0" anchor="ctr"/>
            <a:lstStyle>
              <a:defPPr>
                <a:defRPr lang="ko-KR"/>
              </a:defPPr>
              <a:lvl1pPr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kern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미국</a:t>
              </a:r>
            </a:p>
          </p:txBody>
        </p:sp>
        <p:sp>
          <p:nvSpPr>
            <p:cNvPr id="56" name="Text Box 36"/>
            <p:cNvSpPr txBox="1">
              <a:spLocks noChangeArrowheads="1"/>
            </p:cNvSpPr>
            <p:nvPr/>
          </p:nvSpPr>
          <p:spPr bwMode="auto">
            <a:xfrm>
              <a:off x="2222960" y="2058504"/>
              <a:ext cx="1783889" cy="38270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36000" tIns="0" rIns="36000" bIns="0" anchor="ctr"/>
            <a:lstStyle>
              <a:defPPr>
                <a:defRPr lang="ko-KR"/>
              </a:defPPr>
              <a:lvl1pPr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kern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영국</a:t>
              </a:r>
            </a:p>
          </p:txBody>
        </p:sp>
        <p:sp>
          <p:nvSpPr>
            <p:cNvPr id="57" name="Text Box 36"/>
            <p:cNvSpPr txBox="1">
              <a:spLocks noChangeArrowheads="1"/>
            </p:cNvSpPr>
            <p:nvPr/>
          </p:nvSpPr>
          <p:spPr bwMode="auto">
            <a:xfrm>
              <a:off x="4087625" y="2058504"/>
              <a:ext cx="1783889" cy="382705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36000" tIns="0" rIns="36000" bIns="0" anchor="ctr"/>
            <a:lstStyle>
              <a:defPPr>
                <a:defRPr lang="ko-KR"/>
              </a:defPPr>
              <a:lvl1pPr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kern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일본</a:t>
              </a:r>
            </a:p>
          </p:txBody>
        </p:sp>
        <p:sp>
          <p:nvSpPr>
            <p:cNvPr id="58" name="모서리가 둥근 직사각형 57"/>
            <p:cNvSpPr/>
            <p:nvPr/>
          </p:nvSpPr>
          <p:spPr bwMode="auto">
            <a:xfrm>
              <a:off x="390955" y="2505621"/>
              <a:ext cx="1786829" cy="205368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36000" tIns="72000" rIns="36000" bIns="36000" anchor="ctr" anchorCtr="0"/>
            <a:lstStyle/>
            <a:p>
              <a:pPr marL="85725" marR="0" lvl="0" indent="-8572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과학기술정책실을 중심으로 </a:t>
              </a:r>
              <a:r>
                <a:rPr kumimoji="1" lang="ko-KR" alt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범정부적인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1" lang="ko-KR" alt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협의체인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‘</a:t>
              </a:r>
              <a:r>
                <a:rPr kumimoji="1" lang="ko-KR" alt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고위운영그룹 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(BDSSG)’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를 구성하여 운영</a:t>
              </a:r>
              <a:endPara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marR="0" lvl="0" indent="-8572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실질적인 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DB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수집 및 분석은 개별 연방부처에서 독립적으로 추진함</a:t>
              </a:r>
              <a:endPara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marR="0" lvl="0" indent="-8572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 bwMode="auto">
            <a:xfrm>
              <a:off x="2222960" y="2505621"/>
              <a:ext cx="1786829" cy="205368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36000" tIns="72000" rIns="36000" bIns="36000" anchor="ctr" anchorCtr="0"/>
            <a:lstStyle/>
            <a:p>
              <a:pPr marL="85725" marR="0" lvl="0" indent="-8572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기업혁신기술부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(BIS)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는 공공정보 공개 및 데이터 가치창출을 위해 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‘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전략위원회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(Data Strategy Board)’ 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를 운영</a:t>
              </a:r>
              <a:endPara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marR="0" lvl="0" indent="-8572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경영혁신기술부 소속의 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‘The Foresight Horizon Scanning Centre(HSC)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를 통해 실질적인 데이터 기반의 미래 예측을 수행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통합적인 분석 기반이 마련되어 있음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</a:p>
            <a:p>
              <a:pPr marL="85725" marR="0" lvl="0" indent="-8572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HSC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의 핵심 영역은 영국의 미래전략 수립 및 최신과학이론을 기반으로 하는 데이터 분석임</a:t>
              </a:r>
              <a:endPara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marR="0" lvl="0" indent="-8572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통합적 분석플랫폼이 아닌 개별 영역별로 독립적인 시스템을 구성함</a:t>
              </a:r>
              <a:endPara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 bwMode="auto">
            <a:xfrm>
              <a:off x="4087625" y="2505621"/>
              <a:ext cx="1786829" cy="2053680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square" lIns="36000" tIns="72000" rIns="36000" bIns="36000" anchor="ctr" anchorCtr="0"/>
            <a:lstStyle/>
            <a:p>
              <a:pPr marL="85725" marR="0" lvl="0" indent="-8572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국가전략회의 하위에 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‘</a:t>
              </a:r>
              <a:r>
                <a:rPr kumimoji="1" lang="ko-KR" alt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1" lang="ko-KR" alt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활용득별부회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’(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협의체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를 구성하여 운영</a:t>
              </a:r>
              <a:endPara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marR="0" lvl="1" indent="-85725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Active </a:t>
              </a:r>
              <a:r>
                <a:rPr kumimoji="1" lang="en-US" altLang="ko-KR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Japan</a:t>
              </a:r>
              <a:r>
                <a:rPr kumimoji="1" lang="en-US" altLang="ko-KR" sz="1000" b="0" i="0" u="none" strike="noStrike" kern="1200" cap="none" spc="0" normalizeH="0" baseline="3000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ICT</a:t>
              </a:r>
              <a:r>
                <a:rPr kumimoji="1" lang="en-US" altLang="ko-KR" sz="1000" b="0" i="0" u="none" strike="noStrike" kern="1200" cap="none" spc="0" normalizeH="0" baseline="30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전략에서는 액티브 데이터 전략을 위한 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7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 추진과제를 제시</a:t>
              </a:r>
              <a:endParaRPr kumimoji="1" lang="en-US" altLang="ko-KR" sz="1000" b="1" i="0" u="sng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92075" marR="0" lvl="0" indent="-92075" defTabSz="91440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추진을 위하여 법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제도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정비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요소기술 개발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인재 육성 등 다양한 과제가 추진 예정</a:t>
              </a:r>
              <a:endPara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76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412033"/>
            <a:ext cx="3214341" cy="1772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주요 국가별 빅데이터 추진현황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국외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1.5.7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45281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497758"/>
            <a:ext cx="182941" cy="194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5549897" y="3917945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034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4939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2453183"/>
            <a:ext cx="2303836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정의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운용 모델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유형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도입 시 고려사항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535733"/>
            <a:ext cx="182941" cy="194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5524500" y="2980871"/>
            <a:ext cx="2492158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46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kumimoji="0" lang="ko-KR" altLang="en-US" dirty="0"/>
              <a:t>샌프란시스코 경찰청에서는 과거 범죄발생지역 및 사건 정보를 기반으로 범죄 패턴을 분석하여 후속 범죄 가능성을 예측할 수 있는 시스템을 구축하여 운영함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국외 공공 서비스 사례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(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샌프란시스코 경찰청 범죄 예방 시스템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샌프란시스코 경찰청 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‘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범죄 예방 시스템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‘ 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현황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1" name="이등변 삼각형 60"/>
          <p:cNvSpPr/>
          <p:nvPr/>
        </p:nvSpPr>
        <p:spPr>
          <a:xfrm rot="5400000">
            <a:off x="5820474" y="4115461"/>
            <a:ext cx="2592288" cy="13942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2" name="Rectangle 13"/>
          <p:cNvSpPr>
            <a:spLocks noChangeArrowheads="1"/>
          </p:cNvSpPr>
          <p:nvPr/>
        </p:nvSpPr>
        <p:spPr bwMode="auto">
          <a:xfrm>
            <a:off x="7297578" y="1951079"/>
            <a:ext cx="23064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Rectangle 669"/>
          <p:cNvSpPr>
            <a:spLocks noChangeArrowheads="1"/>
          </p:cNvSpPr>
          <p:nvPr/>
        </p:nvSpPr>
        <p:spPr bwMode="auto">
          <a:xfrm>
            <a:off x="7302500" y="2369330"/>
            <a:ext cx="2301525" cy="391717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기존 데이터에 대한 통계정보와 더불어 미래에 대한 예측 정보가 포함될 경우 제공되는 정보의 가치는 향상될 것으로 판단됨 </a:t>
            </a:r>
            <a:endParaRPr kumimoji="1" lang="en-US" altLang="ko-KR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endParaRPr kumimoji="1" lang="ko-KR" altLang="en-US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제공되는 정보의 형태에 따라 다양한 시각화 툴의 적용이 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요구됨</a:t>
            </a:r>
            <a:endParaRPr kumimoji="1" lang="en-US" altLang="ko-KR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endParaRPr kumimoji="1" lang="ko-KR" altLang="en-US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단일 기관을 위한 서비스를 제공할 경우 서비스 수요가 적을 수 있음</a:t>
            </a:r>
          </a:p>
        </p:txBody>
      </p:sp>
      <p:sp>
        <p:nvSpPr>
          <p:cNvPr id="140" name="TextBox 2685"/>
          <p:cNvSpPr txBox="1"/>
          <p:nvPr/>
        </p:nvSpPr>
        <p:spPr>
          <a:xfrm>
            <a:off x="401742" y="6139060"/>
            <a:ext cx="5336328" cy="17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583"/>
              </a:lnSpc>
              <a:tabLst>
                <a:tab pos="6561400" algn="l"/>
              </a:tabLst>
            </a:pPr>
            <a:r>
              <a:rPr lang="en-US" altLang="zh-CN" sz="800" spc="8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빅데이터로 진화하는 세상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(Big Data 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글로벌 선진 사례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), 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한국정보화진흥원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전략연구 센터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), (2016)</a:t>
            </a:r>
            <a:endParaRPr lang="en-US" altLang="zh-CN" sz="1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gray">
          <a:xfrm>
            <a:off x="369887" y="2054560"/>
            <a:ext cx="6516725" cy="399644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457200" marR="0" lvl="1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40" name="직사각형 1"/>
          <p:cNvSpPr>
            <a:spLocks noChangeArrowheads="1"/>
          </p:cNvSpPr>
          <p:nvPr/>
        </p:nvSpPr>
        <p:spPr bwMode="auto">
          <a:xfrm>
            <a:off x="938362" y="3271761"/>
            <a:ext cx="2608498" cy="172819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88900" indent="-88900" algn="l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과거 범죄 기록 분석을 통한 효율적 경찰인력 배치</a:t>
            </a:r>
            <a:endParaRPr lang="en-US" altLang="ko-KR" sz="9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indent="-88900" algn="l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과거의 범죄 데이터를 분석하여 범죄 정보 업데이트</a:t>
            </a:r>
            <a:endParaRPr lang="en-US" altLang="ko-KR" sz="9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352425" lvl="1" indent="-171450" algn="l" latinLnBrk="1">
              <a:spcBef>
                <a:spcPts val="600"/>
              </a:spcBef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과거 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동안 범죄가 발생했던 지역과 유형을 분석하여 후속 범죄 가능성을 예측</a:t>
            </a:r>
            <a:endParaRPr lang="en-US" altLang="ko-KR" sz="9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352425" lvl="1" indent="-171450" algn="l" latinLnBrk="1">
              <a:spcBef>
                <a:spcPts val="600"/>
              </a:spcBef>
              <a:buClr>
                <a:srgbClr val="000000"/>
              </a:buClr>
              <a:buSzPts val="1000"/>
              <a:buFontTx/>
              <a:buChar char="-"/>
            </a:pP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과거 범죄에 대한 통계정보가 아닌 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새로운 범죄 가능성 정보 제공</a:t>
            </a:r>
            <a:endParaRPr lang="en-US" altLang="ko-KR" sz="9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1" name="직사각형 1"/>
          <p:cNvSpPr>
            <a:spLocks noChangeArrowheads="1"/>
          </p:cNvSpPr>
          <p:nvPr/>
        </p:nvSpPr>
        <p:spPr bwMode="auto">
          <a:xfrm>
            <a:off x="872206" y="2128596"/>
            <a:ext cx="5909594" cy="933386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2" name="직사각형 1"/>
          <p:cNvSpPr>
            <a:spLocks noChangeArrowheads="1"/>
          </p:cNvSpPr>
          <p:nvPr/>
        </p:nvSpPr>
        <p:spPr bwMode="auto">
          <a:xfrm>
            <a:off x="885887" y="5246725"/>
            <a:ext cx="5777111" cy="66172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8900" indent="-88900" algn="l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획기적인 범죄 예방 및 감소</a:t>
            </a:r>
            <a:endParaRPr lang="en-US" altLang="ko-KR" sz="9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lvl="1" indent="-85725"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- 6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개월간의 테스트 결과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예보 정확도가 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71%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달하였으며 범죄가 예보된  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10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곳 중 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7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곳에서 실제 사건이 발생</a:t>
            </a:r>
            <a:endParaRPr lang="en-US" altLang="ko-KR" sz="9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indent="-88900" algn="l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효율적인 경찰 인력 배치 및 순찰 시스템으로 발전</a:t>
            </a:r>
            <a:endParaRPr lang="en-US" altLang="ko-KR" sz="9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3" name="직사각형 1"/>
          <p:cNvSpPr>
            <a:spLocks noChangeArrowheads="1"/>
          </p:cNvSpPr>
          <p:nvPr/>
        </p:nvSpPr>
        <p:spPr bwMode="auto">
          <a:xfrm>
            <a:off x="872206" y="5143348"/>
            <a:ext cx="5909594" cy="854873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4" name="직사각형 1"/>
          <p:cNvSpPr>
            <a:spLocks noChangeArrowheads="1"/>
          </p:cNvSpPr>
          <p:nvPr/>
        </p:nvSpPr>
        <p:spPr bwMode="auto">
          <a:xfrm>
            <a:off x="872206" y="3121395"/>
            <a:ext cx="5909594" cy="1962333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5" name="직사각형 1"/>
          <p:cNvSpPr>
            <a:spLocks noChangeArrowheads="1"/>
          </p:cNvSpPr>
          <p:nvPr/>
        </p:nvSpPr>
        <p:spPr bwMode="auto">
          <a:xfrm>
            <a:off x="881551" y="2123586"/>
            <a:ext cx="5777111" cy="8771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8900" indent="-88900" algn="l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사건 발생 빈도에 비해 경잘 인력 부족</a:t>
            </a:r>
          </a:p>
          <a:p>
            <a:pPr marL="266700" lvl="1" indent="-88900" algn="l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-"/>
            </a:pP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수많은 사건의 해결과 사전 방지를 위해서 다수의 경찰 인력이 요구</a:t>
            </a:r>
            <a:endParaRPr lang="en-US" altLang="ko-KR" sz="9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lvl="1" indent="-88900" algn="l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-"/>
            </a:pP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효율적인 범죄 예방을 위해 사건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발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 장소의 예측과 이에 따른 인력의 집중 배치 필요</a:t>
            </a:r>
          </a:p>
          <a:p>
            <a:pPr marL="88900" indent="-88900" algn="l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동일한 장소에서의 범죄 재발 가능성 존재</a:t>
            </a:r>
            <a:endParaRPr lang="en-US" altLang="ko-KR" sz="9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1" r="765"/>
          <a:stretch/>
        </p:blipFill>
        <p:spPr bwMode="auto">
          <a:xfrm>
            <a:off x="3679830" y="3468789"/>
            <a:ext cx="2987041" cy="147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611442" y="3188740"/>
            <a:ext cx="3091362" cy="1794321"/>
            <a:chOff x="3452051" y="3088072"/>
            <a:chExt cx="3250960" cy="1794321"/>
          </a:xfrm>
        </p:grpSpPr>
        <p:sp>
          <p:nvSpPr>
            <p:cNvPr id="48" name="Text Box 36"/>
            <p:cNvSpPr txBox="1">
              <a:spLocks noChangeArrowheads="1"/>
            </p:cNvSpPr>
            <p:nvPr/>
          </p:nvSpPr>
          <p:spPr bwMode="auto">
            <a:xfrm>
              <a:off x="3452051" y="3088072"/>
              <a:ext cx="3238081" cy="2044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36000" tIns="0" rIns="36000" bIns="0" anchor="ctr"/>
            <a:lstStyle>
              <a:defPPr>
                <a:defRPr lang="ko-KR"/>
              </a:defPPr>
              <a:lvl1pPr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kern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algn="ctr"/>
              <a:r>
                <a:rPr lang="ko-KR" altLang="en-US" sz="10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샌프란시스코 경찰청 범죄지도</a:t>
              </a:r>
              <a:r>
                <a:rPr lang="en-US" altLang="ko-KR" sz="10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(Crime Map)</a:t>
              </a:r>
              <a:endParaRPr lang="ko-KR" altLang="en-US" sz="1000" b="1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2" name="직사각형 1"/>
            <p:cNvSpPr>
              <a:spLocks noChangeArrowheads="1"/>
            </p:cNvSpPr>
            <p:nvPr/>
          </p:nvSpPr>
          <p:spPr bwMode="auto">
            <a:xfrm>
              <a:off x="3464930" y="3330574"/>
              <a:ext cx="3238081" cy="1551819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/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l" latinLnBrk="1">
                <a:spcBef>
                  <a:spcPts val="600"/>
                </a:spcBef>
                <a:buClr>
                  <a:srgbClr val="000000"/>
                </a:buClr>
                <a:buSzPts val="1000"/>
              </a:pPr>
              <a:endParaRPr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53" name="모서리가 둥근 직사각형 52"/>
          <p:cNvSpPr/>
          <p:nvPr/>
        </p:nvSpPr>
        <p:spPr bwMode="auto">
          <a:xfrm>
            <a:off x="476162" y="3121395"/>
            <a:ext cx="324000" cy="1937166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추진내용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476162" y="2126566"/>
            <a:ext cx="324000" cy="92702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추진배경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476162" y="5141338"/>
            <a:ext cx="324000" cy="840012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효과</a:t>
            </a:r>
            <a:r>
              <a:rPr kumimoji="0" lang="en-US" altLang="ko-KR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전망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1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412033"/>
            <a:ext cx="3214341" cy="1772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주요 국가별 빅데이터 추진현황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국외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1.5.7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45281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497758"/>
            <a:ext cx="182941" cy="194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5549897" y="4164686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208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kumimoji="0" lang="ko-KR" altLang="en-US" dirty="0"/>
              <a:t>보건복지부에서는 </a:t>
            </a:r>
            <a:r>
              <a:rPr kumimoji="0" lang="ko-KR" altLang="en-US" dirty="0" smtClean="0"/>
              <a:t>복지 서비스를 </a:t>
            </a:r>
            <a:r>
              <a:rPr kumimoji="0" lang="ko-KR" altLang="en-US" dirty="0"/>
              <a:t>제공받는 수혜자의 유형별로 수혜정보를 </a:t>
            </a:r>
            <a:r>
              <a:rPr kumimoji="0" lang="ko-KR" altLang="en-US" dirty="0" smtClean="0"/>
              <a:t>통합 </a:t>
            </a:r>
            <a:r>
              <a:rPr kumimoji="0" lang="en-US" altLang="ko-KR" dirty="0" smtClean="0"/>
              <a:t>DB</a:t>
            </a:r>
            <a:r>
              <a:rPr kumimoji="0" lang="ko-KR" altLang="en-US" dirty="0"/>
              <a:t>화하여 관리</a:t>
            </a:r>
            <a:r>
              <a:rPr kumimoji="0" lang="en-US" altLang="ko-KR" dirty="0"/>
              <a:t>·</a:t>
            </a:r>
            <a:r>
              <a:rPr kumimoji="0" lang="ko-KR" altLang="en-US" dirty="0"/>
              <a:t>운영할 수 있는 ‘</a:t>
            </a:r>
            <a:r>
              <a:rPr kumimoji="0" lang="ko-KR" altLang="en-US" dirty="0" smtClean="0"/>
              <a:t>사회복지 </a:t>
            </a:r>
            <a:r>
              <a:rPr kumimoji="0" lang="ko-KR" altLang="en-US" dirty="0" err="1" smtClean="0"/>
              <a:t>통합관리망</a:t>
            </a:r>
            <a:r>
              <a:rPr kumimoji="0" lang="ko-KR" altLang="en-US" dirty="0"/>
              <a:t>’을 구축하여 운영하고 있음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 공공 서비스 사례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(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보건복지부 사회복지 통합 </a:t>
            </a:r>
            <a:r>
              <a:rPr lang="ko-KR" altLang="en-US" sz="1400" b="0" dirty="0" err="1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관리망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보건복지부 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‘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사회복지 </a:t>
            </a:r>
            <a:r>
              <a:rPr lang="ko-KR" altLang="en-US" sz="1400" kern="0" dirty="0" err="1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통합관리망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‘ 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현황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1" name="이등변 삼각형 60"/>
          <p:cNvSpPr/>
          <p:nvPr/>
        </p:nvSpPr>
        <p:spPr>
          <a:xfrm rot="5400000">
            <a:off x="5820474" y="4115461"/>
            <a:ext cx="2592288" cy="13942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2" name="Rectangle 13"/>
          <p:cNvSpPr>
            <a:spLocks noChangeArrowheads="1"/>
          </p:cNvSpPr>
          <p:nvPr/>
        </p:nvSpPr>
        <p:spPr bwMode="auto">
          <a:xfrm>
            <a:off x="7297578" y="1951079"/>
            <a:ext cx="23064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Rectangle 669"/>
          <p:cNvSpPr>
            <a:spLocks noChangeArrowheads="1"/>
          </p:cNvSpPr>
          <p:nvPr/>
        </p:nvSpPr>
        <p:spPr bwMode="auto">
          <a:xfrm>
            <a:off x="7302500" y="2369330"/>
            <a:ext cx="2301525" cy="391717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개별기관에서 공통적으로 수행하는 민원업무에 대한 분석은 범정부적 민원관련 정책방향성 수립에 효과적일 것으로 판단됨 </a:t>
            </a:r>
            <a:endParaRPr kumimoji="1" lang="en-US" altLang="ko-KR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endParaRPr kumimoji="1" lang="ko-KR" altLang="en-US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공통 기반에서 개별 기관의 </a:t>
            </a: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공통업무 영역 데이터에 대한 통합 분석을 지원할 경우 수요는 상당할 것으로 예상함</a:t>
            </a:r>
          </a:p>
        </p:txBody>
      </p:sp>
      <p:sp>
        <p:nvSpPr>
          <p:cNvPr id="140" name="TextBox 2685"/>
          <p:cNvSpPr txBox="1"/>
          <p:nvPr/>
        </p:nvSpPr>
        <p:spPr>
          <a:xfrm>
            <a:off x="401742" y="6139060"/>
            <a:ext cx="5336328" cy="17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583"/>
              </a:lnSpc>
              <a:tabLst>
                <a:tab pos="6561400" algn="l"/>
              </a:tabLst>
            </a:pPr>
            <a:r>
              <a:rPr lang="en-US" altLang="zh-CN" sz="800" spc="8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빅데이터로 진화하는 세상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(Big Data 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글로벌 선진 사례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), 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한국정보화진흥원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전략연구 센터</a:t>
            </a:r>
            <a:r>
              <a:rPr lang="en-US" altLang="ko-KR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),(2016)</a:t>
            </a:r>
            <a:endParaRPr lang="en-US" altLang="zh-CN" sz="1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gray">
          <a:xfrm>
            <a:off x="369887" y="2054560"/>
            <a:ext cx="6516725" cy="399644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457200" marR="0" lvl="1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40" name="직사각형 1"/>
          <p:cNvSpPr>
            <a:spLocks noChangeArrowheads="1"/>
          </p:cNvSpPr>
          <p:nvPr/>
        </p:nvSpPr>
        <p:spPr bwMode="auto">
          <a:xfrm>
            <a:off x="938361" y="3271761"/>
            <a:ext cx="2625297" cy="172819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기초생활보장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장애인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노인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아동 등 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101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 복지 사업에 대한 통합 운영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지방자치단체에서 집행하는 약 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120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여 개의 복지급여 및 서비스 이력을 개인별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가구별로 통합관리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중앙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지방자치단체의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복지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급여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이력에 대해  개인별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가구별로 통합관리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소득재산 및 수혜이력 등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약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220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여종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공적 자료 연계 및 활용</a:t>
            </a:r>
          </a:p>
        </p:txBody>
      </p:sp>
      <p:sp>
        <p:nvSpPr>
          <p:cNvPr id="41" name="직사각형 1"/>
          <p:cNvSpPr>
            <a:spLocks noChangeArrowheads="1"/>
          </p:cNvSpPr>
          <p:nvPr/>
        </p:nvSpPr>
        <p:spPr bwMode="auto">
          <a:xfrm>
            <a:off x="872206" y="2128596"/>
            <a:ext cx="5909594" cy="933386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2" name="직사각형 1"/>
          <p:cNvSpPr>
            <a:spLocks noChangeArrowheads="1"/>
          </p:cNvSpPr>
          <p:nvPr/>
        </p:nvSpPr>
        <p:spPr bwMode="auto">
          <a:xfrm>
            <a:off x="885887" y="5246725"/>
            <a:ext cx="5777111" cy="66172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복지급여 지급과정에서 지급내역의 임의수정을 통한 부정 소지 차단 및 실명 확인 후 입금으로 복지 재정의 투명성 제고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사업별로 소득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재산 조사 방법 통일 및 공정 자료 전산 연계로 신속한 복지 민원 처리 가능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복지 </a:t>
            </a:r>
            <a:r>
              <a:rPr lang="ko-KR" altLang="en-US" sz="9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수급자를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개인별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가구별로 통합 관리하여 복지 서비스 우선 대상자를 정확히 선정할 수 있도록 지원</a:t>
            </a:r>
          </a:p>
        </p:txBody>
      </p:sp>
      <p:sp>
        <p:nvSpPr>
          <p:cNvPr id="43" name="직사각형 1"/>
          <p:cNvSpPr>
            <a:spLocks noChangeArrowheads="1"/>
          </p:cNvSpPr>
          <p:nvPr/>
        </p:nvSpPr>
        <p:spPr bwMode="auto">
          <a:xfrm>
            <a:off x="872206" y="5143348"/>
            <a:ext cx="5909594" cy="854873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4" name="직사각형 1"/>
          <p:cNvSpPr>
            <a:spLocks noChangeArrowheads="1"/>
          </p:cNvSpPr>
          <p:nvPr/>
        </p:nvSpPr>
        <p:spPr bwMode="auto">
          <a:xfrm>
            <a:off x="872206" y="3121395"/>
            <a:ext cx="5909594" cy="1962333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5" name="직사각형 1"/>
          <p:cNvSpPr>
            <a:spLocks noChangeArrowheads="1"/>
          </p:cNvSpPr>
          <p:nvPr/>
        </p:nvSpPr>
        <p:spPr bwMode="auto">
          <a:xfrm>
            <a:off x="881551" y="2123586"/>
            <a:ext cx="5777111" cy="938719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일선 복지담당 공무원의 각종 조사 및 행정 업무로 주민에게 필요한 서비스 제공이 미흡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15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 사업별로 소득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재산조사 방법이 달라 복지 대상자 한 명이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여러 개의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복지 서비스를 신청할 경우 각 사업별로 별도의 소득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재산조사를 하는 등 불편 초래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소득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재산 검토에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필요한 공적 자료가 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10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 기관 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15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종만 연계되어 있어 지방 자치단체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업무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비효율 발생 및 부적정 수급 발생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611442" y="3188740"/>
            <a:ext cx="3091362" cy="1794321"/>
            <a:chOff x="3452051" y="3088072"/>
            <a:chExt cx="3250960" cy="1794321"/>
          </a:xfrm>
        </p:grpSpPr>
        <p:sp>
          <p:nvSpPr>
            <p:cNvPr id="48" name="Text Box 36"/>
            <p:cNvSpPr txBox="1">
              <a:spLocks noChangeArrowheads="1"/>
            </p:cNvSpPr>
            <p:nvPr/>
          </p:nvSpPr>
          <p:spPr bwMode="auto">
            <a:xfrm>
              <a:off x="3452051" y="3088072"/>
              <a:ext cx="3238081" cy="2044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36000" tIns="0" rIns="36000" bIns="0" anchor="ctr"/>
            <a:lstStyle>
              <a:defPPr>
                <a:defRPr lang="ko-KR"/>
              </a:defPPr>
              <a:lvl1pPr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kern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algn="ctr"/>
              <a:r>
                <a:rPr lang="ko-KR" altLang="en-US" sz="10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사회복지 </a:t>
              </a:r>
              <a:r>
                <a:rPr lang="ko-KR" altLang="en-US" sz="1000" b="1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통합관리망</a:t>
              </a:r>
              <a:endParaRPr lang="ko-KR" altLang="en-US" sz="1000" b="1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2" name="직사각형 1"/>
            <p:cNvSpPr>
              <a:spLocks noChangeArrowheads="1"/>
            </p:cNvSpPr>
            <p:nvPr/>
          </p:nvSpPr>
          <p:spPr bwMode="auto">
            <a:xfrm>
              <a:off x="3464930" y="3330574"/>
              <a:ext cx="3238081" cy="1551819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/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l" latinLnBrk="1">
                <a:spcBef>
                  <a:spcPts val="600"/>
                </a:spcBef>
                <a:buClr>
                  <a:srgbClr val="000000"/>
                </a:buClr>
                <a:buSzPts val="1000"/>
              </a:pPr>
              <a:endParaRPr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53" name="모서리가 둥근 직사각형 52"/>
          <p:cNvSpPr/>
          <p:nvPr/>
        </p:nvSpPr>
        <p:spPr bwMode="auto">
          <a:xfrm>
            <a:off x="476162" y="3121395"/>
            <a:ext cx="324000" cy="1937166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추진내용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476162" y="2126566"/>
            <a:ext cx="324000" cy="92702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추진배경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476162" y="5141338"/>
            <a:ext cx="324000" cy="840012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효과</a:t>
            </a:r>
            <a:r>
              <a:rPr kumimoji="0" lang="en-US" altLang="ko-KR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전망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246" y="3479471"/>
            <a:ext cx="2596930" cy="1469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9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412033"/>
            <a:ext cx="3214341" cy="1772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주요 국가별 빅데이터 추진현황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국외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1.5.7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45281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497758"/>
            <a:ext cx="182941" cy="194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5549897" y="4411429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479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kumimoji="0" lang="en-US" altLang="ko-KR" dirty="0" smtClean="0"/>
              <a:t>S</a:t>
            </a:r>
            <a:r>
              <a:rPr kumimoji="0" lang="ko-KR" altLang="en-US" dirty="0" smtClean="0"/>
              <a:t>사 에서는 </a:t>
            </a:r>
            <a:r>
              <a:rPr kumimoji="0" lang="ko-KR" altLang="en-US" dirty="0" err="1" smtClean="0"/>
              <a:t>웹상의</a:t>
            </a:r>
            <a:r>
              <a:rPr kumimoji="0" lang="ko-KR" altLang="en-US" dirty="0" smtClean="0"/>
              <a:t> 텍스트</a:t>
            </a:r>
            <a:r>
              <a:rPr kumimoji="0" lang="en-US" altLang="ko-KR" dirty="0" smtClean="0"/>
              <a:t> </a:t>
            </a:r>
            <a:r>
              <a:rPr kumimoji="0" lang="ko-KR" altLang="en-US" dirty="0"/>
              <a:t>데이터에 대한 수집 및 분석을 통하여</a:t>
            </a:r>
            <a:r>
              <a:rPr kumimoji="0" lang="en-US" altLang="ko-KR" dirty="0" smtClean="0"/>
              <a:t>,</a:t>
            </a:r>
            <a:r>
              <a:rPr kumimoji="0" lang="ko-KR" altLang="en-US" dirty="0" smtClean="0"/>
              <a:t>이를 </a:t>
            </a:r>
            <a:r>
              <a:rPr kumimoji="0" lang="ko-KR" altLang="en-US" dirty="0"/>
              <a:t>기업의 마케팅 활동 지원도구로 활용될 수 있는 </a:t>
            </a:r>
            <a:r>
              <a:rPr kumimoji="0" lang="en-US" altLang="ko-KR" dirty="0"/>
              <a:t>Smart Insight</a:t>
            </a:r>
            <a:r>
              <a:rPr kumimoji="0" lang="ko-KR" altLang="en-US" dirty="0"/>
              <a:t>서비스를 구성하여 운영함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1.5.5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 민간 서비스 사례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(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S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‘Smart Insight’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S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 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‘Smart Insight’ 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현황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1" name="이등변 삼각형 60"/>
          <p:cNvSpPr/>
          <p:nvPr/>
        </p:nvSpPr>
        <p:spPr>
          <a:xfrm rot="5400000">
            <a:off x="5820474" y="4115461"/>
            <a:ext cx="2592288" cy="13942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2" name="Rectangle 13"/>
          <p:cNvSpPr>
            <a:spLocks noChangeArrowheads="1"/>
          </p:cNvSpPr>
          <p:nvPr/>
        </p:nvSpPr>
        <p:spPr bwMode="auto">
          <a:xfrm>
            <a:off x="7297578" y="1951079"/>
            <a:ext cx="23064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Rectangle 669"/>
          <p:cNvSpPr>
            <a:spLocks noChangeArrowheads="1"/>
          </p:cNvSpPr>
          <p:nvPr/>
        </p:nvSpPr>
        <p:spPr bwMode="auto">
          <a:xfrm>
            <a:off x="7302500" y="2369330"/>
            <a:ext cx="2301525" cy="391717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웹에 대한 데이터는 신규 정책에 대한 여론 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추이분석 </a:t>
            </a: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및 사후 모니터링에 활용할 수 있을 것으로 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판단됨</a:t>
            </a:r>
            <a:endParaRPr kumimoji="1" lang="en-US" altLang="ko-KR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endParaRPr kumimoji="1" lang="ko-KR" altLang="en-US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웹 데이터는 데이터의 특성상 동향 및 추이 분석에 활용되는 것이 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바람직함 </a:t>
            </a: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정확한 결과를 요구하는 분석에는  바람직하지 않음</a:t>
            </a:r>
            <a:r>
              <a:rPr kumimoji="1" lang="en-US" altLang="ko-KR" sz="12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140" name="TextBox 2685"/>
          <p:cNvSpPr txBox="1"/>
          <p:nvPr/>
        </p:nvSpPr>
        <p:spPr>
          <a:xfrm>
            <a:off x="401742" y="6139060"/>
            <a:ext cx="5336328" cy="17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583"/>
              </a:lnSpc>
              <a:tabLst>
                <a:tab pos="6561400" algn="l"/>
              </a:tabLst>
            </a:pPr>
            <a:r>
              <a:rPr lang="en-US" altLang="zh-CN" sz="800" spc="8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en-US" altLang="zh-CN" sz="800" spc="25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Smart Insight </a:t>
            </a:r>
            <a:r>
              <a:rPr lang="ko-KR" altLang="en-US" sz="800" spc="25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컨셉 소개자료</a:t>
            </a:r>
            <a:r>
              <a:rPr lang="en-US" altLang="ko-KR" sz="800" spc="25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SK</a:t>
            </a:r>
            <a:r>
              <a:rPr lang="ko-KR" altLang="en-US" sz="800" spc="25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텔레콤 </a:t>
            </a:r>
            <a:r>
              <a:rPr lang="en-US" altLang="ko-KR" sz="800" spc="25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(2012)</a:t>
            </a:r>
            <a:endParaRPr lang="en-US" altLang="zh-CN" sz="1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5" name="Rectangle 9"/>
          <p:cNvSpPr>
            <a:spLocks noChangeArrowheads="1"/>
          </p:cNvSpPr>
          <p:nvPr/>
        </p:nvSpPr>
        <p:spPr bwMode="gray">
          <a:xfrm>
            <a:off x="369887" y="2054560"/>
            <a:ext cx="6516725" cy="399644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457200" marR="0" lvl="1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40" name="직사각형 1"/>
          <p:cNvSpPr>
            <a:spLocks noChangeArrowheads="1"/>
          </p:cNvSpPr>
          <p:nvPr/>
        </p:nvSpPr>
        <p:spPr bwMode="auto">
          <a:xfrm>
            <a:off x="938362" y="3271761"/>
            <a:ext cx="2564860" cy="172819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Web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상의 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Text Data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수집하고 정제하여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자연어 처리기술 기반의 감성분석을 수행할 수 있은 형태로 시스템을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구성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 방향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설정 및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결과의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해석은 </a:t>
            </a:r>
            <a:r>
              <a:rPr lang="ko-KR" altLang="en-US" sz="9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운영팀에서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직접 수행할 수 있도록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지원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주요 기능은 채널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사이트 별 이슈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키워드 분석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긍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부정 분석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1" name="직사각형 1"/>
          <p:cNvSpPr>
            <a:spLocks noChangeArrowheads="1"/>
          </p:cNvSpPr>
          <p:nvPr/>
        </p:nvSpPr>
        <p:spPr bwMode="auto">
          <a:xfrm>
            <a:off x="872206" y="2128596"/>
            <a:ext cx="5909594" cy="933386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2" name="직사각형 1"/>
          <p:cNvSpPr>
            <a:spLocks noChangeArrowheads="1"/>
          </p:cNvSpPr>
          <p:nvPr/>
        </p:nvSpPr>
        <p:spPr bwMode="auto">
          <a:xfrm>
            <a:off x="885887" y="5151725"/>
            <a:ext cx="5777111" cy="8771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제품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이벤트 등에 대한 온라인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선호도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반응 확인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마케팅 활동을 위한 인사이트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확보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고객의 관심 이슈 확인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마케팅 대상 추출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잠재된 이슈 확인 및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대응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경쟁사의 움직임 파악 및 대응 전략 수립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회사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제품에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대해 발생하는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이슈의 실시간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확인</a:t>
            </a:r>
          </a:p>
        </p:txBody>
      </p:sp>
      <p:sp>
        <p:nvSpPr>
          <p:cNvPr id="43" name="직사각형 1"/>
          <p:cNvSpPr>
            <a:spLocks noChangeArrowheads="1"/>
          </p:cNvSpPr>
          <p:nvPr/>
        </p:nvSpPr>
        <p:spPr bwMode="auto">
          <a:xfrm>
            <a:off x="872206" y="5143348"/>
            <a:ext cx="5909594" cy="854873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4" name="직사각형 1"/>
          <p:cNvSpPr>
            <a:spLocks noChangeArrowheads="1"/>
          </p:cNvSpPr>
          <p:nvPr/>
        </p:nvSpPr>
        <p:spPr bwMode="auto">
          <a:xfrm>
            <a:off x="872206" y="3121395"/>
            <a:ext cx="5909594" cy="1962333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5" name="직사각형 1"/>
          <p:cNvSpPr>
            <a:spLocks noChangeArrowheads="1"/>
          </p:cNvSpPr>
          <p:nvPr/>
        </p:nvSpPr>
        <p:spPr bwMode="auto">
          <a:xfrm>
            <a:off x="881551" y="2396718"/>
            <a:ext cx="5777111" cy="407804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8900" indent="-88900" latinLnBrk="1">
              <a:spcBef>
                <a:spcPts val="3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웹에 있는 다양한 데이터의 수집 및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분석 필요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88900" indent="-88900" latinLnBrk="1">
              <a:spcBef>
                <a:spcPts val="3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다양한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관점의 데이터를 리포트 형태로 제공하는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사용자들의 편의 요구 증가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11442" y="3188740"/>
            <a:ext cx="3091362" cy="1794321"/>
            <a:chOff x="3452051" y="3088072"/>
            <a:chExt cx="3250960" cy="1794321"/>
          </a:xfrm>
        </p:grpSpPr>
        <p:sp>
          <p:nvSpPr>
            <p:cNvPr id="48" name="Text Box 36"/>
            <p:cNvSpPr txBox="1">
              <a:spLocks noChangeArrowheads="1"/>
            </p:cNvSpPr>
            <p:nvPr/>
          </p:nvSpPr>
          <p:spPr bwMode="auto">
            <a:xfrm>
              <a:off x="3452051" y="3088072"/>
              <a:ext cx="3238081" cy="2044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36000" tIns="0" rIns="36000" bIns="0" anchor="ctr"/>
            <a:lstStyle>
              <a:defPPr>
                <a:defRPr lang="ko-KR"/>
              </a:defPPr>
              <a:lvl1pPr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kern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algn="ctr"/>
              <a:r>
                <a:rPr lang="en-US" altLang="ko-KR" sz="10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Smart Insight</a:t>
              </a:r>
              <a:endParaRPr lang="ko-KR" altLang="en-US" sz="1000" b="1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2" name="직사각형 1"/>
            <p:cNvSpPr>
              <a:spLocks noChangeArrowheads="1"/>
            </p:cNvSpPr>
            <p:nvPr/>
          </p:nvSpPr>
          <p:spPr bwMode="auto">
            <a:xfrm>
              <a:off x="3464930" y="3330574"/>
              <a:ext cx="3238081" cy="1551819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  <a:extLst/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l" latinLnBrk="1">
                <a:spcBef>
                  <a:spcPts val="600"/>
                </a:spcBef>
                <a:buClr>
                  <a:srgbClr val="000000"/>
                </a:buClr>
                <a:buSzPts val="1000"/>
              </a:pPr>
              <a:endParaRPr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53" name="모서리가 둥근 직사각형 52"/>
          <p:cNvSpPr/>
          <p:nvPr/>
        </p:nvSpPr>
        <p:spPr bwMode="auto">
          <a:xfrm>
            <a:off x="476162" y="3121395"/>
            <a:ext cx="324000" cy="1937166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추진내용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 bwMode="auto">
          <a:xfrm>
            <a:off x="476162" y="2126566"/>
            <a:ext cx="324000" cy="92702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추진배경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 bwMode="auto">
          <a:xfrm>
            <a:off x="476162" y="5141338"/>
            <a:ext cx="324000" cy="840012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효과</a:t>
            </a:r>
            <a:r>
              <a:rPr kumimoji="0" lang="en-US" altLang="ko-KR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전망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928" y="3468971"/>
            <a:ext cx="2767125" cy="1473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202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412033"/>
            <a:ext cx="3214341" cy="1772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주요 국가별 빅데이터 추진현황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국외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1.5.7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45281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497758"/>
            <a:ext cx="182941" cy="194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5549897" y="4643658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634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1.5.6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 민간 서비스 사례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(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K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전용 서비스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’(1/2)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82148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 공공기관 운용 서비스 사례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092530"/>
            <a:ext cx="9505949" cy="528879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200025" y="1151566"/>
            <a:ext cx="9505949" cy="521360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hangingPunct="0">
              <a:spcBef>
                <a:spcPts val="1200"/>
              </a:spcBef>
              <a:buClr>
                <a:prstClr val="black"/>
              </a:buClr>
              <a:buFont typeface="Wingdings" pitchFamily="2" charset="2"/>
              <a:buChar char="q"/>
              <a:defRPr/>
            </a:pPr>
            <a:endParaRPr lang="en-US" altLang="ko-KR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8018" y="6186570"/>
            <a:ext cx="4572000" cy="22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</a:pPr>
            <a:r>
              <a:rPr lang="en-US" altLang="ko-KR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※ </a:t>
            </a:r>
            <a:r>
              <a:rPr lang="en-US" altLang="ko-KR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Source: </a:t>
            </a:r>
            <a:r>
              <a:rPr lang="ko-KR" altLang="en-US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정부통합전산센터</a:t>
            </a:r>
            <a:r>
              <a:rPr lang="en-US" altLang="ko-KR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G-</a:t>
            </a:r>
            <a:r>
              <a:rPr lang="ko-KR" altLang="en-US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설명회 자료 </a:t>
            </a:r>
            <a:r>
              <a:rPr lang="en-US" altLang="ko-KR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(2015)</a:t>
            </a:r>
            <a:endParaRPr lang="ko-KR" altLang="en-US" sz="800" kern="1200" dirty="0" smtClean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729664"/>
              </p:ext>
            </p:extLst>
          </p:nvPr>
        </p:nvGraphicFramePr>
        <p:xfrm>
          <a:off x="414671" y="1257493"/>
          <a:ext cx="5007934" cy="1475260"/>
        </p:xfrm>
        <a:graphic>
          <a:graphicData uri="http://schemas.openxmlformats.org/drawingml/2006/table">
            <a:tbl>
              <a:tblPr/>
              <a:tblGrid>
                <a:gridCol w="7016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0632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44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ko-KR" altLang="en-US" sz="1000" b="1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수행 연도</a:t>
                      </a:r>
                      <a:endParaRPr lang="ko-KR" altLang="en-US" sz="1000" b="1" dirty="0"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0"/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2015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</a:t>
                      </a:r>
                      <a:endParaRPr lang="ko-KR" altLang="en-US" sz="1000" b="0" dirty="0"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ko-KR" altLang="en-US" sz="1000" b="1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구축 배경</a:t>
                      </a:r>
                      <a:endParaRPr lang="ko-KR" altLang="en-US" sz="1000" b="1" dirty="0"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0"/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공공 기관 전용의 보안 클라우드 서비스 </a:t>
                      </a:r>
                      <a:endParaRPr lang="ko-KR" altLang="en-US" sz="1000" b="0" dirty="0"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indent="0">
                        <a:buFontTx/>
                        <a:buNone/>
                      </a:pPr>
                      <a:r>
                        <a:rPr lang="ko-KR" altLang="en-US" sz="1000" b="1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제공 서비스</a:t>
                      </a:r>
                      <a:endParaRPr lang="ko-KR" altLang="en-US" sz="1000" b="1" dirty="0"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latinLnBrk="0"/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대한민국 공공 기관 만을 위한 사용자 청약 인증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(G-Cloud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전용 포탈 및 고객 응대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</a:p>
                    <a:p>
                      <a:pPr latinLnBrk="0"/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물리적 분리된 공공 전용 시스템 구성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(N/W, Security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및 서버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스토리지 등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</a:p>
                    <a:p>
                      <a:pPr latinLnBrk="0"/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이용 기관별 네트워크 가상화 분리 클라우드 적용</a:t>
                      </a:r>
                    </a:p>
                    <a:p>
                      <a:pPr latinLnBrk="0"/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 G-Cloud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내부는 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public NW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과 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private NW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으로 분리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/>
                      </a:r>
                      <a:b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</a:b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(DB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등 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backend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시스템을 폐쇄된 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private NW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에 구성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</a:p>
                    <a:p>
                      <a:pPr marL="0" indent="0" latinLnBrk="0">
                        <a:buFontTx/>
                        <a:buNone/>
                      </a:pP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 HW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기반 침입탐지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(IPS)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및 </a:t>
                      </a:r>
                      <a:r>
                        <a:rPr lang="en-US" altLang="ko-KR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Firewall 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기본 제공 및 보안 </a:t>
                      </a:r>
                      <a:r>
                        <a:rPr lang="ko-KR" altLang="en-US" sz="1000" b="0" dirty="0" err="1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매니지드</a:t>
                      </a:r>
                      <a:r>
                        <a:rPr lang="ko-KR" altLang="en-US" sz="1000" b="0" dirty="0" smtClean="0"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제공</a:t>
                      </a:r>
                      <a:endParaRPr lang="ko-KR" altLang="en-US" sz="1000" b="0" dirty="0"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7" name="직선 연결선 56"/>
          <p:cNvCxnSpPr/>
          <p:nvPr/>
        </p:nvCxnSpPr>
        <p:spPr bwMode="auto">
          <a:xfrm>
            <a:off x="5534599" y="1344456"/>
            <a:ext cx="0" cy="4873214"/>
          </a:xfrm>
          <a:prstGeom prst="line">
            <a:avLst/>
          </a:prstGeom>
          <a:solidFill>
            <a:srgbClr val="FBB779"/>
          </a:solidFill>
          <a:ln w="6350" cap="flat" cmpd="sng" algn="ctr">
            <a:solidFill>
              <a:srgbClr val="7DAFFA">
                <a:lumMod val="75000"/>
              </a:srgb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타원 57"/>
          <p:cNvSpPr/>
          <p:nvPr/>
        </p:nvSpPr>
        <p:spPr bwMode="auto">
          <a:xfrm>
            <a:off x="5673163" y="1344456"/>
            <a:ext cx="144000" cy="144000"/>
          </a:xfrm>
          <a:prstGeom prst="ellipse">
            <a:avLst/>
          </a:prstGeom>
          <a:solidFill>
            <a:srgbClr val="BEDCFF">
              <a:lumMod val="25000"/>
            </a:srgbClr>
          </a:solidFill>
          <a:ln w="285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ts val="600"/>
              </a:spcBef>
              <a:buClr>
                <a:prstClr val="black"/>
              </a:buClr>
              <a:buSzPct val="90000"/>
              <a:defRPr/>
            </a:pPr>
            <a:endParaRPr lang="ko-KR" altLang="en-US" b="1" dirty="0" smtClean="0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84305" y="1344206"/>
            <a:ext cx="136575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0" fontAlgn="base" hangingPunct="0">
              <a:spcAft>
                <a:spcPct val="0"/>
              </a:spcAft>
              <a:buClr>
                <a:prstClr val="black"/>
              </a:buClr>
              <a:buSzPct val="90000"/>
            </a:pPr>
            <a:r>
              <a:rPr lang="ko-KR" altLang="en-US" sz="1200" b="1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서버 서비스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683921" y="1634897"/>
            <a:ext cx="3877591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eaLnBrk="0" fontAlgn="base" hangingPunct="0">
              <a:lnSpc>
                <a:spcPct val="150000"/>
              </a:lnSpc>
              <a:spcAft>
                <a:spcPct val="0"/>
              </a:spcAft>
              <a:buClr>
                <a:prstClr val="black"/>
              </a:buClr>
              <a:buSzPct val="90000"/>
              <a:buFontTx/>
              <a:buChar char="-"/>
              <a:tabLst>
                <a:tab pos="180975" algn="l"/>
              </a:tabLst>
            </a:pP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일반 </a:t>
            </a:r>
            <a:r>
              <a:rPr lang="ko-KR" altLang="en-US" sz="1000" kern="12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서비스에 비해 더욱 강화된 보안을 </a:t>
            </a: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제공하는</a:t>
            </a:r>
            <a:r>
              <a:rPr lang="en-US" altLang="ko-KR" sz="1000" kern="12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 전용 서비스 제공</a:t>
            </a:r>
            <a:endParaRPr lang="en-US" altLang="ko-KR" sz="1000" kern="120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eaLnBrk="0" fontAlgn="base" hangingPunct="0">
              <a:lnSpc>
                <a:spcPct val="150000"/>
              </a:lnSpc>
              <a:spcAft>
                <a:spcPct val="0"/>
              </a:spcAft>
              <a:buClr>
                <a:prstClr val="black"/>
              </a:buClr>
              <a:buSzPct val="90000"/>
              <a:buFontTx/>
              <a:buChar char="-"/>
              <a:tabLst>
                <a:tab pos="180975" algn="l"/>
              </a:tabLst>
            </a:pP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인가된 정부 및 공공기관만 사용 승인이 가능하며</a:t>
            </a:r>
            <a:r>
              <a:rPr lang="en-US" altLang="ko-KR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IPS(</a:t>
            </a: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침입방지시스템</a:t>
            </a:r>
            <a:r>
              <a:rPr lang="en-US" altLang="ko-KR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), </a:t>
            </a: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방화벽</a:t>
            </a:r>
            <a:r>
              <a:rPr lang="en-US" altLang="ko-KR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보안관제서비스를 기본 제공</a:t>
            </a:r>
            <a:endParaRPr lang="en-US" altLang="ko-KR" sz="1000" kern="120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eaLnBrk="0" fontAlgn="base" hangingPunct="0">
              <a:lnSpc>
                <a:spcPct val="150000"/>
              </a:lnSpc>
              <a:spcAft>
                <a:spcPct val="0"/>
              </a:spcAft>
              <a:buClr>
                <a:prstClr val="black"/>
              </a:buClr>
              <a:buSzPct val="90000"/>
              <a:buFontTx/>
              <a:buChar char="-"/>
              <a:tabLst>
                <a:tab pos="180975" algn="l"/>
              </a:tabLst>
            </a:pPr>
            <a:r>
              <a:rPr lang="en-US" altLang="ko-KR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DMZ</a:t>
            </a: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와 </a:t>
            </a:r>
            <a:r>
              <a:rPr lang="en-US" altLang="ko-KR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Private Network</a:t>
            </a: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나누어 수용하여 데이터 보안성 강화를 지원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/>
          <a:srcRect l="4067" t="3861" r="3953" b="16014"/>
          <a:stretch/>
        </p:blipFill>
        <p:spPr>
          <a:xfrm>
            <a:off x="736926" y="2885704"/>
            <a:ext cx="4369319" cy="329506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303" y="3066230"/>
            <a:ext cx="3871209" cy="1539736"/>
          </a:xfrm>
          <a:prstGeom prst="rect">
            <a:avLst/>
          </a:prstGeom>
        </p:spPr>
      </p:pic>
      <p:sp>
        <p:nvSpPr>
          <p:cNvPr id="67" name="타원 66"/>
          <p:cNvSpPr/>
          <p:nvPr/>
        </p:nvSpPr>
        <p:spPr bwMode="auto">
          <a:xfrm>
            <a:off x="5673163" y="4937632"/>
            <a:ext cx="144000" cy="144000"/>
          </a:xfrm>
          <a:prstGeom prst="ellipse">
            <a:avLst/>
          </a:prstGeom>
          <a:solidFill>
            <a:srgbClr val="BEDCFF">
              <a:lumMod val="25000"/>
            </a:srgbClr>
          </a:solidFill>
          <a:ln w="28575" cap="flat" cmpd="sng" algn="ctr">
            <a:solidFill>
              <a:sysClr val="window" lastClr="FFFFFF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ts val="600"/>
              </a:spcBef>
              <a:buClr>
                <a:prstClr val="black"/>
              </a:buClr>
              <a:buSzPct val="90000"/>
              <a:defRPr/>
            </a:pPr>
            <a:endParaRPr lang="ko-KR" altLang="en-US" b="1" dirty="0" smtClean="0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884305" y="4937382"/>
            <a:ext cx="10483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eaLnBrk="0" fontAlgn="base" hangingPunct="0">
              <a:spcAft>
                <a:spcPct val="0"/>
              </a:spcAft>
              <a:buClr>
                <a:prstClr val="black"/>
              </a:buClr>
              <a:buSzPct val="90000"/>
            </a:pPr>
            <a:r>
              <a:rPr lang="ko-KR" altLang="en-US" sz="1200" b="1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기타 제공 서비스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683921" y="5142330"/>
            <a:ext cx="3877591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eaLnBrk="0" fontAlgn="base" hangingPunct="0">
              <a:lnSpc>
                <a:spcPct val="150000"/>
              </a:lnSpc>
              <a:spcAft>
                <a:spcPct val="0"/>
              </a:spcAft>
              <a:buClr>
                <a:prstClr val="black"/>
              </a:buClr>
              <a:buSzPct val="90000"/>
              <a:buFontTx/>
              <a:buChar char="-"/>
              <a:tabLst>
                <a:tab pos="180975" algn="l"/>
              </a:tabLst>
            </a:pP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베이스 </a:t>
            </a:r>
            <a:r>
              <a:rPr lang="en-US" altLang="ko-KR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MS-SQL </a:t>
            </a:r>
          </a:p>
          <a:p>
            <a:pPr marL="171450" indent="-171450" eaLnBrk="0" fontAlgn="base" hangingPunct="0">
              <a:lnSpc>
                <a:spcPct val="150000"/>
              </a:lnSpc>
              <a:spcAft>
                <a:spcPct val="0"/>
              </a:spcAft>
              <a:buClr>
                <a:prstClr val="black"/>
              </a:buClr>
              <a:buSzPct val="90000"/>
              <a:buFontTx/>
              <a:buChar char="-"/>
              <a:tabLst>
                <a:tab pos="180975" algn="l"/>
              </a:tabLst>
            </a:pP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스토리지</a:t>
            </a:r>
            <a:r>
              <a:rPr lang="en-US" altLang="ko-KR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/CDN : NAS, SSD, Backup, CDN(Content Delivery Network)</a:t>
            </a:r>
          </a:p>
          <a:p>
            <a:pPr marL="171450" indent="-171450" eaLnBrk="0" fontAlgn="base" hangingPunct="0">
              <a:lnSpc>
                <a:spcPct val="150000"/>
              </a:lnSpc>
              <a:spcAft>
                <a:spcPct val="0"/>
              </a:spcAft>
              <a:buClr>
                <a:prstClr val="black"/>
              </a:buClr>
              <a:buSzPct val="90000"/>
              <a:buFontTx/>
              <a:buChar char="-"/>
              <a:tabLst>
                <a:tab pos="180975" algn="l"/>
              </a:tabLst>
            </a:pP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보안</a:t>
            </a:r>
            <a:r>
              <a:rPr lang="en-US" altLang="ko-KR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: </a:t>
            </a: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웹 방호벽 서비스</a:t>
            </a:r>
            <a:endParaRPr lang="en-US" altLang="ko-KR" sz="1000" kern="120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1450" indent="-171450" eaLnBrk="0" fontAlgn="base" hangingPunct="0">
              <a:lnSpc>
                <a:spcPct val="150000"/>
              </a:lnSpc>
              <a:spcAft>
                <a:spcPct val="0"/>
              </a:spcAft>
              <a:buClr>
                <a:prstClr val="black"/>
              </a:buClr>
              <a:buSzPct val="90000"/>
              <a:buFontTx/>
              <a:buChar char="-"/>
              <a:tabLst>
                <a:tab pos="180975" algn="l"/>
              </a:tabLst>
            </a:pP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네트워크 </a:t>
            </a:r>
            <a:r>
              <a:rPr lang="en-US" altLang="ko-KR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GSLB, </a:t>
            </a:r>
            <a:r>
              <a:rPr lang="ko-KR" altLang="en-US" sz="1000" kern="12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로드발런서</a:t>
            </a:r>
          </a:p>
        </p:txBody>
      </p:sp>
    </p:spTree>
    <p:extLst>
      <p:ext uri="{BB962C8B-B14F-4D97-AF65-F5344CB8AC3E}">
        <p14:creationId xmlns:p14="http://schemas.microsoft.com/office/powerpoint/2010/main" val="375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auto">
          <a:xfrm>
            <a:off x="200025" y="1151566"/>
            <a:ext cx="9505949" cy="521360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hangingPunct="0">
              <a:spcBef>
                <a:spcPts val="1200"/>
              </a:spcBef>
              <a:buClr>
                <a:prstClr val="black"/>
              </a:buClr>
              <a:buFont typeface="Wingdings" pitchFamily="2" charset="2"/>
              <a:buChar char="q"/>
              <a:defRPr/>
            </a:pPr>
            <a:endParaRPr lang="en-US" altLang="ko-KR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1.5.6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 민간 서비스 사례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(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K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전용 서비스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’(2/2)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82148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네트워크 서비스 공급사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 K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 유형별 아키텍처 플랫폼 제공 사례</a:t>
            </a:r>
          </a:p>
        </p:txBody>
      </p:sp>
      <p:sp>
        <p:nvSpPr>
          <p:cNvPr id="51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092530"/>
            <a:ext cx="9505949" cy="5288798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822" y="1680220"/>
            <a:ext cx="1825828" cy="2080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 bwMode="auto">
          <a:xfrm>
            <a:off x="2905558" y="1294953"/>
            <a:ext cx="2052000" cy="2796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Web Service Architecture</a:t>
            </a:r>
            <a:endParaRPr lang="ko-KR" altLang="en-US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558" y="4199517"/>
            <a:ext cx="1914162" cy="20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425" y="1654435"/>
            <a:ext cx="2058136" cy="207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24" y="1643677"/>
            <a:ext cx="2186827" cy="2045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 bwMode="auto">
          <a:xfrm>
            <a:off x="5151561" y="1296745"/>
            <a:ext cx="4409190" cy="2796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Game</a:t>
            </a: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Architecture I,II</a:t>
            </a:r>
            <a:endParaRPr lang="ko-KR" altLang="en-US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2943338" y="3870656"/>
            <a:ext cx="2052000" cy="2796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Fault Tolerance Architecture</a:t>
            </a:r>
            <a:endParaRPr lang="ko-KR" altLang="en-US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99" y="4366259"/>
            <a:ext cx="1864129" cy="168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직사각형 27"/>
          <p:cNvSpPr/>
          <p:nvPr/>
        </p:nvSpPr>
        <p:spPr bwMode="auto">
          <a:xfrm>
            <a:off x="5173263" y="3870656"/>
            <a:ext cx="2052000" cy="2796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CDN Architecture</a:t>
            </a:r>
            <a:endParaRPr lang="ko-KR" altLang="en-US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9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46" y="4256137"/>
            <a:ext cx="1740077" cy="1965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직사각형 29"/>
          <p:cNvSpPr/>
          <p:nvPr/>
        </p:nvSpPr>
        <p:spPr bwMode="auto">
          <a:xfrm>
            <a:off x="7556391" y="3870656"/>
            <a:ext cx="2052000" cy="2796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SNS Architecture</a:t>
            </a:r>
            <a:endParaRPr lang="ko-KR" altLang="en-US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314354" y="1326226"/>
            <a:ext cx="144000" cy="14400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28575"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4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4863" y="1304710"/>
            <a:ext cx="14988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None/>
            </a:pPr>
            <a:r>
              <a:rPr lang="en-US" altLang="ko-KR" sz="1200" b="1" dirty="0" smtClean="0">
                <a:solidFill>
                  <a:schemeClr val="tx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 </a:t>
            </a:r>
            <a:r>
              <a:rPr lang="ko-KR" altLang="en-US" sz="1200" b="1" dirty="0" smtClean="0">
                <a:solidFill>
                  <a:schemeClr val="tx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기반의 아키텍처별</a:t>
            </a:r>
            <a:r>
              <a:rPr lang="en-US" altLang="ko-KR" sz="1200" b="1" dirty="0" smtClean="0">
                <a:solidFill>
                  <a:schemeClr val="tx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200" b="1" dirty="0" smtClean="0">
                <a:solidFill>
                  <a:schemeClr val="tx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표준 솔루션 플랫폼 제공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5112" y="1767292"/>
            <a:ext cx="2191626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93663" indent="-93663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None/>
            </a:pP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다양한 하드웨어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네트워크 자원의 통합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제공이 가능한 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환경을 기반으로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b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고객이 구축하고자 하는 서비스의 성격에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따른 표준적인 아키텍처와 솔루션 자원을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템플릿으로 제공함</a:t>
            </a:r>
          </a:p>
        </p:txBody>
      </p:sp>
      <p:sp>
        <p:nvSpPr>
          <p:cNvPr id="34" name="타원 33"/>
          <p:cNvSpPr/>
          <p:nvPr/>
        </p:nvSpPr>
        <p:spPr bwMode="auto">
          <a:xfrm>
            <a:off x="338245" y="2778603"/>
            <a:ext cx="144000" cy="14400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28575"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4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8754" y="2757087"/>
            <a:ext cx="14988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None/>
            </a:pPr>
            <a:r>
              <a:rPr lang="ko-KR" altLang="en-US" sz="1200" b="1" dirty="0" smtClean="0">
                <a:solidFill>
                  <a:schemeClr val="tx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빠른 초기 구축과 안정화</a:t>
            </a:r>
            <a:r>
              <a:rPr lang="en-US" altLang="ko-KR" sz="1200" b="1" dirty="0" smtClean="0">
                <a:solidFill>
                  <a:schemeClr val="tx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200" b="1" dirty="0" smtClean="0">
                <a:solidFill>
                  <a:schemeClr val="tx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200" b="1" dirty="0" smtClean="0">
                <a:solidFill>
                  <a:schemeClr val="tx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단계의 확장성 추구</a:t>
            </a:r>
          </a:p>
        </p:txBody>
      </p:sp>
      <p:cxnSp>
        <p:nvCxnSpPr>
          <p:cNvPr id="36" name="직선 연결선 35"/>
          <p:cNvCxnSpPr/>
          <p:nvPr/>
        </p:nvCxnSpPr>
        <p:spPr bwMode="auto">
          <a:xfrm>
            <a:off x="2781551" y="1266824"/>
            <a:ext cx="0" cy="4873214"/>
          </a:xfrm>
          <a:prstGeom prst="line">
            <a:avLst/>
          </a:prstGeom>
          <a:solidFill>
            <a:srgbClr val="FBB779"/>
          </a:solidFill>
          <a:ln w="6350" cap="flat" cmpd="sng" algn="ctr">
            <a:solidFill>
              <a:schemeClr val="accent1">
                <a:lumMod val="75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298389" y="3173293"/>
            <a:ext cx="2452595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None/>
            </a:pP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구축 초기단계에서는 서비스의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특성에 따른 전형적인 아키텍처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솔루션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조합을 선택하여 최소한의 리드타임으로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서비스를 구축</a:t>
            </a:r>
            <a:endParaRPr lang="en-US" altLang="ko-KR" sz="1000" b="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None/>
            </a:pP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심화 및 발전에 따라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구성 자원을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커스터마이징할 수 있어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안정화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이후로는 자유로운 확장성을 제공함</a:t>
            </a:r>
            <a:endParaRPr lang="en-US" altLang="ko-KR" sz="1000" b="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3663" indent="-936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None/>
            </a:pP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커스터마이징된 솔루션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아키텍처 패키지는 다시 템플릿으로 재활용되어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향후의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신규 서비스 창출에 활용될 수 있음</a:t>
            </a:r>
          </a:p>
        </p:txBody>
      </p:sp>
      <p:sp>
        <p:nvSpPr>
          <p:cNvPr id="38" name="타원 37"/>
          <p:cNvSpPr/>
          <p:nvPr/>
        </p:nvSpPr>
        <p:spPr bwMode="auto">
          <a:xfrm>
            <a:off x="338245" y="5008821"/>
            <a:ext cx="144000" cy="144000"/>
          </a:xfrm>
          <a:prstGeom prst="ellipse">
            <a:avLst/>
          </a:prstGeom>
          <a:solidFill>
            <a:schemeClr val="accent2">
              <a:lumMod val="25000"/>
            </a:schemeClr>
          </a:solidFill>
          <a:ln w="28575"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4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8754" y="5010165"/>
            <a:ext cx="90730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None/>
            </a:pPr>
            <a:r>
              <a:rPr lang="ko-KR" altLang="en-US" sz="1200" b="1" dirty="0" smtClean="0">
                <a:solidFill>
                  <a:schemeClr val="tx1">
                    <a:lumMod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주요 이용 사례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8389" y="5243266"/>
            <a:ext cx="2452595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3663" indent="-936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None/>
            </a:pP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게임 개발 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게임 개발 단계에서   클라우드를 사용하고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신규 개인 런칭 시 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활용 </a:t>
            </a:r>
            <a:endParaRPr lang="en-US" altLang="ko-KR" sz="1000" b="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90000"/>
              <a:buNone/>
            </a:pP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신규 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SW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솔루션 개발</a:t>
            </a:r>
            <a:r>
              <a:rPr lang="en-US" altLang="ko-KR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시험에 주로 사용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58018" y="6186570"/>
            <a:ext cx="4572000" cy="22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" indent="-85725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90000"/>
            </a:pPr>
            <a:r>
              <a:rPr lang="en-US" altLang="ko-KR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※ </a:t>
            </a:r>
            <a:r>
              <a:rPr lang="en-US" altLang="ko-KR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Source: </a:t>
            </a:r>
            <a:r>
              <a:rPr lang="ko-KR" altLang="en-US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정부통합전산센터</a:t>
            </a:r>
            <a:r>
              <a:rPr lang="en-US" altLang="ko-KR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G-</a:t>
            </a:r>
            <a:r>
              <a:rPr lang="ko-KR" altLang="en-US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설명회 자료 </a:t>
            </a:r>
            <a:r>
              <a:rPr lang="en-US" altLang="ko-KR" sz="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(2015)</a:t>
            </a:r>
            <a:endParaRPr lang="ko-KR" altLang="en-US" sz="800" kern="1200" dirty="0" smtClean="0">
              <a:solidFill>
                <a:prstClr val="black">
                  <a:lumMod val="75000"/>
                  <a:lumOff val="2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65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1.5.6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 민간 서비스 사례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(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플랫폼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대구시 대민 서비스 클라우드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전환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9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kumimoji="0" lang="ko-KR" altLang="en-US" dirty="0" smtClean="0"/>
              <a:t>대구시청이 </a:t>
            </a:r>
            <a:r>
              <a:rPr kumimoji="0" lang="ko-KR" altLang="en-US" dirty="0"/>
              <a:t>제공하는 </a:t>
            </a:r>
            <a:r>
              <a:rPr kumimoji="0" lang="ko-KR" altLang="en-US" dirty="0" smtClean="0"/>
              <a:t>대민 서비스는 </a:t>
            </a:r>
            <a:r>
              <a:rPr kumimoji="0" lang="ko-KR" altLang="en-US" dirty="0"/>
              <a:t>사용자 수 예측이 어렵고</a:t>
            </a:r>
            <a:r>
              <a:rPr kumimoji="0" lang="en-US" altLang="ko-KR" dirty="0"/>
              <a:t>, </a:t>
            </a:r>
            <a:r>
              <a:rPr kumimoji="0" lang="ko-KR" altLang="en-US" dirty="0"/>
              <a:t>사용자 </a:t>
            </a:r>
            <a:r>
              <a:rPr kumimoji="0" lang="ko-KR" altLang="en-US" dirty="0" smtClean="0"/>
              <a:t>증감 시 </a:t>
            </a:r>
            <a:r>
              <a:rPr kumimoji="0" lang="ko-KR" altLang="en-US" dirty="0"/>
              <a:t>안정적인 진로설계 플랫폼 서비스 제공을 위한 대비가 불가능하므로 클라우드 시스템 전환을 통해 이를 해결함</a:t>
            </a:r>
          </a:p>
        </p:txBody>
      </p:sp>
      <p:sp>
        <p:nvSpPr>
          <p:cNvPr id="20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대구시 대민 서비스 클라우드 전환 현황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" name="이등변 삼각형 21"/>
          <p:cNvSpPr/>
          <p:nvPr/>
        </p:nvSpPr>
        <p:spPr>
          <a:xfrm rot="5400000">
            <a:off x="5820474" y="4115461"/>
            <a:ext cx="2592288" cy="13942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7297578" y="1951079"/>
            <a:ext cx="23064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4" name="Rectangle 669"/>
          <p:cNvSpPr>
            <a:spLocks noChangeArrowheads="1"/>
          </p:cNvSpPr>
          <p:nvPr/>
        </p:nvSpPr>
        <p:spPr bwMode="auto">
          <a:xfrm>
            <a:off x="7302500" y="2369330"/>
            <a:ext cx="2301525" cy="391717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전환을 통해 안정적인 고품질 대민 서비스를 제공하고 시스템 운영에 대한 비용절감 및 효율화 실현</a:t>
            </a:r>
            <a:endParaRPr kumimoji="1" lang="en-US" altLang="ko-KR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endParaRPr kumimoji="1" lang="en-US" altLang="ko-KR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비용절감 및 효율화</a:t>
            </a:r>
            <a:endParaRPr kumimoji="1" lang="en-US" altLang="ko-KR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17488" lvl="0" indent="-217488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</a:pP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-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시스템 운영비용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5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년간 약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68%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절감 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17488" lvl="0" indent="-217488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</a:pP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 (1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억원 →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3,200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만원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endParaRPr kumimoji="1" lang="en-US" altLang="ko-KR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00013" lvl="0" indent="-1000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§"/>
            </a:pP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안정적 대민 서비스 제공</a:t>
            </a:r>
            <a:endParaRPr kumimoji="1" lang="en-US" altLang="ko-KR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lvl="0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</a:pP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-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신속한 시스템 구성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03200" lvl="0" indent="-203200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</a:pP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-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매니지드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서비스를 통한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24365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운영 시스템 안정성 확보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88913" lvl="0" indent="-188913" eaLnBrk="0" fontAlgn="base" hangingPunct="0">
              <a:lnSpc>
                <a:spcPct val="120000"/>
              </a:lnSpc>
              <a:spcAft>
                <a:spcPts val="300"/>
              </a:spcAft>
              <a:buClr>
                <a:srgbClr val="000000"/>
              </a:buClr>
            </a:pPr>
            <a:r>
              <a:rPr kumimoji="1"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사용자 증가에 따른 플랫폼의 유연한 확장 </a:t>
            </a:r>
            <a:r>
              <a:rPr kumimoji="1" lang="ko-KR" altLang="en-US" sz="1000" kern="12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영성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제공</a:t>
            </a:r>
            <a:endParaRPr kumimoji="1" lang="en-US" altLang="ko-KR" sz="10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5" name="TextBox 2685"/>
          <p:cNvSpPr txBox="1"/>
          <p:nvPr/>
        </p:nvSpPr>
        <p:spPr>
          <a:xfrm>
            <a:off x="401742" y="6139060"/>
            <a:ext cx="5336328" cy="17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583"/>
              </a:lnSpc>
              <a:tabLst>
                <a:tab pos="6561400" algn="l"/>
              </a:tabLst>
            </a:pPr>
            <a:r>
              <a:rPr lang="en-US" altLang="zh-CN" sz="800" spc="8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ko-KR" altLang="en-US" sz="800" spc="8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민간클라우드선도프로젝트 결과보고</a:t>
            </a:r>
            <a:r>
              <a:rPr lang="en-US" altLang="ko-KR" sz="800" spc="8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spc="8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미래창조과학부 </a:t>
            </a:r>
            <a:r>
              <a:rPr lang="en-US" altLang="ko-KR" sz="800" spc="25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(2017)</a:t>
            </a:r>
            <a:endParaRPr lang="en-US" altLang="zh-CN" sz="1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gray">
          <a:xfrm>
            <a:off x="369887" y="2054560"/>
            <a:ext cx="6516725" cy="399644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457200" marR="0" lvl="1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7" name="직사각형 1"/>
          <p:cNvSpPr>
            <a:spLocks noChangeArrowheads="1"/>
          </p:cNvSpPr>
          <p:nvPr/>
        </p:nvSpPr>
        <p:spPr bwMode="auto">
          <a:xfrm>
            <a:off x="938362" y="3271761"/>
            <a:ext cx="2564860" cy="1728191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마이그레이션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15900" indent="-215900" latinLnBrk="1">
              <a:spcBef>
                <a:spcPts val="600"/>
              </a:spcBef>
              <a:buClr>
                <a:srgbClr val="000000"/>
              </a:buClr>
              <a:buSzPts val="1000"/>
            </a:pP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-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기존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Legacy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방식의 시범 서비스용 진로설계 플랫폼 인프라를 클라우드 인프라로 전환 및 구성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사용자 확산 및 시스템 안정성을 위한 클라우드 구성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15900" indent="-215900" latinLnBrk="1">
              <a:spcBef>
                <a:spcPts val="600"/>
              </a:spcBef>
              <a:buClr>
                <a:srgbClr val="000000"/>
              </a:buClr>
              <a:buSzPts val="1000"/>
            </a:pP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Auto Scaling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으로 급격한 이용자 급증 시 신속한 대응 가능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15900" indent="-215900" latinLnBrk="1">
              <a:spcBef>
                <a:spcPts val="600"/>
              </a:spcBef>
              <a:buClr>
                <a:srgbClr val="000000"/>
              </a:buClr>
              <a:buSzPts val="1000"/>
            </a:pP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-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대민 서비스 처리를 위한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WEB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및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WAS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는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Public zone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구성하고 데이터 보안을 위해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DB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는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Private zone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구성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이중화 구성을 통한 추가적인 시스템 안정성 확보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8" name="직사각형 1"/>
          <p:cNvSpPr>
            <a:spLocks noChangeArrowheads="1"/>
          </p:cNvSpPr>
          <p:nvPr/>
        </p:nvSpPr>
        <p:spPr bwMode="auto">
          <a:xfrm>
            <a:off x="872206" y="2128596"/>
            <a:ext cx="5909594" cy="933386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" name="직사각형 1"/>
          <p:cNvSpPr>
            <a:spLocks noChangeArrowheads="1"/>
          </p:cNvSpPr>
          <p:nvPr/>
        </p:nvSpPr>
        <p:spPr bwMode="auto">
          <a:xfrm>
            <a:off x="885887" y="5151725"/>
            <a:ext cx="5777111" cy="877163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제품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이벤트 등에 대한 온라인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선호도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반응 확인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마케팅 활동을 위한 인사이트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확보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고객의 관심 이슈 확인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마케팅 대상 추출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잠재된 이슈 확인 및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대응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경쟁사의 움직임 파악 및 대응 전략 수립</a:t>
            </a:r>
            <a:r>
              <a:rPr lang="en-US" altLang="ko-KR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marL="88900" indent="-88900" latinLnBrk="1">
              <a:spcBef>
                <a:spcPts val="6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회사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제품에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대해 발생하는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이슈의 실시간 </a:t>
            </a: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확인</a:t>
            </a:r>
          </a:p>
        </p:txBody>
      </p:sp>
      <p:sp>
        <p:nvSpPr>
          <p:cNvPr id="30" name="직사각형 1"/>
          <p:cNvSpPr>
            <a:spLocks noChangeArrowheads="1"/>
          </p:cNvSpPr>
          <p:nvPr/>
        </p:nvSpPr>
        <p:spPr bwMode="auto">
          <a:xfrm>
            <a:off x="872206" y="5143348"/>
            <a:ext cx="5909594" cy="854873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1" name="직사각형 1"/>
          <p:cNvSpPr>
            <a:spLocks noChangeArrowheads="1"/>
          </p:cNvSpPr>
          <p:nvPr/>
        </p:nvSpPr>
        <p:spPr bwMode="auto">
          <a:xfrm>
            <a:off x="872206" y="3121395"/>
            <a:ext cx="5909594" cy="1962333"/>
          </a:xfrm>
          <a:prstGeom prst="rect">
            <a:avLst/>
          </a:prstGeom>
          <a:noFill/>
          <a:ln>
            <a:solidFill>
              <a:srgbClr val="000000"/>
            </a:solidFill>
          </a:ln>
          <a:extLst/>
        </p:spPr>
        <p:txBody>
          <a:bodyPr vert="horz" wrap="square" lIns="36000" tIns="45720" rIns="36000" bIns="45720" numCol="1" anchor="ctr" anchorCtr="0" compatLnSpc="1">
            <a:prstTxWarp prst="textNoShape">
              <a:avLst/>
            </a:prstTxWarp>
            <a:noAutofit/>
          </a:bodyPr>
          <a:lstStyle/>
          <a:p>
            <a:pPr algn="l" latinLnBrk="1">
              <a:spcBef>
                <a:spcPts val="600"/>
              </a:spcBef>
              <a:buClr>
                <a:srgbClr val="000000"/>
              </a:buClr>
              <a:buSzPts val="1000"/>
            </a:pP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2" name="직사각형 1"/>
          <p:cNvSpPr>
            <a:spLocks noChangeArrowheads="1"/>
          </p:cNvSpPr>
          <p:nvPr/>
        </p:nvSpPr>
        <p:spPr bwMode="auto">
          <a:xfrm>
            <a:off x="881551" y="2324147"/>
            <a:ext cx="2761535" cy="58477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88900" indent="-88900" latinLnBrk="1">
              <a:spcBef>
                <a:spcPts val="3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시범 시스템의 신속한 확장 및 운영전환 필요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88900" indent="-88900" latinLnBrk="1">
              <a:spcBef>
                <a:spcPts val="3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안정적인 대민 서비스 제공 필요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88900" indent="-88900" latinLnBrk="1">
              <a:spcBef>
                <a:spcPts val="300"/>
              </a:spcBef>
              <a:buClr>
                <a:srgbClr val="000000"/>
              </a:buClr>
              <a:buSzPts val="1000"/>
              <a:buFont typeface="맑은 고딕" pitchFamily="50" charset="-127"/>
              <a:buChar char="•"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사용자 감소 시 시스템 자원 활용 효율성 저하 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611442" y="2216283"/>
            <a:ext cx="3091362" cy="2766778"/>
            <a:chOff x="3452051" y="2115615"/>
            <a:chExt cx="3250960" cy="2766778"/>
          </a:xfrm>
        </p:grpSpPr>
        <p:sp>
          <p:nvSpPr>
            <p:cNvPr id="34" name="Text Box 36"/>
            <p:cNvSpPr txBox="1">
              <a:spLocks noChangeArrowheads="1"/>
            </p:cNvSpPr>
            <p:nvPr/>
          </p:nvSpPr>
          <p:spPr bwMode="auto">
            <a:xfrm>
              <a:off x="3452051" y="2115615"/>
              <a:ext cx="3238081" cy="2044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333333"/>
              </a:outerShdw>
            </a:effectLst>
          </p:spPr>
          <p:txBody>
            <a:bodyPr wrap="none" lIns="36000" tIns="0" rIns="36000" bIns="0" anchor="ctr"/>
            <a:lstStyle>
              <a:defPPr>
                <a:defRPr lang="ko-KR"/>
              </a:defPPr>
              <a:lvl1pPr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 kumimoji="0" kern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algn="ctr"/>
              <a:r>
                <a:rPr lang="ko-KR" altLang="en-US" sz="10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클라우드 전환 구성도</a:t>
              </a:r>
              <a:endParaRPr lang="ko-KR" altLang="en-US" sz="1000" b="1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5" name="직사각형 1"/>
            <p:cNvSpPr>
              <a:spLocks noChangeArrowheads="1"/>
            </p:cNvSpPr>
            <p:nvPr/>
          </p:nvSpPr>
          <p:spPr bwMode="auto">
            <a:xfrm>
              <a:off x="3464930" y="2337732"/>
              <a:ext cx="3238081" cy="254466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  <a:extLst/>
          </p:spPr>
          <p:txBody>
            <a:bodyPr vert="horz" wrap="square" lIns="36000" tIns="45720" rIns="3600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l" latinLnBrk="1">
                <a:spcBef>
                  <a:spcPts val="600"/>
                </a:spcBef>
                <a:buClr>
                  <a:srgbClr val="000000"/>
                </a:buClr>
                <a:buSzPts val="1000"/>
              </a:pPr>
              <a:endParaRPr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 bwMode="auto">
          <a:xfrm>
            <a:off x="476162" y="3121395"/>
            <a:ext cx="324000" cy="1937166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추진내용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 bwMode="auto">
          <a:xfrm>
            <a:off x="476162" y="2126566"/>
            <a:ext cx="324000" cy="927027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추진배경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 bwMode="auto">
          <a:xfrm>
            <a:off x="476162" y="5141338"/>
            <a:ext cx="324000" cy="840012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>
            <a:outerShdw dist="35921" dir="2700000" algn="ctr" rotWithShape="0">
              <a:srgbClr val="333333"/>
            </a:outerShdw>
          </a:effectLst>
        </p:spPr>
        <p:txBody>
          <a:bodyPr vert="eaVert" wrap="none" lIns="0" tIns="72000" rIns="0" bIns="36000" anchor="ctr"/>
          <a:lstStyle/>
          <a:p>
            <a:pPr algn="ctr" fontAlgn="auto">
              <a:spcAft>
                <a:spcPts val="0"/>
              </a:spcAft>
            </a:pP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효과</a:t>
            </a:r>
            <a:r>
              <a:rPr kumimoji="0" lang="en-US" altLang="ko-KR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kumimoji="0" lang="ko-KR" altLang="en-US" sz="12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전망</a:t>
            </a:r>
            <a:endParaRPr kumimoji="0" lang="ko-KR" altLang="en-US" sz="12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235" y="2510063"/>
            <a:ext cx="2868374" cy="24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1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412033"/>
            <a:ext cx="3214341" cy="1772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주요 국가별 빅데이터 추진현황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국외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공공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민간 서비스 사례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플랫폼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1.5.7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45281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497758"/>
            <a:ext cx="182941" cy="194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5549897" y="4890400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74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클라우드 컴퓨팅 서비스는 사용자가 </a:t>
            </a:r>
            <a:r>
              <a:rPr lang="en-US" altLang="ko-KR" dirty="0" smtClean="0"/>
              <a:t>IT</a:t>
            </a:r>
            <a:r>
              <a:rPr lang="ko-KR" altLang="en-US" dirty="0" smtClean="0"/>
              <a:t>자원을 직접 구축하지 않고 필요 시 서비스로 이용하는 방식으로</a:t>
            </a:r>
            <a:r>
              <a:rPr lang="en-US" altLang="ko-KR" dirty="0" smtClean="0"/>
              <a:t>, IT </a:t>
            </a:r>
            <a:r>
              <a:rPr lang="ko-KR" altLang="en-US" dirty="0" smtClean="0"/>
              <a:t>자원 성격에 따라 </a:t>
            </a:r>
            <a:r>
              <a:rPr lang="en-US" altLang="ko-KR" dirty="0" err="1" smtClean="0"/>
              <a:t>SaaS</a:t>
            </a:r>
            <a:r>
              <a:rPr lang="en-US" altLang="ko-KR" dirty="0" smtClean="0"/>
              <a:t>, PaaS,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IaaS 3</a:t>
            </a:r>
            <a:r>
              <a:rPr lang="ko-KR" altLang="en-US" dirty="0" smtClean="0"/>
              <a:t>가지로 구분되며 유형 별로 직접 관리하는 영역이 상이함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1.2.3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유형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컴퓨팅 개념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유형에 따른 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Cloud 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분류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0" name="Freeform 301"/>
          <p:cNvSpPr/>
          <p:nvPr/>
        </p:nvSpPr>
        <p:spPr>
          <a:xfrm>
            <a:off x="1940378" y="5016220"/>
            <a:ext cx="4832350" cy="1263650"/>
          </a:xfrm>
          <a:custGeom>
            <a:avLst/>
            <a:gdLst>
              <a:gd name="connsiteX0" fmla="*/ 13461 w 4832350"/>
              <a:gd name="connsiteY0" fmla="*/ 1273810 h 1263650"/>
              <a:gd name="connsiteX1" fmla="*/ 4836921 w 4832350"/>
              <a:gd name="connsiteY1" fmla="*/ 1273810 h 1263650"/>
              <a:gd name="connsiteX2" fmla="*/ 4836921 w 4832350"/>
              <a:gd name="connsiteY2" fmla="*/ 14986 h 1263650"/>
              <a:gd name="connsiteX3" fmla="*/ 13461 w 4832350"/>
              <a:gd name="connsiteY3" fmla="*/ 14986 h 1263650"/>
              <a:gd name="connsiteX4" fmla="*/ 13461 w 4832350"/>
              <a:gd name="connsiteY4" fmla="*/ 1273810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2350" h="1263650">
                <a:moveTo>
                  <a:pt x="13461" y="1273810"/>
                </a:moveTo>
                <a:lnTo>
                  <a:pt x="4836921" y="1273810"/>
                </a:lnTo>
                <a:lnTo>
                  <a:pt x="4836921" y="14986"/>
                </a:lnTo>
                <a:lnTo>
                  <a:pt x="13461" y="14986"/>
                </a:lnTo>
                <a:lnTo>
                  <a:pt x="13461" y="127381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095">
            <a:solidFill>
              <a:srgbClr val="B0B0B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2" name="Freeform 303"/>
          <p:cNvSpPr/>
          <p:nvPr/>
        </p:nvSpPr>
        <p:spPr>
          <a:xfrm>
            <a:off x="1940378" y="2171420"/>
            <a:ext cx="4832350" cy="1263650"/>
          </a:xfrm>
          <a:custGeom>
            <a:avLst/>
            <a:gdLst>
              <a:gd name="connsiteX0" fmla="*/ 13461 w 4832350"/>
              <a:gd name="connsiteY0" fmla="*/ 1273302 h 1263650"/>
              <a:gd name="connsiteX1" fmla="*/ 4836921 w 4832350"/>
              <a:gd name="connsiteY1" fmla="*/ 1273302 h 1263650"/>
              <a:gd name="connsiteX2" fmla="*/ 4836921 w 4832350"/>
              <a:gd name="connsiteY2" fmla="*/ 14478 h 1263650"/>
              <a:gd name="connsiteX3" fmla="*/ 13461 w 4832350"/>
              <a:gd name="connsiteY3" fmla="*/ 14478 h 1263650"/>
              <a:gd name="connsiteX4" fmla="*/ 13461 w 4832350"/>
              <a:gd name="connsiteY4" fmla="*/ 1273302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2350" h="1263650">
                <a:moveTo>
                  <a:pt x="13461" y="1273302"/>
                </a:moveTo>
                <a:lnTo>
                  <a:pt x="4836921" y="1273302"/>
                </a:lnTo>
                <a:lnTo>
                  <a:pt x="4836921" y="14478"/>
                </a:lnTo>
                <a:lnTo>
                  <a:pt x="13461" y="14478"/>
                </a:lnTo>
                <a:lnTo>
                  <a:pt x="13461" y="12733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095">
            <a:solidFill>
              <a:srgbClr val="B0B0B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6" name="Rectangle 13"/>
          <p:cNvSpPr>
            <a:spLocks noChangeArrowheads="1"/>
          </p:cNvSpPr>
          <p:nvPr/>
        </p:nvSpPr>
        <p:spPr bwMode="auto">
          <a:xfrm>
            <a:off x="324152" y="2173336"/>
            <a:ext cx="1473617" cy="126173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Software</a:t>
            </a: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as a Service</a:t>
            </a: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kumimoji="1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SaaS</a:t>
            </a:r>
            <a:r>
              <a:rPr kumimoji="1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8" name="Rectangle 13"/>
          <p:cNvSpPr>
            <a:spLocks noChangeArrowheads="1"/>
          </p:cNvSpPr>
          <p:nvPr/>
        </p:nvSpPr>
        <p:spPr bwMode="auto">
          <a:xfrm>
            <a:off x="324152" y="3595736"/>
            <a:ext cx="1473617" cy="126173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Platform</a:t>
            </a: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as a Service</a:t>
            </a: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kumimoji="1" lang="en-US" altLang="ko-KR" sz="1200" b="1" kern="1200" dirty="0" err="1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P</a:t>
            </a:r>
            <a:r>
              <a:rPr kumimoji="1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aaS</a:t>
            </a:r>
            <a:r>
              <a:rPr kumimoji="1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9" name="Rectangle 13"/>
          <p:cNvSpPr>
            <a:spLocks noChangeArrowheads="1"/>
          </p:cNvSpPr>
          <p:nvPr/>
        </p:nvSpPr>
        <p:spPr bwMode="auto">
          <a:xfrm>
            <a:off x="324152" y="5018136"/>
            <a:ext cx="1473617" cy="1261734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Infrastructure</a:t>
            </a: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as a Service</a:t>
            </a: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kumimoji="1" lang="en-US" altLang="ko-KR" sz="1200" b="1" kern="1200" dirty="0" err="1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</a:t>
            </a:r>
            <a:r>
              <a:rPr kumimoji="1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aaS</a:t>
            </a:r>
            <a:r>
              <a:rPr kumimoji="1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3" name="Freeform 303"/>
          <p:cNvSpPr/>
          <p:nvPr/>
        </p:nvSpPr>
        <p:spPr>
          <a:xfrm>
            <a:off x="1940378" y="3606520"/>
            <a:ext cx="4832350" cy="1263650"/>
          </a:xfrm>
          <a:custGeom>
            <a:avLst/>
            <a:gdLst>
              <a:gd name="connsiteX0" fmla="*/ 13461 w 4832350"/>
              <a:gd name="connsiteY0" fmla="*/ 1273302 h 1263650"/>
              <a:gd name="connsiteX1" fmla="*/ 4836921 w 4832350"/>
              <a:gd name="connsiteY1" fmla="*/ 1273302 h 1263650"/>
              <a:gd name="connsiteX2" fmla="*/ 4836921 w 4832350"/>
              <a:gd name="connsiteY2" fmla="*/ 14478 h 1263650"/>
              <a:gd name="connsiteX3" fmla="*/ 13461 w 4832350"/>
              <a:gd name="connsiteY3" fmla="*/ 14478 h 1263650"/>
              <a:gd name="connsiteX4" fmla="*/ 13461 w 4832350"/>
              <a:gd name="connsiteY4" fmla="*/ 1273302 h 126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2350" h="1263650">
                <a:moveTo>
                  <a:pt x="13461" y="1273302"/>
                </a:moveTo>
                <a:lnTo>
                  <a:pt x="4836921" y="1273302"/>
                </a:lnTo>
                <a:lnTo>
                  <a:pt x="4836921" y="14478"/>
                </a:lnTo>
                <a:lnTo>
                  <a:pt x="13461" y="14478"/>
                </a:lnTo>
                <a:lnTo>
                  <a:pt x="13461" y="127330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095">
            <a:solidFill>
              <a:srgbClr val="B0B0B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4" name="Rectangle 669"/>
          <p:cNvSpPr>
            <a:spLocks noChangeArrowheads="1"/>
          </p:cNvSpPr>
          <p:nvPr/>
        </p:nvSpPr>
        <p:spPr bwMode="auto">
          <a:xfrm>
            <a:off x="6860736" y="2185360"/>
            <a:ext cx="2689664" cy="124971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</a:t>
            </a:r>
            <a:r>
              <a:rPr kumimoji="1" lang="en-US" altLang="ko-KR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및 기업 고객을 대상으로 어플리케이션</a:t>
            </a:r>
            <a:r>
              <a:rPr kumimoji="1" lang="en-US" altLang="ko-KR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패키지 등 원하는 </a:t>
            </a:r>
            <a:r>
              <a:rPr kumimoji="1" lang="en-US" altLang="ko-KR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SW </a:t>
            </a: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솔루션을 클라우드 형태로 제공하는 서비스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5" name="Rectangle 669"/>
          <p:cNvSpPr>
            <a:spLocks noChangeArrowheads="1"/>
          </p:cNvSpPr>
          <p:nvPr/>
        </p:nvSpPr>
        <p:spPr bwMode="auto">
          <a:xfrm>
            <a:off x="6860736" y="3620460"/>
            <a:ext cx="2689664" cy="124971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기업이 웹 어플리케이션을 개발하고 실행하기 위한 환경을 제공하는 서비스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6" name="Rectangle 669"/>
          <p:cNvSpPr>
            <a:spLocks noChangeArrowheads="1"/>
          </p:cNvSpPr>
          <p:nvPr/>
        </p:nvSpPr>
        <p:spPr bwMode="auto">
          <a:xfrm>
            <a:off x="6860736" y="5030160"/>
            <a:ext cx="2689664" cy="124971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물리적 서버</a:t>
            </a:r>
            <a:r>
              <a:rPr kumimoji="1" lang="en-US" altLang="ko-KR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(CPU, </a:t>
            </a: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메모리</a:t>
            </a:r>
            <a:r>
              <a:rPr kumimoji="1" lang="en-US" altLang="ko-KR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OS), </a:t>
            </a: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스토리지</a:t>
            </a:r>
            <a:r>
              <a:rPr kumimoji="1" lang="en-US" altLang="ko-KR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미들웨어 등의 인프라를 가상화하여 사용자가 필요한 만큼 탄력적으로 제공하는 서비스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470973" y="1926508"/>
            <a:ext cx="2079427" cy="207092"/>
            <a:chOff x="11319073" y="21508"/>
            <a:chExt cx="2079427" cy="207092"/>
          </a:xfrm>
        </p:grpSpPr>
        <p:sp>
          <p:nvSpPr>
            <p:cNvPr id="167" name="Rectangle 669"/>
            <p:cNvSpPr>
              <a:spLocks noChangeArrowheads="1"/>
            </p:cNvSpPr>
            <p:nvPr/>
          </p:nvSpPr>
          <p:spPr bwMode="auto">
            <a:xfrm>
              <a:off x="12398573" y="21508"/>
              <a:ext cx="999927" cy="20709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ko-KR" altLang="en-US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직접 관리</a:t>
              </a:r>
              <a:endPara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8" name="Rectangle 669"/>
            <p:cNvSpPr>
              <a:spLocks noChangeArrowheads="1"/>
            </p:cNvSpPr>
            <p:nvPr/>
          </p:nvSpPr>
          <p:spPr bwMode="auto">
            <a:xfrm>
              <a:off x="11319073" y="21508"/>
              <a:ext cx="999927" cy="20709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ko-KR" altLang="en-US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대행 관리</a:t>
              </a:r>
              <a:endPara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69" name="Freeform 310"/>
          <p:cNvSpPr/>
          <p:nvPr/>
        </p:nvSpPr>
        <p:spPr>
          <a:xfrm>
            <a:off x="2003878" y="5092420"/>
            <a:ext cx="1441450" cy="323850"/>
          </a:xfrm>
          <a:custGeom>
            <a:avLst/>
            <a:gdLst>
              <a:gd name="connsiteX0" fmla="*/ 17779 w 1441450"/>
              <a:gd name="connsiteY0" fmla="*/ 63754 h 323850"/>
              <a:gd name="connsiteX1" fmla="*/ 71882 w 1441450"/>
              <a:gd name="connsiteY1" fmla="*/ 9652 h 323850"/>
              <a:gd name="connsiteX2" fmla="*/ 1396238 w 1441450"/>
              <a:gd name="connsiteY2" fmla="*/ 9652 h 323850"/>
              <a:gd name="connsiteX3" fmla="*/ 1450340 w 1441450"/>
              <a:gd name="connsiteY3" fmla="*/ 63754 h 323850"/>
              <a:gd name="connsiteX4" fmla="*/ 1450340 w 1441450"/>
              <a:gd name="connsiteY4" fmla="*/ 280162 h 323850"/>
              <a:gd name="connsiteX5" fmla="*/ 1396238 w 1441450"/>
              <a:gd name="connsiteY5" fmla="*/ 334264 h 323850"/>
              <a:gd name="connsiteX6" fmla="*/ 71882 w 1441450"/>
              <a:gd name="connsiteY6" fmla="*/ 334264 h 323850"/>
              <a:gd name="connsiteX7" fmla="*/ 17779 w 1441450"/>
              <a:gd name="connsiteY7" fmla="*/ 280162 h 323850"/>
              <a:gd name="connsiteX8" fmla="*/ 17779 w 1441450"/>
              <a:gd name="connsiteY8" fmla="*/ 63754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1450" h="323850">
                <a:moveTo>
                  <a:pt x="17779" y="63754"/>
                </a:moveTo>
                <a:cubicBezTo>
                  <a:pt x="17779" y="33909"/>
                  <a:pt x="42036" y="9652"/>
                  <a:pt x="71882" y="9652"/>
                </a:cubicBezTo>
                <a:lnTo>
                  <a:pt x="1396238" y="9652"/>
                </a:lnTo>
                <a:cubicBezTo>
                  <a:pt x="1426083" y="9652"/>
                  <a:pt x="1450340" y="33909"/>
                  <a:pt x="1450340" y="63754"/>
                </a:cubicBezTo>
                <a:lnTo>
                  <a:pt x="1450340" y="280162"/>
                </a:lnTo>
                <a:cubicBezTo>
                  <a:pt x="1450340" y="310007"/>
                  <a:pt x="1426083" y="334264"/>
                  <a:pt x="1396238" y="334264"/>
                </a:cubicBezTo>
                <a:lnTo>
                  <a:pt x="71882" y="334264"/>
                </a:lnTo>
                <a:cubicBezTo>
                  <a:pt x="42036" y="334264"/>
                  <a:pt x="17779" y="310007"/>
                  <a:pt x="17779" y="280162"/>
                </a:cubicBezTo>
                <a:lnTo>
                  <a:pt x="17779" y="63754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0" name="Freeform 313"/>
          <p:cNvSpPr/>
          <p:nvPr/>
        </p:nvSpPr>
        <p:spPr>
          <a:xfrm>
            <a:off x="1997273" y="5479516"/>
            <a:ext cx="1448053" cy="343154"/>
          </a:xfrm>
          <a:custGeom>
            <a:avLst/>
            <a:gdLst>
              <a:gd name="connsiteX0" fmla="*/ 24383 w 1448053"/>
              <a:gd name="connsiteY0" fmla="*/ 72898 h 343154"/>
              <a:gd name="connsiteX1" fmla="*/ 78486 w 1448053"/>
              <a:gd name="connsiteY1" fmla="*/ 18796 h 343154"/>
              <a:gd name="connsiteX2" fmla="*/ 1402842 w 1448053"/>
              <a:gd name="connsiteY2" fmla="*/ 18796 h 343154"/>
              <a:gd name="connsiteX3" fmla="*/ 1456944 w 1448053"/>
              <a:gd name="connsiteY3" fmla="*/ 72898 h 343154"/>
              <a:gd name="connsiteX4" fmla="*/ 1456944 w 1448053"/>
              <a:gd name="connsiteY4" fmla="*/ 289305 h 343154"/>
              <a:gd name="connsiteX5" fmla="*/ 1402842 w 1448053"/>
              <a:gd name="connsiteY5" fmla="*/ 343408 h 343154"/>
              <a:gd name="connsiteX6" fmla="*/ 78486 w 1448053"/>
              <a:gd name="connsiteY6" fmla="*/ 343408 h 343154"/>
              <a:gd name="connsiteX7" fmla="*/ 24383 w 1448053"/>
              <a:gd name="connsiteY7" fmla="*/ 289305 h 343154"/>
              <a:gd name="connsiteX8" fmla="*/ 24383 w 1448053"/>
              <a:gd name="connsiteY8" fmla="*/ 72898 h 34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8053" h="343154">
                <a:moveTo>
                  <a:pt x="24383" y="72898"/>
                </a:moveTo>
                <a:cubicBezTo>
                  <a:pt x="24383" y="43053"/>
                  <a:pt x="48641" y="18796"/>
                  <a:pt x="78486" y="18796"/>
                </a:cubicBezTo>
                <a:lnTo>
                  <a:pt x="1402842" y="18796"/>
                </a:lnTo>
                <a:cubicBezTo>
                  <a:pt x="1432687" y="18796"/>
                  <a:pt x="1456944" y="43053"/>
                  <a:pt x="1456944" y="72898"/>
                </a:cubicBezTo>
                <a:lnTo>
                  <a:pt x="1456944" y="289305"/>
                </a:lnTo>
                <a:cubicBezTo>
                  <a:pt x="1456944" y="319189"/>
                  <a:pt x="1432687" y="343408"/>
                  <a:pt x="1402842" y="343408"/>
                </a:cubicBezTo>
                <a:lnTo>
                  <a:pt x="78486" y="343408"/>
                </a:lnTo>
                <a:cubicBezTo>
                  <a:pt x="48641" y="343408"/>
                  <a:pt x="24383" y="319189"/>
                  <a:pt x="24383" y="289305"/>
                </a:cubicBezTo>
                <a:lnTo>
                  <a:pt x="24383" y="7289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1" name="Freeform 315"/>
          <p:cNvSpPr/>
          <p:nvPr/>
        </p:nvSpPr>
        <p:spPr>
          <a:xfrm>
            <a:off x="1997273" y="5873216"/>
            <a:ext cx="1448053" cy="343154"/>
          </a:xfrm>
          <a:custGeom>
            <a:avLst/>
            <a:gdLst>
              <a:gd name="connsiteX0" fmla="*/ 24383 w 1448053"/>
              <a:gd name="connsiteY0" fmla="*/ 75438 h 343154"/>
              <a:gd name="connsiteX1" fmla="*/ 78486 w 1448053"/>
              <a:gd name="connsiteY1" fmla="*/ 21336 h 343154"/>
              <a:gd name="connsiteX2" fmla="*/ 1402842 w 1448053"/>
              <a:gd name="connsiteY2" fmla="*/ 21336 h 343154"/>
              <a:gd name="connsiteX3" fmla="*/ 1456944 w 1448053"/>
              <a:gd name="connsiteY3" fmla="*/ 75438 h 343154"/>
              <a:gd name="connsiteX4" fmla="*/ 1456944 w 1448053"/>
              <a:gd name="connsiteY4" fmla="*/ 291846 h 343154"/>
              <a:gd name="connsiteX5" fmla="*/ 1402842 w 1448053"/>
              <a:gd name="connsiteY5" fmla="*/ 345948 h 343154"/>
              <a:gd name="connsiteX6" fmla="*/ 78486 w 1448053"/>
              <a:gd name="connsiteY6" fmla="*/ 345948 h 343154"/>
              <a:gd name="connsiteX7" fmla="*/ 24383 w 1448053"/>
              <a:gd name="connsiteY7" fmla="*/ 291846 h 343154"/>
              <a:gd name="connsiteX8" fmla="*/ 24383 w 1448053"/>
              <a:gd name="connsiteY8" fmla="*/ 75438 h 34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8053" h="343154">
                <a:moveTo>
                  <a:pt x="24383" y="75438"/>
                </a:moveTo>
                <a:cubicBezTo>
                  <a:pt x="24383" y="45554"/>
                  <a:pt x="48641" y="21336"/>
                  <a:pt x="78486" y="21336"/>
                </a:cubicBezTo>
                <a:lnTo>
                  <a:pt x="1402842" y="21336"/>
                </a:lnTo>
                <a:cubicBezTo>
                  <a:pt x="1432687" y="21336"/>
                  <a:pt x="1456944" y="45554"/>
                  <a:pt x="1456944" y="75438"/>
                </a:cubicBezTo>
                <a:lnTo>
                  <a:pt x="1456944" y="291846"/>
                </a:lnTo>
                <a:cubicBezTo>
                  <a:pt x="1456944" y="321729"/>
                  <a:pt x="1432687" y="345948"/>
                  <a:pt x="1402842" y="345948"/>
                </a:cubicBezTo>
                <a:lnTo>
                  <a:pt x="78486" y="345948"/>
                </a:lnTo>
                <a:cubicBezTo>
                  <a:pt x="48641" y="345948"/>
                  <a:pt x="24383" y="321729"/>
                  <a:pt x="24383" y="291846"/>
                </a:cubicBezTo>
                <a:lnTo>
                  <a:pt x="24383" y="7543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2" name="Freeform 317"/>
          <p:cNvSpPr/>
          <p:nvPr/>
        </p:nvSpPr>
        <p:spPr>
          <a:xfrm>
            <a:off x="3597474" y="5085816"/>
            <a:ext cx="1448053" cy="330454"/>
          </a:xfrm>
          <a:custGeom>
            <a:avLst/>
            <a:gdLst>
              <a:gd name="connsiteX0" fmla="*/ 16763 w 1448053"/>
              <a:gd name="connsiteY0" fmla="*/ 70358 h 330454"/>
              <a:gd name="connsiteX1" fmla="*/ 70865 w 1448053"/>
              <a:gd name="connsiteY1" fmla="*/ 16255 h 330454"/>
              <a:gd name="connsiteX2" fmla="*/ 1395221 w 1448053"/>
              <a:gd name="connsiteY2" fmla="*/ 16255 h 330454"/>
              <a:gd name="connsiteX3" fmla="*/ 1449323 w 1448053"/>
              <a:gd name="connsiteY3" fmla="*/ 70358 h 330454"/>
              <a:gd name="connsiteX4" fmla="*/ 1449323 w 1448053"/>
              <a:gd name="connsiteY4" fmla="*/ 286766 h 330454"/>
              <a:gd name="connsiteX5" fmla="*/ 1395221 w 1448053"/>
              <a:gd name="connsiteY5" fmla="*/ 340867 h 330454"/>
              <a:gd name="connsiteX6" fmla="*/ 70865 w 1448053"/>
              <a:gd name="connsiteY6" fmla="*/ 340867 h 330454"/>
              <a:gd name="connsiteX7" fmla="*/ 16763 w 1448053"/>
              <a:gd name="connsiteY7" fmla="*/ 286766 h 330454"/>
              <a:gd name="connsiteX8" fmla="*/ 16763 w 1448053"/>
              <a:gd name="connsiteY8" fmla="*/ 70358 h 33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8053" h="330454">
                <a:moveTo>
                  <a:pt x="16763" y="70358"/>
                </a:moveTo>
                <a:cubicBezTo>
                  <a:pt x="16763" y="40513"/>
                  <a:pt x="41020" y="16255"/>
                  <a:pt x="70865" y="16255"/>
                </a:cubicBezTo>
                <a:lnTo>
                  <a:pt x="1395221" y="16255"/>
                </a:lnTo>
                <a:cubicBezTo>
                  <a:pt x="1425066" y="16255"/>
                  <a:pt x="1449323" y="40513"/>
                  <a:pt x="1449323" y="70358"/>
                </a:cubicBezTo>
                <a:lnTo>
                  <a:pt x="1449323" y="286766"/>
                </a:lnTo>
                <a:cubicBezTo>
                  <a:pt x="1449323" y="316611"/>
                  <a:pt x="1425066" y="340867"/>
                  <a:pt x="1395221" y="340867"/>
                </a:cubicBezTo>
                <a:lnTo>
                  <a:pt x="70865" y="340867"/>
                </a:lnTo>
                <a:cubicBezTo>
                  <a:pt x="41020" y="340867"/>
                  <a:pt x="16763" y="316611"/>
                  <a:pt x="16763" y="286766"/>
                </a:cubicBezTo>
                <a:lnTo>
                  <a:pt x="16763" y="7035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3" name="Freeform 319"/>
          <p:cNvSpPr/>
          <p:nvPr/>
        </p:nvSpPr>
        <p:spPr>
          <a:xfrm>
            <a:off x="3597474" y="5479516"/>
            <a:ext cx="1448053" cy="343154"/>
          </a:xfrm>
          <a:custGeom>
            <a:avLst/>
            <a:gdLst>
              <a:gd name="connsiteX0" fmla="*/ 16763 w 1448053"/>
              <a:gd name="connsiteY0" fmla="*/ 72898 h 343154"/>
              <a:gd name="connsiteX1" fmla="*/ 70865 w 1448053"/>
              <a:gd name="connsiteY1" fmla="*/ 18796 h 343154"/>
              <a:gd name="connsiteX2" fmla="*/ 1395221 w 1448053"/>
              <a:gd name="connsiteY2" fmla="*/ 18796 h 343154"/>
              <a:gd name="connsiteX3" fmla="*/ 1449323 w 1448053"/>
              <a:gd name="connsiteY3" fmla="*/ 72898 h 343154"/>
              <a:gd name="connsiteX4" fmla="*/ 1449323 w 1448053"/>
              <a:gd name="connsiteY4" fmla="*/ 289305 h 343154"/>
              <a:gd name="connsiteX5" fmla="*/ 1395221 w 1448053"/>
              <a:gd name="connsiteY5" fmla="*/ 343408 h 343154"/>
              <a:gd name="connsiteX6" fmla="*/ 70865 w 1448053"/>
              <a:gd name="connsiteY6" fmla="*/ 343408 h 343154"/>
              <a:gd name="connsiteX7" fmla="*/ 16763 w 1448053"/>
              <a:gd name="connsiteY7" fmla="*/ 289305 h 343154"/>
              <a:gd name="connsiteX8" fmla="*/ 16763 w 1448053"/>
              <a:gd name="connsiteY8" fmla="*/ 72898 h 34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8053" h="343154">
                <a:moveTo>
                  <a:pt x="16763" y="72898"/>
                </a:moveTo>
                <a:cubicBezTo>
                  <a:pt x="16763" y="43053"/>
                  <a:pt x="41020" y="18796"/>
                  <a:pt x="70865" y="18796"/>
                </a:cubicBezTo>
                <a:lnTo>
                  <a:pt x="1395221" y="18796"/>
                </a:lnTo>
                <a:cubicBezTo>
                  <a:pt x="1425066" y="18796"/>
                  <a:pt x="1449323" y="43053"/>
                  <a:pt x="1449323" y="72898"/>
                </a:cubicBezTo>
                <a:lnTo>
                  <a:pt x="1449323" y="289305"/>
                </a:lnTo>
                <a:cubicBezTo>
                  <a:pt x="1449323" y="319189"/>
                  <a:pt x="1425066" y="343408"/>
                  <a:pt x="1395221" y="343408"/>
                </a:cubicBezTo>
                <a:lnTo>
                  <a:pt x="70865" y="343408"/>
                </a:lnTo>
                <a:cubicBezTo>
                  <a:pt x="41020" y="343408"/>
                  <a:pt x="16763" y="319189"/>
                  <a:pt x="16763" y="289305"/>
                </a:cubicBezTo>
                <a:lnTo>
                  <a:pt x="16763" y="72898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4" name="Freeform 324"/>
          <p:cNvSpPr/>
          <p:nvPr/>
        </p:nvSpPr>
        <p:spPr>
          <a:xfrm>
            <a:off x="1997273" y="3676116"/>
            <a:ext cx="1448053" cy="343154"/>
          </a:xfrm>
          <a:custGeom>
            <a:avLst/>
            <a:gdLst>
              <a:gd name="connsiteX0" fmla="*/ 24383 w 1448053"/>
              <a:gd name="connsiteY0" fmla="*/ 76454 h 343154"/>
              <a:gd name="connsiteX1" fmla="*/ 78486 w 1448053"/>
              <a:gd name="connsiteY1" fmla="*/ 22352 h 343154"/>
              <a:gd name="connsiteX2" fmla="*/ 1402842 w 1448053"/>
              <a:gd name="connsiteY2" fmla="*/ 22352 h 343154"/>
              <a:gd name="connsiteX3" fmla="*/ 1456944 w 1448053"/>
              <a:gd name="connsiteY3" fmla="*/ 76454 h 343154"/>
              <a:gd name="connsiteX4" fmla="*/ 1456944 w 1448053"/>
              <a:gd name="connsiteY4" fmla="*/ 292861 h 343154"/>
              <a:gd name="connsiteX5" fmla="*/ 1402842 w 1448053"/>
              <a:gd name="connsiteY5" fmla="*/ 346964 h 343154"/>
              <a:gd name="connsiteX6" fmla="*/ 78486 w 1448053"/>
              <a:gd name="connsiteY6" fmla="*/ 346964 h 343154"/>
              <a:gd name="connsiteX7" fmla="*/ 24383 w 1448053"/>
              <a:gd name="connsiteY7" fmla="*/ 292861 h 343154"/>
              <a:gd name="connsiteX8" fmla="*/ 24383 w 1448053"/>
              <a:gd name="connsiteY8" fmla="*/ 76454 h 34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8053" h="343154">
                <a:moveTo>
                  <a:pt x="24383" y="76454"/>
                </a:moveTo>
                <a:cubicBezTo>
                  <a:pt x="24383" y="46609"/>
                  <a:pt x="48641" y="22352"/>
                  <a:pt x="78486" y="22352"/>
                </a:cubicBezTo>
                <a:lnTo>
                  <a:pt x="1402842" y="22352"/>
                </a:lnTo>
                <a:cubicBezTo>
                  <a:pt x="1432687" y="22352"/>
                  <a:pt x="1456944" y="46609"/>
                  <a:pt x="1456944" y="76454"/>
                </a:cubicBezTo>
                <a:lnTo>
                  <a:pt x="1456944" y="292861"/>
                </a:lnTo>
                <a:cubicBezTo>
                  <a:pt x="1456944" y="322707"/>
                  <a:pt x="1432687" y="346964"/>
                  <a:pt x="1402842" y="346964"/>
                </a:cubicBezTo>
                <a:lnTo>
                  <a:pt x="78486" y="346964"/>
                </a:lnTo>
                <a:cubicBezTo>
                  <a:pt x="48641" y="346964"/>
                  <a:pt x="24383" y="322707"/>
                  <a:pt x="24383" y="292861"/>
                </a:cubicBezTo>
                <a:lnTo>
                  <a:pt x="24383" y="76454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5" name="Freeform 327"/>
          <p:cNvSpPr/>
          <p:nvPr/>
        </p:nvSpPr>
        <p:spPr>
          <a:xfrm>
            <a:off x="1997273" y="4069816"/>
            <a:ext cx="1448053" cy="343154"/>
          </a:xfrm>
          <a:custGeom>
            <a:avLst/>
            <a:gdLst>
              <a:gd name="connsiteX0" fmla="*/ 24383 w 1448053"/>
              <a:gd name="connsiteY0" fmla="*/ 78740 h 343154"/>
              <a:gd name="connsiteX1" fmla="*/ 78232 w 1448053"/>
              <a:gd name="connsiteY1" fmla="*/ 24892 h 343154"/>
              <a:gd name="connsiteX2" fmla="*/ 1403095 w 1448053"/>
              <a:gd name="connsiteY2" fmla="*/ 24892 h 343154"/>
              <a:gd name="connsiteX3" fmla="*/ 1456944 w 1448053"/>
              <a:gd name="connsiteY3" fmla="*/ 78740 h 343154"/>
              <a:gd name="connsiteX4" fmla="*/ 1456944 w 1448053"/>
              <a:gd name="connsiteY4" fmla="*/ 294132 h 343154"/>
              <a:gd name="connsiteX5" fmla="*/ 1403095 w 1448053"/>
              <a:gd name="connsiteY5" fmla="*/ 347980 h 343154"/>
              <a:gd name="connsiteX6" fmla="*/ 78232 w 1448053"/>
              <a:gd name="connsiteY6" fmla="*/ 347980 h 343154"/>
              <a:gd name="connsiteX7" fmla="*/ 24383 w 1448053"/>
              <a:gd name="connsiteY7" fmla="*/ 294132 h 343154"/>
              <a:gd name="connsiteX8" fmla="*/ 24383 w 1448053"/>
              <a:gd name="connsiteY8" fmla="*/ 78740 h 34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8053" h="343154">
                <a:moveTo>
                  <a:pt x="24383" y="78740"/>
                </a:moveTo>
                <a:cubicBezTo>
                  <a:pt x="24383" y="49022"/>
                  <a:pt x="48514" y="24892"/>
                  <a:pt x="78232" y="24892"/>
                </a:cubicBezTo>
                <a:lnTo>
                  <a:pt x="1403095" y="24892"/>
                </a:lnTo>
                <a:cubicBezTo>
                  <a:pt x="1432813" y="24892"/>
                  <a:pt x="1456944" y="49022"/>
                  <a:pt x="1456944" y="78740"/>
                </a:cubicBezTo>
                <a:lnTo>
                  <a:pt x="1456944" y="294132"/>
                </a:lnTo>
                <a:cubicBezTo>
                  <a:pt x="1456944" y="323850"/>
                  <a:pt x="1432813" y="347980"/>
                  <a:pt x="1403095" y="347980"/>
                </a:cubicBezTo>
                <a:lnTo>
                  <a:pt x="78232" y="347980"/>
                </a:lnTo>
                <a:cubicBezTo>
                  <a:pt x="48514" y="347980"/>
                  <a:pt x="24383" y="323850"/>
                  <a:pt x="24383" y="294132"/>
                </a:cubicBezTo>
                <a:lnTo>
                  <a:pt x="24383" y="7874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76" name="그룹 175"/>
          <p:cNvGrpSpPr/>
          <p:nvPr/>
        </p:nvGrpSpPr>
        <p:grpSpPr>
          <a:xfrm>
            <a:off x="2035373" y="2282108"/>
            <a:ext cx="4623053" cy="1062352"/>
            <a:chOff x="1984573" y="2231308"/>
            <a:chExt cx="4623053" cy="1062352"/>
          </a:xfrm>
        </p:grpSpPr>
        <p:sp>
          <p:nvSpPr>
            <p:cNvPr id="177" name="Rectangle 669"/>
            <p:cNvSpPr>
              <a:spLocks noChangeArrowheads="1"/>
            </p:cNvSpPr>
            <p:nvPr/>
          </p:nvSpPr>
          <p:spPr bwMode="auto">
            <a:xfrm>
              <a:off x="1984573" y="22313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Application</a:t>
              </a:r>
            </a:p>
          </p:txBody>
        </p:sp>
        <p:sp>
          <p:nvSpPr>
            <p:cNvPr id="178" name="Rectangle 669"/>
            <p:cNvSpPr>
              <a:spLocks noChangeArrowheads="1"/>
            </p:cNvSpPr>
            <p:nvPr/>
          </p:nvSpPr>
          <p:spPr bwMode="auto">
            <a:xfrm>
              <a:off x="1984573" y="26250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Data</a:t>
              </a:r>
            </a:p>
          </p:txBody>
        </p:sp>
        <p:sp>
          <p:nvSpPr>
            <p:cNvPr id="179" name="Rectangle 669"/>
            <p:cNvSpPr>
              <a:spLocks noChangeArrowheads="1"/>
            </p:cNvSpPr>
            <p:nvPr/>
          </p:nvSpPr>
          <p:spPr bwMode="auto">
            <a:xfrm>
              <a:off x="1984573" y="30187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Runtime</a:t>
              </a:r>
            </a:p>
          </p:txBody>
        </p:sp>
        <p:sp>
          <p:nvSpPr>
            <p:cNvPr id="180" name="Rectangle 669"/>
            <p:cNvSpPr>
              <a:spLocks noChangeArrowheads="1"/>
            </p:cNvSpPr>
            <p:nvPr/>
          </p:nvSpPr>
          <p:spPr bwMode="auto">
            <a:xfrm>
              <a:off x="3572073" y="22313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Middleware</a:t>
              </a:r>
            </a:p>
          </p:txBody>
        </p:sp>
        <p:sp>
          <p:nvSpPr>
            <p:cNvPr id="181" name="Rectangle 669"/>
            <p:cNvSpPr>
              <a:spLocks noChangeArrowheads="1"/>
            </p:cNvSpPr>
            <p:nvPr/>
          </p:nvSpPr>
          <p:spPr bwMode="auto">
            <a:xfrm>
              <a:off x="3572073" y="26250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O/S</a:t>
              </a:r>
            </a:p>
          </p:txBody>
        </p:sp>
        <p:sp>
          <p:nvSpPr>
            <p:cNvPr id="182" name="Rectangle 669"/>
            <p:cNvSpPr>
              <a:spLocks noChangeArrowheads="1"/>
            </p:cNvSpPr>
            <p:nvPr/>
          </p:nvSpPr>
          <p:spPr bwMode="auto">
            <a:xfrm>
              <a:off x="3572073" y="30187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Virtualization</a:t>
              </a:r>
            </a:p>
          </p:txBody>
        </p:sp>
        <p:sp>
          <p:nvSpPr>
            <p:cNvPr id="183" name="Rectangle 669"/>
            <p:cNvSpPr>
              <a:spLocks noChangeArrowheads="1"/>
            </p:cNvSpPr>
            <p:nvPr/>
          </p:nvSpPr>
          <p:spPr bwMode="auto">
            <a:xfrm>
              <a:off x="5159573" y="22313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Servers</a:t>
              </a:r>
            </a:p>
          </p:txBody>
        </p:sp>
        <p:sp>
          <p:nvSpPr>
            <p:cNvPr id="184" name="Rectangle 669"/>
            <p:cNvSpPr>
              <a:spLocks noChangeArrowheads="1"/>
            </p:cNvSpPr>
            <p:nvPr/>
          </p:nvSpPr>
          <p:spPr bwMode="auto">
            <a:xfrm>
              <a:off x="5159573" y="26250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Storage</a:t>
              </a:r>
            </a:p>
          </p:txBody>
        </p:sp>
        <p:sp>
          <p:nvSpPr>
            <p:cNvPr id="185" name="Rectangle 669"/>
            <p:cNvSpPr>
              <a:spLocks noChangeArrowheads="1"/>
            </p:cNvSpPr>
            <p:nvPr/>
          </p:nvSpPr>
          <p:spPr bwMode="auto">
            <a:xfrm>
              <a:off x="5159573" y="30187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Networking</a:t>
              </a:r>
            </a:p>
          </p:txBody>
        </p:sp>
      </p:grpSp>
      <p:grpSp>
        <p:nvGrpSpPr>
          <p:cNvPr id="186" name="그룹 185"/>
          <p:cNvGrpSpPr/>
          <p:nvPr/>
        </p:nvGrpSpPr>
        <p:grpSpPr>
          <a:xfrm>
            <a:off x="2035373" y="3717208"/>
            <a:ext cx="4623053" cy="1062352"/>
            <a:chOff x="1984573" y="2231308"/>
            <a:chExt cx="4623053" cy="1062352"/>
          </a:xfrm>
        </p:grpSpPr>
        <p:sp>
          <p:nvSpPr>
            <p:cNvPr id="187" name="Rectangle 669"/>
            <p:cNvSpPr>
              <a:spLocks noChangeArrowheads="1"/>
            </p:cNvSpPr>
            <p:nvPr/>
          </p:nvSpPr>
          <p:spPr bwMode="auto">
            <a:xfrm>
              <a:off x="1984573" y="2231308"/>
              <a:ext cx="1448053" cy="27495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Application</a:t>
              </a:r>
            </a:p>
          </p:txBody>
        </p:sp>
        <p:sp>
          <p:nvSpPr>
            <p:cNvPr id="188" name="Rectangle 669"/>
            <p:cNvSpPr>
              <a:spLocks noChangeArrowheads="1"/>
            </p:cNvSpPr>
            <p:nvPr/>
          </p:nvSpPr>
          <p:spPr bwMode="auto">
            <a:xfrm>
              <a:off x="1984573" y="2625008"/>
              <a:ext cx="1448053" cy="27495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Data</a:t>
              </a:r>
            </a:p>
          </p:txBody>
        </p:sp>
        <p:sp>
          <p:nvSpPr>
            <p:cNvPr id="189" name="Rectangle 669"/>
            <p:cNvSpPr>
              <a:spLocks noChangeArrowheads="1"/>
            </p:cNvSpPr>
            <p:nvPr/>
          </p:nvSpPr>
          <p:spPr bwMode="auto">
            <a:xfrm>
              <a:off x="1984573" y="30187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Runtime</a:t>
              </a:r>
            </a:p>
          </p:txBody>
        </p:sp>
        <p:sp>
          <p:nvSpPr>
            <p:cNvPr id="190" name="Rectangle 669"/>
            <p:cNvSpPr>
              <a:spLocks noChangeArrowheads="1"/>
            </p:cNvSpPr>
            <p:nvPr/>
          </p:nvSpPr>
          <p:spPr bwMode="auto">
            <a:xfrm>
              <a:off x="3572073" y="22313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Middleware</a:t>
              </a:r>
            </a:p>
          </p:txBody>
        </p:sp>
        <p:sp>
          <p:nvSpPr>
            <p:cNvPr id="191" name="Rectangle 669"/>
            <p:cNvSpPr>
              <a:spLocks noChangeArrowheads="1"/>
            </p:cNvSpPr>
            <p:nvPr/>
          </p:nvSpPr>
          <p:spPr bwMode="auto">
            <a:xfrm>
              <a:off x="3572073" y="26250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O/S</a:t>
              </a:r>
            </a:p>
          </p:txBody>
        </p:sp>
        <p:sp>
          <p:nvSpPr>
            <p:cNvPr id="192" name="Rectangle 669"/>
            <p:cNvSpPr>
              <a:spLocks noChangeArrowheads="1"/>
            </p:cNvSpPr>
            <p:nvPr/>
          </p:nvSpPr>
          <p:spPr bwMode="auto">
            <a:xfrm>
              <a:off x="3572073" y="30187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Virtualization</a:t>
              </a:r>
            </a:p>
          </p:txBody>
        </p:sp>
        <p:sp>
          <p:nvSpPr>
            <p:cNvPr id="193" name="Rectangle 669"/>
            <p:cNvSpPr>
              <a:spLocks noChangeArrowheads="1"/>
            </p:cNvSpPr>
            <p:nvPr/>
          </p:nvSpPr>
          <p:spPr bwMode="auto">
            <a:xfrm>
              <a:off x="5159573" y="22313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Servers</a:t>
              </a:r>
            </a:p>
          </p:txBody>
        </p:sp>
        <p:sp>
          <p:nvSpPr>
            <p:cNvPr id="194" name="Rectangle 669"/>
            <p:cNvSpPr>
              <a:spLocks noChangeArrowheads="1"/>
            </p:cNvSpPr>
            <p:nvPr/>
          </p:nvSpPr>
          <p:spPr bwMode="auto">
            <a:xfrm>
              <a:off x="5159573" y="26250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Storage</a:t>
              </a:r>
            </a:p>
          </p:txBody>
        </p:sp>
        <p:sp>
          <p:nvSpPr>
            <p:cNvPr id="195" name="Rectangle 669"/>
            <p:cNvSpPr>
              <a:spLocks noChangeArrowheads="1"/>
            </p:cNvSpPr>
            <p:nvPr/>
          </p:nvSpPr>
          <p:spPr bwMode="auto">
            <a:xfrm>
              <a:off x="5159573" y="30187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Networking</a:t>
              </a:r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2035373" y="5114208"/>
            <a:ext cx="4623053" cy="1062352"/>
            <a:chOff x="1984573" y="2231308"/>
            <a:chExt cx="4623053" cy="1062352"/>
          </a:xfrm>
        </p:grpSpPr>
        <p:sp>
          <p:nvSpPr>
            <p:cNvPr id="197" name="Rectangle 669"/>
            <p:cNvSpPr>
              <a:spLocks noChangeArrowheads="1"/>
            </p:cNvSpPr>
            <p:nvPr/>
          </p:nvSpPr>
          <p:spPr bwMode="auto">
            <a:xfrm>
              <a:off x="1984573" y="2231308"/>
              <a:ext cx="1448053" cy="27495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Application</a:t>
              </a:r>
            </a:p>
          </p:txBody>
        </p:sp>
        <p:sp>
          <p:nvSpPr>
            <p:cNvPr id="198" name="Rectangle 669"/>
            <p:cNvSpPr>
              <a:spLocks noChangeArrowheads="1"/>
            </p:cNvSpPr>
            <p:nvPr/>
          </p:nvSpPr>
          <p:spPr bwMode="auto">
            <a:xfrm>
              <a:off x="1984573" y="2625008"/>
              <a:ext cx="1448053" cy="27495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Data</a:t>
              </a:r>
            </a:p>
          </p:txBody>
        </p:sp>
        <p:sp>
          <p:nvSpPr>
            <p:cNvPr id="199" name="Rectangle 669"/>
            <p:cNvSpPr>
              <a:spLocks noChangeArrowheads="1"/>
            </p:cNvSpPr>
            <p:nvPr/>
          </p:nvSpPr>
          <p:spPr bwMode="auto">
            <a:xfrm>
              <a:off x="1984573" y="3018708"/>
              <a:ext cx="1448053" cy="27495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Runtime</a:t>
              </a:r>
            </a:p>
          </p:txBody>
        </p:sp>
        <p:sp>
          <p:nvSpPr>
            <p:cNvPr id="200" name="Rectangle 669"/>
            <p:cNvSpPr>
              <a:spLocks noChangeArrowheads="1"/>
            </p:cNvSpPr>
            <p:nvPr/>
          </p:nvSpPr>
          <p:spPr bwMode="auto">
            <a:xfrm>
              <a:off x="3572073" y="2231308"/>
              <a:ext cx="1448053" cy="27495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Middleware</a:t>
              </a:r>
            </a:p>
          </p:txBody>
        </p:sp>
        <p:sp>
          <p:nvSpPr>
            <p:cNvPr id="201" name="Rectangle 669"/>
            <p:cNvSpPr>
              <a:spLocks noChangeArrowheads="1"/>
            </p:cNvSpPr>
            <p:nvPr/>
          </p:nvSpPr>
          <p:spPr bwMode="auto">
            <a:xfrm>
              <a:off x="3572073" y="2625008"/>
              <a:ext cx="1448053" cy="274952"/>
            </a:xfrm>
            <a:prstGeom prst="rect">
              <a:avLst/>
            </a:prstGeom>
            <a:solidFill>
              <a:schemeClr val="bg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O/S</a:t>
              </a:r>
            </a:p>
          </p:txBody>
        </p:sp>
        <p:sp>
          <p:nvSpPr>
            <p:cNvPr id="202" name="Rectangle 669"/>
            <p:cNvSpPr>
              <a:spLocks noChangeArrowheads="1"/>
            </p:cNvSpPr>
            <p:nvPr/>
          </p:nvSpPr>
          <p:spPr bwMode="auto">
            <a:xfrm>
              <a:off x="3572073" y="30187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Virtualization</a:t>
              </a:r>
            </a:p>
          </p:txBody>
        </p:sp>
        <p:sp>
          <p:nvSpPr>
            <p:cNvPr id="203" name="Rectangle 669"/>
            <p:cNvSpPr>
              <a:spLocks noChangeArrowheads="1"/>
            </p:cNvSpPr>
            <p:nvPr/>
          </p:nvSpPr>
          <p:spPr bwMode="auto">
            <a:xfrm>
              <a:off x="5159573" y="22313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Servers</a:t>
              </a:r>
            </a:p>
          </p:txBody>
        </p:sp>
        <p:sp>
          <p:nvSpPr>
            <p:cNvPr id="204" name="Rectangle 669"/>
            <p:cNvSpPr>
              <a:spLocks noChangeArrowheads="1"/>
            </p:cNvSpPr>
            <p:nvPr/>
          </p:nvSpPr>
          <p:spPr bwMode="auto">
            <a:xfrm>
              <a:off x="5159573" y="26250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Storage</a:t>
              </a:r>
            </a:p>
          </p:txBody>
        </p:sp>
        <p:sp>
          <p:nvSpPr>
            <p:cNvPr id="205" name="Rectangle 669"/>
            <p:cNvSpPr>
              <a:spLocks noChangeArrowheads="1"/>
            </p:cNvSpPr>
            <p:nvPr/>
          </p:nvSpPr>
          <p:spPr bwMode="auto">
            <a:xfrm>
              <a:off x="5159573" y="3018708"/>
              <a:ext cx="1448053" cy="274952"/>
            </a:xfrm>
            <a:prstGeom prst="rect">
              <a:avLst/>
            </a:prstGeom>
            <a:solidFill>
              <a:schemeClr val="tx1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en-US" altLang="ko-KR" sz="1000" b="0" i="0" u="none" strike="noStrike" kern="1200" cap="none" spc="0" normalizeH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Networking</a:t>
              </a:r>
            </a:p>
          </p:txBody>
        </p:sp>
      </p:grpSp>
      <p:sp>
        <p:nvSpPr>
          <p:cNvPr id="56" name="직사각형 55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99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/>
              <a:t>주요 국가별 </a:t>
            </a:r>
            <a:r>
              <a:rPr lang="ko-KR" altLang="en-US" dirty="0" smtClean="0"/>
              <a:t>빅데이터 추진현황 </a:t>
            </a:r>
            <a:r>
              <a:rPr lang="ko-KR" altLang="en-US" dirty="0"/>
              <a:t>및 </a:t>
            </a:r>
            <a:r>
              <a:rPr lang="ko-KR" altLang="en-US" dirty="0" smtClean="0"/>
              <a:t>빅데이터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플랫폼 서비스 </a:t>
            </a:r>
            <a:r>
              <a:rPr lang="ko-KR" altLang="en-US" dirty="0"/>
              <a:t>사례 분석 시사점을 종합하여 다음과 같이 제시함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1.5.6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 시사점 종합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선진사례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</a:t>
            </a:r>
            <a:r>
              <a:rPr lang="ko-KR" altLang="en-US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시사점</a:t>
            </a: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" name="Rectangle 47"/>
          <p:cNvSpPr>
            <a:spLocks noChangeArrowheads="1"/>
          </p:cNvSpPr>
          <p:nvPr/>
        </p:nvSpPr>
        <p:spPr bwMode="gray">
          <a:xfrm>
            <a:off x="5241975" y="1923143"/>
            <a:ext cx="1263268" cy="276999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dist="25400" dir="5400000" algn="ctr" rotWithShape="0">
              <a:srgbClr val="969696"/>
            </a:outerShdw>
          </a:effectLst>
        </p:spPr>
        <p:txBody>
          <a:bodyPr wrap="none" lIns="108000" rIns="108000">
            <a:spAutoFit/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주요 시사점 종합</a:t>
            </a: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</p:txBody>
      </p:sp>
      <p:sp>
        <p:nvSpPr>
          <p:cNvPr id="8" name="Rectangle 47"/>
          <p:cNvSpPr>
            <a:spLocks noChangeArrowheads="1"/>
          </p:cNvSpPr>
          <p:nvPr/>
        </p:nvSpPr>
        <p:spPr bwMode="gray">
          <a:xfrm>
            <a:off x="1332439" y="1923143"/>
            <a:ext cx="1085334" cy="276999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dist="25400" dir="5400000" algn="ctr" rotWithShape="0">
              <a:srgbClr val="969696"/>
            </a:outerShdw>
          </a:effectLst>
        </p:spPr>
        <p:txBody>
          <a:bodyPr wrap="none" lIns="108000" rIns="108000">
            <a:spAutoFit/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noProof="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선진사례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 분야</a:t>
            </a: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14326" y="2200141"/>
            <a:ext cx="1003300" cy="4099059"/>
            <a:chOff x="314326" y="2091418"/>
            <a:chExt cx="1003300" cy="4321175"/>
          </a:xfrm>
        </p:grpSpPr>
        <p:sp>
          <p:nvSpPr>
            <p:cNvPr id="14" name="AutoShape 9"/>
            <p:cNvSpPr>
              <a:spLocks noChangeArrowheads="1"/>
            </p:cNvSpPr>
            <p:nvPr/>
          </p:nvSpPr>
          <p:spPr bwMode="auto">
            <a:xfrm>
              <a:off x="314326" y="2091418"/>
              <a:ext cx="642938" cy="4321175"/>
            </a:xfrm>
            <a:prstGeom prst="roundRect">
              <a:avLst>
                <a:gd name="adj" fmla="val 0"/>
              </a:avLst>
            </a:prstGeom>
            <a:solidFill>
              <a:srgbClr val="808080"/>
            </a:solidFill>
            <a:ln w="6350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18000" tIns="91440" rIns="18000" bIns="9144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952500" algn="r"/>
                </a:tabLst>
              </a:pPr>
              <a:endParaRPr lang="ko-KR" altLang="en-US" sz="1000" kern="120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" name="AutoShape 10"/>
            <p:cNvSpPr>
              <a:spLocks noChangeArrowheads="1"/>
            </p:cNvSpPr>
            <p:nvPr/>
          </p:nvSpPr>
          <p:spPr bwMode="auto">
            <a:xfrm>
              <a:off x="458789" y="2162856"/>
              <a:ext cx="858837" cy="4176712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선진</a:t>
              </a:r>
              <a:endPara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kern="1200" dirty="0" smtClean="0">
                  <a:solidFill>
                    <a:sysClr val="windowText" lastClr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사례</a:t>
              </a:r>
              <a:endPara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cxnSp>
        <p:nvCxnSpPr>
          <p:cNvPr id="19" name="직선 연결선 18"/>
          <p:cNvCxnSpPr/>
          <p:nvPr/>
        </p:nvCxnSpPr>
        <p:spPr bwMode="auto">
          <a:xfrm flipV="1">
            <a:off x="10741244" y="5743564"/>
            <a:ext cx="119638" cy="266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4" name="그룹 23"/>
          <p:cNvGrpSpPr/>
          <p:nvPr/>
        </p:nvGrpSpPr>
        <p:grpSpPr>
          <a:xfrm>
            <a:off x="1214997" y="2298678"/>
            <a:ext cx="8251267" cy="1235798"/>
            <a:chOff x="1214997" y="2298678"/>
            <a:chExt cx="8251267" cy="856241"/>
          </a:xfrm>
        </p:grpSpPr>
        <p:sp>
          <p:nvSpPr>
            <p:cNvPr id="9" name="Rectangle 669"/>
            <p:cNvSpPr>
              <a:spLocks noChangeArrowheads="1"/>
            </p:cNvSpPr>
            <p:nvPr/>
          </p:nvSpPr>
          <p:spPr bwMode="auto">
            <a:xfrm>
              <a:off x="2471625" y="2298678"/>
              <a:ext cx="6994639" cy="850922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L="88900" lvl="0" indent="-889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범정부적 빅데이터 기반의 체계적인 마련을 위해서는 범정부 차원의 협의체 및 이를 추진</a:t>
              </a:r>
              <a:r>
                <a:rPr kumimoji="1" lang="en-US" altLang="ko-KR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운영 하기 위한 전담조직</a:t>
              </a:r>
              <a:r>
                <a:rPr kumimoji="1" lang="en-US" altLang="ko-KR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관련 법</a:t>
              </a:r>
              <a:r>
                <a:rPr kumimoji="1" lang="en-US" altLang="ko-KR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제도 정비</a:t>
              </a:r>
              <a:r>
                <a:rPr kumimoji="1" lang="en-US" altLang="ko-KR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전문인력 양성 등 다각적인 노력이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필요</a:t>
              </a:r>
              <a:endPara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8900" lvl="0" indent="-889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범정부적 빅데이터 기반은 활용 목적 및 이용 대상</a:t>
              </a:r>
              <a:r>
                <a:rPr kumimoji="1" lang="en-US" altLang="ko-KR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역할 등에 따라 구현되는 방식이 상이하기 때문에 이에 대한 방향성 정립이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우선적 수행이 </a:t>
              </a:r>
              <a:r>
                <a:rPr kumimoji="1" lang="ko-KR" altLang="en-US" sz="1000" kern="1200" dirty="0" err="1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바람직</a:t>
              </a:r>
              <a:endPara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8900" lvl="0" indent="-889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빅데이터와 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관련된 요소기술이 성숙되지 않았기 때문에 단계적인 형태의 접근이 필요하며</a:t>
              </a:r>
              <a:r>
                <a:rPr kumimoji="1" lang="en-US" altLang="ko-KR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필요 시 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자체적인 요소기술 개발 필요 여부에 대한 검토가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필요</a:t>
              </a:r>
              <a:endPara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16" name="직선 연결선 15"/>
            <p:cNvCxnSpPr>
              <a:stCxn id="9" idx="1"/>
              <a:endCxn id="20" idx="3"/>
            </p:cNvCxnSpPr>
            <p:nvPr/>
          </p:nvCxnSpPr>
          <p:spPr bwMode="auto">
            <a:xfrm flipH="1">
              <a:off x="2351987" y="2724139"/>
              <a:ext cx="119638" cy="2660"/>
            </a:xfrm>
            <a:prstGeom prst="line">
              <a:avLst/>
            </a:prstGeom>
            <a:solidFill>
              <a:srgbClr val="FBB779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1214997" y="2298678"/>
              <a:ext cx="1136990" cy="856241"/>
            </a:xfrm>
            <a:prstGeom prst="rect">
              <a:avLst/>
            </a:prstGeom>
            <a:solidFill>
              <a:srgbClr val="DDDDDD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lIns="36000" tIns="36000" rIns="36000" bIns="36000" anchor="ctr"/>
            <a:lstStyle/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주요 국가별</a:t>
              </a:r>
              <a:endPara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kern="1200" dirty="0" smtClean="0">
                  <a:solidFill>
                    <a:sysClr val="windowText" lastClr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빅데이터</a:t>
              </a:r>
              <a:endParaRPr kumimoji="1" lang="en-US" altLang="ko-KR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kern="1200" dirty="0" smtClean="0">
                  <a:solidFill>
                    <a:sysClr val="windowText" lastClr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추진현황 분석</a:t>
              </a:r>
              <a:endParaRPr kumimoji="1" lang="en-US" altLang="ko-KR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214997" y="3618612"/>
            <a:ext cx="8251267" cy="1235798"/>
            <a:chOff x="1214997" y="3305153"/>
            <a:chExt cx="8251267" cy="856241"/>
          </a:xfrm>
        </p:grpSpPr>
        <p:sp>
          <p:nvSpPr>
            <p:cNvPr id="10" name="Rectangle 669"/>
            <p:cNvSpPr>
              <a:spLocks noChangeArrowheads="1"/>
            </p:cNvSpPr>
            <p:nvPr/>
          </p:nvSpPr>
          <p:spPr bwMode="auto">
            <a:xfrm>
              <a:off x="2471625" y="3305153"/>
              <a:ext cx="6994639" cy="850922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L="88900" lvl="0" indent="-889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공공데이터와 민간</a:t>
              </a:r>
              <a:r>
                <a:rPr kumimoji="1" lang="en-US" altLang="ko-KR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웹</a:t>
              </a:r>
              <a:r>
                <a:rPr kumimoji="1" lang="en-US" altLang="ko-KR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 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데이터의 결합을 통하여 보다 진보된 분석이 가능할 것으로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판단</a:t>
              </a:r>
              <a:endPara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8900" lvl="0" indent="-889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이를 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위하여 다양한 유형의 데이터를 분석할 수 있는 기반 마련이 필요</a:t>
              </a:r>
            </a:p>
            <a:p>
              <a:pPr marL="88900" lvl="0" indent="-889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 분석은 미래를 예측하기 위한 도구로 활용될 경우 가치가 극대화 될 수 있을 것으로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판단</a:t>
              </a:r>
              <a:endPara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8900" lvl="0" indent="-889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범정부 빅데이터 체계는 다수의 이용기관</a:t>
              </a:r>
              <a:r>
                <a:rPr kumimoji="1" lang="en-US" altLang="ko-KR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이용자</a:t>
              </a:r>
              <a:r>
                <a:rPr kumimoji="1" lang="en-US" altLang="ko-KR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r>
                <a:rPr kumimoji="1" lang="ko-KR" altLang="en-US" sz="1000" kern="12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이 있는 서비스를 우선적으로 추진하는 것이 바람직할 것으로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판단</a:t>
              </a:r>
              <a:endPara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17" name="직선 연결선 16"/>
            <p:cNvCxnSpPr>
              <a:stCxn id="21" idx="3"/>
              <a:endCxn id="10" idx="1"/>
            </p:cNvCxnSpPr>
            <p:nvPr/>
          </p:nvCxnSpPr>
          <p:spPr bwMode="auto">
            <a:xfrm flipV="1">
              <a:off x="2351987" y="3730614"/>
              <a:ext cx="119638" cy="2660"/>
            </a:xfrm>
            <a:prstGeom prst="line">
              <a:avLst/>
            </a:prstGeom>
            <a:solidFill>
              <a:srgbClr val="FBB779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6"/>
            <p:cNvSpPr>
              <a:spLocks noChangeArrowheads="1"/>
            </p:cNvSpPr>
            <p:nvPr/>
          </p:nvSpPr>
          <p:spPr bwMode="auto">
            <a:xfrm>
              <a:off x="1214997" y="3305153"/>
              <a:ext cx="1136990" cy="856241"/>
            </a:xfrm>
            <a:prstGeom prst="rect">
              <a:avLst/>
            </a:prstGeom>
            <a:solidFill>
              <a:srgbClr val="DDDDDD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lIns="36000" tIns="36000" rIns="36000" bIns="36000" anchor="ctr"/>
            <a:lstStyle/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빅데이터</a:t>
              </a:r>
              <a:endPara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kern="1200" dirty="0" smtClean="0">
                  <a:solidFill>
                    <a:sysClr val="windowText" lastClr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서비스</a:t>
              </a:r>
              <a:endPara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kern="1200" dirty="0" smtClean="0">
                  <a:solidFill>
                    <a:sysClr val="windowText" lastClr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사례</a:t>
              </a:r>
              <a:endPara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214997" y="4938546"/>
            <a:ext cx="8251267" cy="1235798"/>
            <a:chOff x="1214997" y="4311628"/>
            <a:chExt cx="8251267" cy="856241"/>
          </a:xfrm>
        </p:grpSpPr>
        <p:cxnSp>
          <p:nvCxnSpPr>
            <p:cNvPr id="18" name="직선 연결선 17"/>
            <p:cNvCxnSpPr>
              <a:stCxn id="22" idx="3"/>
              <a:endCxn id="11" idx="1"/>
            </p:cNvCxnSpPr>
            <p:nvPr/>
          </p:nvCxnSpPr>
          <p:spPr bwMode="auto">
            <a:xfrm flipV="1">
              <a:off x="2351987" y="4737089"/>
              <a:ext cx="119638" cy="2660"/>
            </a:xfrm>
            <a:prstGeom prst="line">
              <a:avLst/>
            </a:prstGeom>
            <a:solidFill>
              <a:srgbClr val="FBB779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Rectangle 669"/>
            <p:cNvSpPr>
              <a:spLocks noChangeArrowheads="1"/>
            </p:cNvSpPr>
            <p:nvPr/>
          </p:nvSpPr>
          <p:spPr bwMode="auto">
            <a:xfrm>
              <a:off x="2471625" y="4311628"/>
              <a:ext cx="6994639" cy="850922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L="88900" lvl="0" indent="-889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서비스를 제공하는 컴포넌트 자원들이 단일화 플랫폼상으로 공유</a:t>
              </a:r>
              <a:endPara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8900" lvl="0" indent="-889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클라우드 기반 플랫폼 및 서비스 관리기능 구축 필요</a:t>
              </a:r>
              <a:endPara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8900" lvl="0" indent="-889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개발 </a:t>
              </a:r>
              <a:r>
                <a:rPr kumimoji="1" lang="en-US" altLang="ko-KR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운영 라이프사이클이 통합된 도구와 프로세스 제공</a:t>
              </a:r>
              <a:endPara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8900" lvl="0" indent="-8890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서비스에 대한 현황</a:t>
              </a:r>
              <a:r>
                <a:rPr kumimoji="1" lang="en-US" altLang="ko-KR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로그 등 모니터링 및 유연한 대응 체계 구현이 필요</a:t>
              </a:r>
              <a:endPara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2" name="Rectangle 6"/>
            <p:cNvSpPr>
              <a:spLocks noChangeArrowheads="1"/>
            </p:cNvSpPr>
            <p:nvPr/>
          </p:nvSpPr>
          <p:spPr bwMode="auto">
            <a:xfrm>
              <a:off x="1214997" y="4311628"/>
              <a:ext cx="1136990" cy="856241"/>
            </a:xfrm>
            <a:prstGeom prst="rect">
              <a:avLst/>
            </a:prstGeom>
            <a:solidFill>
              <a:srgbClr val="DDDDDD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lIns="36000" tIns="36000" rIns="36000" bIns="36000" anchor="ctr"/>
            <a:lstStyle/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플랫폼</a:t>
              </a:r>
              <a:endPara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kern="1200" dirty="0" smtClean="0">
                  <a:solidFill>
                    <a:sysClr val="windowText" lastClr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서비스</a:t>
              </a:r>
              <a:endPara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kern="1200" dirty="0" smtClean="0">
                  <a:solidFill>
                    <a:sysClr val="windowText" lastClr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사례</a:t>
              </a:r>
              <a:endPara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</p:txBody>
        </p:sp>
      </p:grpSp>
      <p:sp>
        <p:nvSpPr>
          <p:cNvPr id="29" name="직사각형 28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649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716833"/>
            <a:ext cx="220765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정의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7766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821608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49897" y="3743772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400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1.6.1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분야별 분석 시사점 종합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1.6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성공요소 도출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4" name="직사각형 143"/>
          <p:cNvSpPr/>
          <p:nvPr/>
        </p:nvSpPr>
        <p:spPr bwMode="auto">
          <a:xfrm>
            <a:off x="2125980" y="3367313"/>
            <a:ext cx="5885905" cy="1146629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TB. W</a:t>
            </a:r>
            <a:endParaRPr lang="ko-KR" altLang="en-US" sz="1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010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716833"/>
            <a:ext cx="2207656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정의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7766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821608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49897" y="4005027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635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43492"/>
          </a:xfrm>
        </p:spPr>
        <p:txBody>
          <a:bodyPr/>
          <a:lstStyle/>
          <a:p>
            <a:pPr hangingPunct="0">
              <a:lnSpc>
                <a:spcPct val="102499"/>
              </a:lnSpc>
            </a:pPr>
            <a:r>
              <a:rPr lang="ko-KR" altLang="en-US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</a:t>
            </a:r>
            <a:endParaRPr lang="en-US" altLang="zh-CN" spc="1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1.6.2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성공요소 정의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1.6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성공요소 도출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2125980" y="3367313"/>
            <a:ext cx="5885905" cy="1146629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TB. W</a:t>
            </a:r>
            <a:endParaRPr lang="ko-KR" altLang="en-US" sz="1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23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1389000" y="30810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pPr algn="ctr"/>
            <a:r>
              <a:rPr lang="en-US" altLang="ko-KR" sz="5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END</a:t>
            </a:r>
            <a:endParaRPr lang="ko-KR" altLang="en-US" sz="5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52424" y="277495"/>
            <a:ext cx="9239251" cy="629475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285709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2176468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 </a:t>
            </a:r>
            <a:r>
              <a:rPr lang="ko-KR" altLang="en-US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 및 전략 수립</a:t>
            </a:r>
            <a:endParaRPr lang="en-US" altLang="ko-KR" sz="1600" b="1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 </a:t>
            </a:r>
            <a:r>
              <a:rPr lang="ko-KR" altLang="en-US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</a:t>
            </a:r>
            <a:endParaRPr lang="en-US" altLang="ko-KR" sz="1600" b="1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2.3 </a:t>
            </a:r>
            <a:r>
              <a:rPr lang="ko-KR" altLang="en-US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전환 가이드</a:t>
            </a:r>
            <a:endParaRPr lang="en-US" altLang="ko-KR" sz="1600" b="1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2.4 </a:t>
            </a:r>
            <a:r>
              <a:rPr lang="ko-KR" altLang="en-US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거버넌스</a:t>
            </a:r>
            <a:endParaRPr lang="en-US" altLang="ko-KR" sz="1600" b="1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 </a:t>
            </a:r>
            <a:r>
              <a:rPr lang="ko-KR" altLang="en-US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이행계획 수립</a:t>
            </a:r>
            <a:endParaRPr lang="en-US" altLang="ko-KR" sz="1600" b="1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254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2659558"/>
            <a:ext cx="2069797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구성 체계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 수립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및 전략 수립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 체계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811885" y="2176468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811885" y="27098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214" y="1688008"/>
            <a:ext cx="274626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 </a:t>
            </a:r>
            <a:r>
              <a:rPr lang="ko-KR" altLang="en-US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 및 전략 수립</a:t>
            </a:r>
            <a:endParaRPr lang="en-US" altLang="ko-KR" sz="1600" b="1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전환 가이드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거버넌스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이행계획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754808"/>
            <a:ext cx="182941" cy="1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2.1.1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구성 체계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2.1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비전 및 전략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58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2.1.2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비전 수립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2.1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비전 및 전략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71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서비스 유형 별 주요 특징임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1.2.3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유형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유형 별 주요 특징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컴퓨팅 개념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유형에 따른 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Cloud 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분류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58" name="표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396993"/>
              </p:ext>
            </p:extLst>
          </p:nvPr>
        </p:nvGraphicFramePr>
        <p:xfrm>
          <a:off x="468871" y="2089673"/>
          <a:ext cx="8941828" cy="407599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61429"/>
                <a:gridCol w="2760133"/>
                <a:gridCol w="2760133"/>
                <a:gridCol w="2760133"/>
              </a:tblGrid>
              <a:tr h="2681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구분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err="1" smtClean="0">
                          <a:solidFill>
                            <a:schemeClr val="bg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SaaS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PaaS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IaaS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1188000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특징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기존 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SW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처럼 라이선스를 구매해 단말에 직접 설치하는 것이 아니라 웹을 통해 임대하는 방식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사용한 만큼 요금을 지불하는 방식으로 사용자의 비용 절감 효과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번거로운 업데이트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다운로드 및 설치불편 해소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개발사 입장에서는 비싼 장비와 개발툴을 자체 구매하지 않고도 손쉽게 어플리케이션 개발이 가능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클라우드 상에 구축된 협업 환경을 통해 원활한 작업 프로세스 지원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 플랫폼을 통해 더 많은 개발자의 참여가 가능하여 풍부한 콘텐츠 확보에 기여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자체 인프라에 투자하기 어려운 중소기업의 경우 탁월한 비용 절감 효과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인터넷을 통한 동시 접근이 가능하여 데이터 접근성 증대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개별 단말에 데이터를 저장하지 않기 때 문에 단말기 파손 및 해킹에 따른 데이터 피해 우려 감소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8000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이슈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기존 패키지 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SW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와의 호환성 문제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3D 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그래픽 작업용 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SW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와 같은 </a:t>
                      </a:r>
                      <a:r>
                        <a:rPr kumimoji="1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고용량</a:t>
                      </a: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고사양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제품의 경우 인터넷으로 제공되는 데 한계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플랫폼 </a:t>
                      </a:r>
                      <a:r>
                        <a:rPr kumimoji="1" lang="ko-KR" altLang="en-US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홀더</a:t>
                      </a: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간 이해관계 충돌로 서비스 간 호환성 문제 발생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개발자 입장에서는 개별 플랫폼마다 별도의 개발 작업을 수행해야 하는 불편을 겪음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데이터 센터에 문제가 발생할 시 치명적인 데이터 손실 우려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188000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주요</a:t>
                      </a:r>
                      <a:endParaRPr lang="en-US" altLang="ko-KR" sz="1000" dirty="0" smtClean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  <a:p>
                      <a:pPr marL="0" marR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서비스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Google Apps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MS Dynamic CRM Online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 Google App Engine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 Azure</a:t>
                      </a:r>
                    </a:p>
                    <a:p>
                      <a:pPr marL="0">
                        <a:lnSpc>
                          <a:spcPct val="100000"/>
                        </a:lnSpc>
                      </a:pPr>
                      <a:r>
                        <a:rPr lang="en-US" altLang="zh-CN" sz="1000" dirty="0" smtClean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• Facebook F8</a:t>
                      </a: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Amazon EC2, S3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AT&amp;T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GoGrid</a:t>
                      </a:r>
                      <a:endParaRPr kumimoji="1" lang="en-US" altLang="ko-KR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000">
                <a:tc>
                  <a:txBody>
                    <a:bodyPr/>
                    <a:lstStyle/>
                    <a:p>
                      <a:pPr marL="0" marR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100000"/>
                        </a:lnSpc>
                      </a:pPr>
                      <a:endParaRPr lang="en-US" altLang="zh-CN" sz="1000" spc="-5" dirty="0" smtClean="0">
                        <a:solidFill>
                          <a:srgbClr val="000000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>
                        <a:lnSpc>
                          <a:spcPct val="100000"/>
                        </a:lnSpc>
                      </a:pPr>
                      <a:endParaRPr lang="en-US" altLang="zh-CN" sz="1000" spc="-5" dirty="0" smtClean="0">
                        <a:solidFill>
                          <a:srgbClr val="000000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endParaRPr lang="en-US" altLang="ko-KR" sz="10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040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2.1.3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및 전략 수립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2.1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비전 및 전략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4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2.1.4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비전 체계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2.1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비전 및 전략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0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2983408"/>
            <a:ext cx="2217274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 개요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후보모델 도출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후보모델 특징 검토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법제도 및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TCO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검토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모델 정의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아키텍처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811885" y="2176468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811885" y="3024194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214" y="1688008"/>
            <a:ext cx="274626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 및 전략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</a:t>
            </a:r>
            <a:endParaRPr lang="en-US" altLang="ko-KR" sz="1600" b="1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전환 가이드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거버넌스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이행계획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0" name="설명선 3(테두리 및 강조선) 9"/>
          <p:cNvSpPr/>
          <p:nvPr/>
        </p:nvSpPr>
        <p:spPr bwMode="auto">
          <a:xfrm>
            <a:off x="5641975" y="4569059"/>
            <a:ext cx="2828925" cy="1457324"/>
          </a:xfrm>
          <a:prstGeom prst="accentBorderCallout3">
            <a:avLst>
              <a:gd name="adj1" fmla="val 19272"/>
              <a:gd name="adj2" fmla="val -2609"/>
              <a:gd name="adj3" fmla="val 19273"/>
              <a:gd name="adj4" fmla="val -12963"/>
              <a:gd name="adj5" fmla="val -98389"/>
              <a:gd name="adj6" fmla="val -13412"/>
              <a:gd name="adj7" fmla="val -98348"/>
              <a:gd name="adj8" fmla="val -6688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2.2.1.1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도출 방향성 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2.2.1.2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도출 방법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2.2.1.3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운용 모델 도출 방법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2.2.1.4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 클라우드 공통 플랫폼 도출 방법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069133"/>
            <a:ext cx="182941" cy="1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71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2.2.1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모델 수립 개요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모델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124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811885" y="2176468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811885" y="3024194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214" y="1688008"/>
            <a:ext cx="274626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 및 전략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</a:t>
            </a:r>
            <a:endParaRPr lang="en-US" altLang="ko-KR" sz="1600" b="1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전환 가이드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거버넌스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이행계획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0" name="설명선 3(테두리 및 강조선) 9"/>
          <p:cNvSpPr/>
          <p:nvPr/>
        </p:nvSpPr>
        <p:spPr bwMode="auto">
          <a:xfrm>
            <a:off x="5654675" y="4676776"/>
            <a:ext cx="2828925" cy="1457324"/>
          </a:xfrm>
          <a:prstGeom prst="accentBorderCallout3">
            <a:avLst>
              <a:gd name="adj1" fmla="val 19272"/>
              <a:gd name="adj2" fmla="val -2609"/>
              <a:gd name="adj3" fmla="val 19273"/>
              <a:gd name="adj4" fmla="val -12963"/>
              <a:gd name="adj5" fmla="val -89239"/>
              <a:gd name="adj6" fmla="val -13300"/>
              <a:gd name="adj7" fmla="val -88903"/>
              <a:gd name="adj8" fmla="val -6095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2.2.2.1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법제도 관점 요건 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2.2.2.2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 관점 요건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2.2.2.3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운영 관점 요건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2.2.2.4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내부활용 관점 요건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2.2.2.5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요건 종합검토를 통한 서비스 모델 도출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069133"/>
            <a:ext cx="182941" cy="194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23581" y="2983408"/>
            <a:ext cx="2217274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 개요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후보모델 도출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후보모델 특징 검토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법제도 및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TCO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검토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모델 정의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아키텍처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79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2.2.2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후보모델 도출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모델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01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2.2.3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후보모델 특징 검토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모델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06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811885" y="2176468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811885" y="3024194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214" y="1688008"/>
            <a:ext cx="274626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 및 전략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</a:t>
            </a:r>
            <a:endParaRPr lang="en-US" altLang="ko-KR" sz="1600" b="1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전환 가이드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거버넌스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이행계획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0" name="설명선 3(테두리 및 강조선) 9"/>
          <p:cNvSpPr/>
          <p:nvPr/>
        </p:nvSpPr>
        <p:spPr bwMode="auto">
          <a:xfrm>
            <a:off x="5654675" y="4876801"/>
            <a:ext cx="2828925" cy="1457324"/>
          </a:xfrm>
          <a:prstGeom prst="accentBorderCallout3">
            <a:avLst>
              <a:gd name="adj1" fmla="val 19272"/>
              <a:gd name="adj2" fmla="val -2609"/>
              <a:gd name="adj3" fmla="val 19273"/>
              <a:gd name="adj4" fmla="val -12963"/>
              <a:gd name="adj5" fmla="val -69631"/>
              <a:gd name="adj6" fmla="val -12963"/>
              <a:gd name="adj7" fmla="val -69295"/>
              <a:gd name="adj8" fmla="val -6095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2.2.4.1  TCO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산정 개요 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2.2.4.2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 별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TCO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산정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069133"/>
            <a:ext cx="182941" cy="194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23581" y="2983408"/>
            <a:ext cx="2217274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 개요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후보모델 도출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후보모델 특징 검토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법제도 및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TCO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검토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모델 정의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아키텍처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91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2.2.4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법제도 및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TCO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검토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관련 법제도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모델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978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2.2.4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법제도 및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TCO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검토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TCO 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모델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19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4939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2453183"/>
            <a:ext cx="2303836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정의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운용 모델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유형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도입 시 고려사항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535733"/>
            <a:ext cx="182941" cy="194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5524500" y="3219059"/>
            <a:ext cx="2492158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534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2.2.5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모델 정의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모델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557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811885" y="2176468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811885" y="3024194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214" y="1688008"/>
            <a:ext cx="274626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 및 전략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</a:t>
            </a:r>
            <a:endParaRPr lang="en-US" altLang="ko-KR" sz="1600" b="1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전환 가이드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거버넌스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이행계획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0" name="설명선 3(테두리 및 강조선) 9"/>
          <p:cNvSpPr/>
          <p:nvPr/>
        </p:nvSpPr>
        <p:spPr bwMode="auto">
          <a:xfrm>
            <a:off x="5641975" y="4895851"/>
            <a:ext cx="2828925" cy="1457324"/>
          </a:xfrm>
          <a:prstGeom prst="accentBorderCallout3">
            <a:avLst>
              <a:gd name="adj1" fmla="val 19272"/>
              <a:gd name="adj2" fmla="val -2609"/>
              <a:gd name="adj3" fmla="val 19273"/>
              <a:gd name="adj4" fmla="val -12963"/>
              <a:gd name="adj5" fmla="val -39566"/>
              <a:gd name="adj6" fmla="val -13300"/>
              <a:gd name="adj7" fmla="val -39230"/>
              <a:gd name="adj8" fmla="val -6432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2.2.6.1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아키텍처 기능 정의 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2.2.6.2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아키텍처 별 구현 방안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- IaaS</a:t>
            </a: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- PaaS</a:t>
            </a:r>
            <a:endParaRPr lang="en-US" altLang="ko-KR" sz="1000" b="1" i="1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- Management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069133"/>
            <a:ext cx="182941" cy="194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23581" y="2983408"/>
            <a:ext cx="2217274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 개요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후보모델 도출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후보모델 특징 검토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법제도 및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TCO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검토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모델 정의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아키텍처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11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2.2.6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아키텍처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목표 모델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13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288208"/>
            <a:ext cx="2483372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2.3.1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적용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2.3.2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시스템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적용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 확인사항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811885" y="2176468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811885" y="3348044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214" y="1688008"/>
            <a:ext cx="274626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 및 전략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2.3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전환 가이드</a:t>
            </a:r>
            <a:endParaRPr lang="en-US" altLang="ko-KR" sz="1600" b="1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거버넌스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이행계획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392983"/>
            <a:ext cx="182941" cy="1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1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2.3.1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적용 절차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전환 가이드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310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2.3.2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시스템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적용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 확인사항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전환 가이드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22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602533"/>
            <a:ext cx="2124299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2.4.1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거버넌스 체계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2.4.2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운영관리 거버넌스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811885" y="2176468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811885" y="36623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214" y="1688008"/>
            <a:ext cx="274626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 및 전략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전환 가이드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2.4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거버넌스</a:t>
            </a:r>
            <a:endParaRPr lang="en-US" altLang="ko-KR" sz="1600" b="1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이행계획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707308"/>
            <a:ext cx="182941" cy="1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2.4.1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거버넌스 체계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거버넌스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07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2.4.2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운영관리 거버넌스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거버넌스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230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945433"/>
            <a:ext cx="2345514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이행과제 정의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사업추진 로드맵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이행비용 및 효과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811885" y="2176468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811885" y="398621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77214" y="1688008"/>
            <a:ext cx="2746265" cy="30931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 및 전략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 모델 수립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전환 가이드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거버넌스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2.5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이행계획 수립</a:t>
            </a:r>
            <a:endParaRPr lang="en-US" altLang="ko-KR" sz="1600" b="1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4031158"/>
            <a:ext cx="182941" cy="1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3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클라우드 서비스 유형을 기준으로 적용할 서비스를 선정할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클라우드 전환 대상 서비스의 사용자 유형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 형태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서비스 용도에 대해 내부적인 상세 분석이 필요함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1.2.4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도입 시 고려사항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컴퓨팅 개념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도입 시 주요 고려사항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8" name="Rectangle 6"/>
          <p:cNvSpPr>
            <a:spLocks noChangeArrowheads="1"/>
          </p:cNvSpPr>
          <p:nvPr/>
        </p:nvSpPr>
        <p:spPr bwMode="auto">
          <a:xfrm>
            <a:off x="317274" y="2451077"/>
            <a:ext cx="1381570" cy="1168423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서비스의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주요 사용자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확인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17274" y="2082800"/>
            <a:ext cx="1381570" cy="284140"/>
          </a:xfrm>
          <a:prstGeom prst="rect">
            <a:avLst/>
          </a:prstGeom>
          <a:solidFill>
            <a:schemeClr val="tx1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주요 고려사항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317274" y="3708377"/>
            <a:ext cx="1381570" cy="1168423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사용하려고 하는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서비스의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형태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317274" y="4965677"/>
            <a:ext cx="1381570" cy="1168423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서비스의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용도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63" name="Freeform 415"/>
          <p:cNvSpPr/>
          <p:nvPr/>
        </p:nvSpPr>
        <p:spPr>
          <a:xfrm>
            <a:off x="1809750" y="2783209"/>
            <a:ext cx="209550" cy="3046091"/>
          </a:xfrm>
          <a:custGeom>
            <a:avLst/>
            <a:gdLst>
              <a:gd name="connsiteX0" fmla="*/ 13461 w 298450"/>
              <a:gd name="connsiteY0" fmla="*/ 9906 h 3536950"/>
              <a:gd name="connsiteX1" fmla="*/ 301498 w 298450"/>
              <a:gd name="connsiteY1" fmla="*/ 1773936 h 3536950"/>
              <a:gd name="connsiteX2" fmla="*/ 13461 w 298450"/>
              <a:gd name="connsiteY2" fmla="*/ 3537966 h 3536950"/>
              <a:gd name="connsiteX3" fmla="*/ 13461 w 298450"/>
              <a:gd name="connsiteY3" fmla="*/ 9906 h 35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450" h="3536950">
                <a:moveTo>
                  <a:pt x="13461" y="9906"/>
                </a:moveTo>
                <a:lnTo>
                  <a:pt x="301498" y="1773936"/>
                </a:lnTo>
                <a:lnTo>
                  <a:pt x="13461" y="3537966"/>
                </a:lnTo>
                <a:lnTo>
                  <a:pt x="13461" y="9906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"/>
          <p:cNvSpPr>
            <a:spLocks noChangeArrowheads="1"/>
          </p:cNvSpPr>
          <p:nvPr/>
        </p:nvSpPr>
        <p:spPr bwMode="auto">
          <a:xfrm>
            <a:off x="3396709" y="2082800"/>
            <a:ext cx="1822992" cy="28414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 err="1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SaaS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67" name="Rectangle 13"/>
          <p:cNvSpPr>
            <a:spLocks noChangeArrowheads="1"/>
          </p:cNvSpPr>
          <p:nvPr/>
        </p:nvSpPr>
        <p:spPr bwMode="auto">
          <a:xfrm>
            <a:off x="2160971" y="2489915"/>
            <a:ext cx="1001329" cy="57100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사용자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0" name="Rectangle 669"/>
          <p:cNvSpPr>
            <a:spLocks noChangeArrowheads="1"/>
          </p:cNvSpPr>
          <p:nvPr/>
        </p:nvSpPr>
        <p:spPr bwMode="auto">
          <a:xfrm>
            <a:off x="7524209" y="2489915"/>
            <a:ext cx="182299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시스템 담당자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5" name="직선 연결선 4"/>
          <p:cNvCxnSpPr>
            <a:stCxn id="67" idx="3"/>
            <a:endCxn id="70" idx="1"/>
          </p:cNvCxnSpPr>
          <p:nvPr/>
        </p:nvCxnSpPr>
        <p:spPr bwMode="auto">
          <a:xfrm flipV="1">
            <a:off x="3162300" y="2774380"/>
            <a:ext cx="4361909" cy="1035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8" name="Rectangle 669"/>
          <p:cNvSpPr>
            <a:spLocks noChangeArrowheads="1"/>
          </p:cNvSpPr>
          <p:nvPr/>
        </p:nvSpPr>
        <p:spPr bwMode="auto">
          <a:xfrm>
            <a:off x="3396709" y="2489915"/>
            <a:ext cx="182299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기업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제공 서비스 이용자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9" name="Rectangle 669"/>
          <p:cNvSpPr>
            <a:spLocks noChangeArrowheads="1"/>
          </p:cNvSpPr>
          <p:nvPr/>
        </p:nvSpPr>
        <p:spPr bwMode="auto">
          <a:xfrm>
            <a:off x="5460459" y="2489915"/>
            <a:ext cx="182299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개발자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2" name="Rectangle 13"/>
          <p:cNvSpPr>
            <a:spLocks noChangeArrowheads="1"/>
          </p:cNvSpPr>
          <p:nvPr/>
        </p:nvSpPr>
        <p:spPr bwMode="auto">
          <a:xfrm>
            <a:off x="2160971" y="3188415"/>
            <a:ext cx="1001329" cy="57100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3" name="Rectangle 669"/>
          <p:cNvSpPr>
            <a:spLocks noChangeArrowheads="1"/>
          </p:cNvSpPr>
          <p:nvPr/>
        </p:nvSpPr>
        <p:spPr bwMode="auto">
          <a:xfrm>
            <a:off x="7524209" y="3188415"/>
            <a:ext cx="182299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VM,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스토리지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OS,</a:t>
            </a: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네트워크</a:t>
            </a:r>
            <a:r>
              <a:rPr kumimoji="1" lang="en-US" altLang="ko-KR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CPU, </a:t>
            </a: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메모리</a:t>
            </a:r>
            <a:r>
              <a:rPr kumimoji="1" lang="en-US" altLang="ko-KR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백업 등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74" name="직선 연결선 73"/>
          <p:cNvCxnSpPr>
            <a:stCxn id="72" idx="3"/>
            <a:endCxn id="73" idx="1"/>
          </p:cNvCxnSpPr>
          <p:nvPr/>
        </p:nvCxnSpPr>
        <p:spPr bwMode="auto">
          <a:xfrm flipV="1">
            <a:off x="3162300" y="3472880"/>
            <a:ext cx="4361909" cy="1035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5" name="Rectangle 669"/>
          <p:cNvSpPr>
            <a:spLocks noChangeArrowheads="1"/>
          </p:cNvSpPr>
          <p:nvPr/>
        </p:nvSpPr>
        <p:spPr bwMode="auto">
          <a:xfrm>
            <a:off x="3396709" y="3188415"/>
            <a:ext cx="182299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이메일</a:t>
            </a:r>
            <a:r>
              <a:rPr kumimoji="1" lang="en-US" altLang="ko-KR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CRM, </a:t>
            </a:r>
            <a:r>
              <a:rPr kumimoji="1" lang="ko-KR" altLang="en-US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블로그</a:t>
            </a:r>
            <a:r>
              <a:rPr kumimoji="1" lang="en-US" altLang="ko-KR" sz="1000" kern="1200" noProof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b="0" i="0" u="none" strike="noStrike" kern="120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오피스 </a:t>
            </a:r>
            <a:r>
              <a:rPr kumimoji="1" lang="en-US" altLang="ko-KR" sz="1000" b="0" i="0" u="none" strike="noStrike" kern="120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Automation,</a:t>
            </a: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웹사이트 테스팅 툴 등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6" name="Rectangle 669"/>
          <p:cNvSpPr>
            <a:spLocks noChangeArrowheads="1"/>
          </p:cNvSpPr>
          <p:nvPr/>
        </p:nvSpPr>
        <p:spPr bwMode="auto">
          <a:xfrm>
            <a:off x="5460459" y="3188415"/>
            <a:ext cx="182299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개발 툴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및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App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테스팅 툴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Deployment </a:t>
            </a:r>
            <a:r>
              <a:rPr kumimoji="1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7" name="Rectangle 13"/>
          <p:cNvSpPr>
            <a:spLocks noChangeArrowheads="1"/>
          </p:cNvSpPr>
          <p:nvPr/>
        </p:nvSpPr>
        <p:spPr bwMode="auto">
          <a:xfrm>
            <a:off x="2160971" y="3899615"/>
            <a:ext cx="1001329" cy="57100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용도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8" name="Rectangle 669"/>
          <p:cNvSpPr>
            <a:spLocks noChangeArrowheads="1"/>
          </p:cNvSpPr>
          <p:nvPr/>
        </p:nvSpPr>
        <p:spPr bwMode="auto">
          <a:xfrm>
            <a:off x="7524209" y="3899615"/>
            <a:ext cx="182299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서비스 도입을 위한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전반적인 인프라와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사용자 인터페이스 제공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79" name="직선 연결선 78"/>
          <p:cNvCxnSpPr>
            <a:stCxn id="77" idx="3"/>
            <a:endCxn id="78" idx="1"/>
          </p:cNvCxnSpPr>
          <p:nvPr/>
        </p:nvCxnSpPr>
        <p:spPr bwMode="auto">
          <a:xfrm flipV="1">
            <a:off x="3162300" y="4184080"/>
            <a:ext cx="4361909" cy="1035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Rectangle 669"/>
          <p:cNvSpPr>
            <a:spLocks noChangeArrowheads="1"/>
          </p:cNvSpPr>
          <p:nvPr/>
        </p:nvSpPr>
        <p:spPr bwMode="auto">
          <a:xfrm>
            <a:off x="3396709" y="3899615"/>
            <a:ext cx="182299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이용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업무 수행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1" name="Rectangle 669"/>
          <p:cNvSpPr>
            <a:spLocks noChangeArrowheads="1"/>
          </p:cNvSpPr>
          <p:nvPr/>
        </p:nvSpPr>
        <p:spPr bwMode="auto">
          <a:xfrm>
            <a:off x="5460459" y="3899615"/>
            <a:ext cx="182299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이용자에게 제공하는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및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App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개발과 관리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2" name="Rectangle 6"/>
          <p:cNvSpPr>
            <a:spLocks noChangeArrowheads="1"/>
          </p:cNvSpPr>
          <p:nvPr/>
        </p:nvSpPr>
        <p:spPr bwMode="auto">
          <a:xfrm>
            <a:off x="5460459" y="2082800"/>
            <a:ext cx="1822992" cy="28414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PaaS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83" name="Rectangle 6"/>
          <p:cNvSpPr>
            <a:spLocks noChangeArrowheads="1"/>
          </p:cNvSpPr>
          <p:nvPr/>
        </p:nvSpPr>
        <p:spPr bwMode="auto">
          <a:xfrm>
            <a:off x="7524209" y="2082800"/>
            <a:ext cx="1822992" cy="28414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IaaS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84" name="Rectangle 669"/>
          <p:cNvSpPr>
            <a:spLocks noChangeArrowheads="1"/>
          </p:cNvSpPr>
          <p:nvPr/>
        </p:nvSpPr>
        <p:spPr bwMode="auto">
          <a:xfrm>
            <a:off x="3396709" y="4965676"/>
            <a:ext cx="1822992" cy="116842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200" kern="1200" noProof="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 이용자에게</a:t>
            </a:r>
            <a:endParaRPr kumimoji="1" lang="en-US" altLang="ko-KR" sz="1200" kern="1200" noProof="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200" b="0" i="0" u="none" strike="noStrike" kern="120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공통으로</a:t>
            </a:r>
            <a:endParaRPr kumimoji="1" lang="en-US" altLang="ko-KR" sz="1200" b="0" i="0" u="none" strike="noStrike" kern="1200" cap="none" spc="0" normalizeH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200" b="0" i="0" u="none" strike="noStrike" kern="120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제공하는 </a:t>
            </a:r>
            <a:endParaRPr kumimoji="1" lang="en-US" altLang="ko-KR" sz="1200" b="0" i="0" u="none" strike="noStrike" kern="1200" cap="none" spc="0" normalizeH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200" b="0" i="0" u="none" strike="noStrike" kern="1200" cap="none" spc="0" normalizeH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서비스가 있는 경우</a:t>
            </a:r>
            <a:endParaRPr kumimoji="1" lang="en-US" altLang="ko-KR" sz="12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5" name="Rectangle 669"/>
          <p:cNvSpPr>
            <a:spLocks noChangeArrowheads="1"/>
          </p:cNvSpPr>
          <p:nvPr/>
        </p:nvSpPr>
        <p:spPr bwMode="auto">
          <a:xfrm>
            <a:off x="5460459" y="4965676"/>
            <a:ext cx="1822992" cy="116842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200" kern="1200" noProof="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기관 내 개발인력을 보유하고 있으며</a:t>
            </a:r>
            <a:r>
              <a:rPr kumimoji="1" lang="en-US" altLang="ko-KR" sz="1200" kern="1200" noProof="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kumimoji="1" lang="ko-KR" altLang="en-US" sz="1200" kern="1200" noProof="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수시로 서비스의 개발 및 업데이트가 필요한 경우</a:t>
            </a:r>
            <a:endParaRPr kumimoji="1" lang="en-US" altLang="ko-KR" sz="12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6" name="Rectangle 669"/>
          <p:cNvSpPr>
            <a:spLocks noChangeArrowheads="1"/>
          </p:cNvSpPr>
          <p:nvPr/>
        </p:nvSpPr>
        <p:spPr bwMode="auto">
          <a:xfrm>
            <a:off x="7524209" y="4965676"/>
            <a:ext cx="1822992" cy="116842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200" kern="1200" noProof="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기존 시스템을</a:t>
            </a:r>
            <a:endParaRPr kumimoji="1" lang="en-US" altLang="ko-KR" sz="1200" kern="1200" noProof="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200" kern="1200" noProof="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클라우드로 </a:t>
            </a:r>
            <a:endParaRPr kumimoji="1" lang="en-US" altLang="ko-KR" sz="1200" kern="1200" noProof="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200" kern="1200" noProof="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전반적인 전환이 </a:t>
            </a:r>
            <a:endParaRPr kumimoji="1" lang="en-US" altLang="ko-KR" sz="1200" kern="1200" noProof="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ko-KR" altLang="en-US" sz="1200" kern="1200" noProof="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필요한 경우</a:t>
            </a:r>
            <a:endParaRPr kumimoji="1" lang="en-US" altLang="ko-KR" sz="12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4182835" y="4609441"/>
            <a:ext cx="260350" cy="221149"/>
            <a:chOff x="11802835" y="6873670"/>
            <a:chExt cx="260350" cy="221149"/>
          </a:xfrm>
        </p:grpSpPr>
        <p:sp>
          <p:nvSpPr>
            <p:cNvPr id="87" name="Freeform 422"/>
            <p:cNvSpPr/>
            <p:nvPr/>
          </p:nvSpPr>
          <p:spPr>
            <a:xfrm>
              <a:off x="11802835" y="6873670"/>
              <a:ext cx="260350" cy="149425"/>
            </a:xfrm>
            <a:custGeom>
              <a:avLst/>
              <a:gdLst>
                <a:gd name="connsiteX0" fmla="*/ 271526 w 260350"/>
                <a:gd name="connsiteY0" fmla="*/ 16002 h 158750"/>
                <a:gd name="connsiteX1" fmla="*/ 271526 w 260350"/>
                <a:gd name="connsiteY1" fmla="*/ 63246 h 158750"/>
                <a:gd name="connsiteX2" fmla="*/ 141223 w 260350"/>
                <a:gd name="connsiteY2" fmla="*/ 166878 h 158750"/>
                <a:gd name="connsiteX3" fmla="*/ 10921 w 260350"/>
                <a:gd name="connsiteY3" fmla="*/ 63246 h 158750"/>
                <a:gd name="connsiteX4" fmla="*/ 10921 w 260350"/>
                <a:gd name="connsiteY4" fmla="*/ 16002 h 158750"/>
                <a:gd name="connsiteX5" fmla="*/ 141223 w 260350"/>
                <a:gd name="connsiteY5" fmla="*/ 119634 h 158750"/>
                <a:gd name="connsiteX6" fmla="*/ 271526 w 260350"/>
                <a:gd name="connsiteY6" fmla="*/ 16002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6002"/>
                  </a:moveTo>
                  <a:lnTo>
                    <a:pt x="271526" y="63246"/>
                  </a:lnTo>
                  <a:lnTo>
                    <a:pt x="141223" y="166878"/>
                  </a:lnTo>
                  <a:lnTo>
                    <a:pt x="10921" y="63246"/>
                  </a:lnTo>
                  <a:lnTo>
                    <a:pt x="10921" y="16002"/>
                  </a:lnTo>
                  <a:lnTo>
                    <a:pt x="141223" y="119634"/>
                  </a:lnTo>
                  <a:lnTo>
                    <a:pt x="271526" y="16002"/>
                  </a:lnTo>
                  <a:close/>
                </a:path>
              </a:pathLst>
            </a:custGeom>
            <a:solidFill>
              <a:srgbClr val="16365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8" name="Freeform 423"/>
            <p:cNvSpPr/>
            <p:nvPr/>
          </p:nvSpPr>
          <p:spPr>
            <a:xfrm>
              <a:off x="11802835" y="6873670"/>
              <a:ext cx="260350" cy="149425"/>
            </a:xfrm>
            <a:custGeom>
              <a:avLst/>
              <a:gdLst>
                <a:gd name="connsiteX0" fmla="*/ 271526 w 260350"/>
                <a:gd name="connsiteY0" fmla="*/ 16002 h 158750"/>
                <a:gd name="connsiteX1" fmla="*/ 271526 w 260350"/>
                <a:gd name="connsiteY1" fmla="*/ 63246 h 158750"/>
                <a:gd name="connsiteX2" fmla="*/ 141223 w 260350"/>
                <a:gd name="connsiteY2" fmla="*/ 166878 h 158750"/>
                <a:gd name="connsiteX3" fmla="*/ 10921 w 260350"/>
                <a:gd name="connsiteY3" fmla="*/ 63246 h 158750"/>
                <a:gd name="connsiteX4" fmla="*/ 10921 w 260350"/>
                <a:gd name="connsiteY4" fmla="*/ 16002 h 158750"/>
                <a:gd name="connsiteX5" fmla="*/ 141223 w 260350"/>
                <a:gd name="connsiteY5" fmla="*/ 119634 h 158750"/>
                <a:gd name="connsiteX6" fmla="*/ 271526 w 260350"/>
                <a:gd name="connsiteY6" fmla="*/ 16002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6002"/>
                  </a:moveTo>
                  <a:lnTo>
                    <a:pt x="271526" y="63246"/>
                  </a:lnTo>
                  <a:lnTo>
                    <a:pt x="141223" y="166878"/>
                  </a:lnTo>
                  <a:lnTo>
                    <a:pt x="10921" y="63246"/>
                  </a:lnTo>
                  <a:lnTo>
                    <a:pt x="10921" y="16002"/>
                  </a:lnTo>
                  <a:lnTo>
                    <a:pt x="141223" y="119634"/>
                  </a:lnTo>
                  <a:lnTo>
                    <a:pt x="271526" y="16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144">
              <a:solidFill>
                <a:srgbClr val="7F7F7F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9" name="Freeform 424"/>
            <p:cNvSpPr/>
            <p:nvPr/>
          </p:nvSpPr>
          <p:spPr>
            <a:xfrm>
              <a:off x="11802835" y="6945394"/>
              <a:ext cx="260350" cy="149425"/>
            </a:xfrm>
            <a:custGeom>
              <a:avLst/>
              <a:gdLst>
                <a:gd name="connsiteX0" fmla="*/ 271526 w 260350"/>
                <a:gd name="connsiteY0" fmla="*/ 17526 h 158750"/>
                <a:gd name="connsiteX1" fmla="*/ 271526 w 260350"/>
                <a:gd name="connsiteY1" fmla="*/ 64770 h 158750"/>
                <a:gd name="connsiteX2" fmla="*/ 141223 w 260350"/>
                <a:gd name="connsiteY2" fmla="*/ 168402 h 158750"/>
                <a:gd name="connsiteX3" fmla="*/ 10921 w 260350"/>
                <a:gd name="connsiteY3" fmla="*/ 64770 h 158750"/>
                <a:gd name="connsiteX4" fmla="*/ 10921 w 260350"/>
                <a:gd name="connsiteY4" fmla="*/ 17526 h 158750"/>
                <a:gd name="connsiteX5" fmla="*/ 141223 w 260350"/>
                <a:gd name="connsiteY5" fmla="*/ 121158 h 158750"/>
                <a:gd name="connsiteX6" fmla="*/ 271526 w 260350"/>
                <a:gd name="connsiteY6" fmla="*/ 17526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7526"/>
                  </a:moveTo>
                  <a:lnTo>
                    <a:pt x="271526" y="64770"/>
                  </a:lnTo>
                  <a:lnTo>
                    <a:pt x="141223" y="168402"/>
                  </a:lnTo>
                  <a:lnTo>
                    <a:pt x="10921" y="64770"/>
                  </a:lnTo>
                  <a:lnTo>
                    <a:pt x="10921" y="17526"/>
                  </a:lnTo>
                  <a:lnTo>
                    <a:pt x="141223" y="121158"/>
                  </a:lnTo>
                  <a:lnTo>
                    <a:pt x="271526" y="17526"/>
                  </a:lnTo>
                  <a:close/>
                </a:path>
              </a:pathLst>
            </a:custGeom>
            <a:solidFill>
              <a:srgbClr val="16365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0" name="Freeform 425"/>
            <p:cNvSpPr/>
            <p:nvPr/>
          </p:nvSpPr>
          <p:spPr>
            <a:xfrm>
              <a:off x="11802835" y="6945394"/>
              <a:ext cx="260350" cy="149425"/>
            </a:xfrm>
            <a:custGeom>
              <a:avLst/>
              <a:gdLst>
                <a:gd name="connsiteX0" fmla="*/ 271526 w 260350"/>
                <a:gd name="connsiteY0" fmla="*/ 17526 h 158750"/>
                <a:gd name="connsiteX1" fmla="*/ 271526 w 260350"/>
                <a:gd name="connsiteY1" fmla="*/ 64770 h 158750"/>
                <a:gd name="connsiteX2" fmla="*/ 141223 w 260350"/>
                <a:gd name="connsiteY2" fmla="*/ 168402 h 158750"/>
                <a:gd name="connsiteX3" fmla="*/ 10921 w 260350"/>
                <a:gd name="connsiteY3" fmla="*/ 64770 h 158750"/>
                <a:gd name="connsiteX4" fmla="*/ 10921 w 260350"/>
                <a:gd name="connsiteY4" fmla="*/ 17526 h 158750"/>
                <a:gd name="connsiteX5" fmla="*/ 141223 w 260350"/>
                <a:gd name="connsiteY5" fmla="*/ 121158 h 158750"/>
                <a:gd name="connsiteX6" fmla="*/ 271526 w 260350"/>
                <a:gd name="connsiteY6" fmla="*/ 17526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7526"/>
                  </a:moveTo>
                  <a:lnTo>
                    <a:pt x="271526" y="64770"/>
                  </a:lnTo>
                  <a:lnTo>
                    <a:pt x="141223" y="168402"/>
                  </a:lnTo>
                  <a:lnTo>
                    <a:pt x="10921" y="64770"/>
                  </a:lnTo>
                  <a:lnTo>
                    <a:pt x="10921" y="17526"/>
                  </a:lnTo>
                  <a:lnTo>
                    <a:pt x="141223" y="121158"/>
                  </a:lnTo>
                  <a:lnTo>
                    <a:pt x="271526" y="175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144">
              <a:solidFill>
                <a:srgbClr val="7F7F7F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258378" y="4609441"/>
            <a:ext cx="260350" cy="221149"/>
            <a:chOff x="11802835" y="6873670"/>
            <a:chExt cx="260350" cy="221149"/>
          </a:xfrm>
        </p:grpSpPr>
        <p:sp>
          <p:nvSpPr>
            <p:cNvPr id="93" name="Freeform 422"/>
            <p:cNvSpPr/>
            <p:nvPr/>
          </p:nvSpPr>
          <p:spPr>
            <a:xfrm>
              <a:off x="11802835" y="6873670"/>
              <a:ext cx="260350" cy="149425"/>
            </a:xfrm>
            <a:custGeom>
              <a:avLst/>
              <a:gdLst>
                <a:gd name="connsiteX0" fmla="*/ 271526 w 260350"/>
                <a:gd name="connsiteY0" fmla="*/ 16002 h 158750"/>
                <a:gd name="connsiteX1" fmla="*/ 271526 w 260350"/>
                <a:gd name="connsiteY1" fmla="*/ 63246 h 158750"/>
                <a:gd name="connsiteX2" fmla="*/ 141223 w 260350"/>
                <a:gd name="connsiteY2" fmla="*/ 166878 h 158750"/>
                <a:gd name="connsiteX3" fmla="*/ 10921 w 260350"/>
                <a:gd name="connsiteY3" fmla="*/ 63246 h 158750"/>
                <a:gd name="connsiteX4" fmla="*/ 10921 w 260350"/>
                <a:gd name="connsiteY4" fmla="*/ 16002 h 158750"/>
                <a:gd name="connsiteX5" fmla="*/ 141223 w 260350"/>
                <a:gd name="connsiteY5" fmla="*/ 119634 h 158750"/>
                <a:gd name="connsiteX6" fmla="*/ 271526 w 260350"/>
                <a:gd name="connsiteY6" fmla="*/ 16002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6002"/>
                  </a:moveTo>
                  <a:lnTo>
                    <a:pt x="271526" y="63246"/>
                  </a:lnTo>
                  <a:lnTo>
                    <a:pt x="141223" y="166878"/>
                  </a:lnTo>
                  <a:lnTo>
                    <a:pt x="10921" y="63246"/>
                  </a:lnTo>
                  <a:lnTo>
                    <a:pt x="10921" y="16002"/>
                  </a:lnTo>
                  <a:lnTo>
                    <a:pt x="141223" y="119634"/>
                  </a:lnTo>
                  <a:lnTo>
                    <a:pt x="271526" y="16002"/>
                  </a:lnTo>
                  <a:close/>
                </a:path>
              </a:pathLst>
            </a:custGeom>
            <a:solidFill>
              <a:srgbClr val="16365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4" name="Freeform 423"/>
            <p:cNvSpPr/>
            <p:nvPr/>
          </p:nvSpPr>
          <p:spPr>
            <a:xfrm>
              <a:off x="11802835" y="6873670"/>
              <a:ext cx="260350" cy="149425"/>
            </a:xfrm>
            <a:custGeom>
              <a:avLst/>
              <a:gdLst>
                <a:gd name="connsiteX0" fmla="*/ 271526 w 260350"/>
                <a:gd name="connsiteY0" fmla="*/ 16002 h 158750"/>
                <a:gd name="connsiteX1" fmla="*/ 271526 w 260350"/>
                <a:gd name="connsiteY1" fmla="*/ 63246 h 158750"/>
                <a:gd name="connsiteX2" fmla="*/ 141223 w 260350"/>
                <a:gd name="connsiteY2" fmla="*/ 166878 h 158750"/>
                <a:gd name="connsiteX3" fmla="*/ 10921 w 260350"/>
                <a:gd name="connsiteY3" fmla="*/ 63246 h 158750"/>
                <a:gd name="connsiteX4" fmla="*/ 10921 w 260350"/>
                <a:gd name="connsiteY4" fmla="*/ 16002 h 158750"/>
                <a:gd name="connsiteX5" fmla="*/ 141223 w 260350"/>
                <a:gd name="connsiteY5" fmla="*/ 119634 h 158750"/>
                <a:gd name="connsiteX6" fmla="*/ 271526 w 260350"/>
                <a:gd name="connsiteY6" fmla="*/ 16002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6002"/>
                  </a:moveTo>
                  <a:lnTo>
                    <a:pt x="271526" y="63246"/>
                  </a:lnTo>
                  <a:lnTo>
                    <a:pt x="141223" y="166878"/>
                  </a:lnTo>
                  <a:lnTo>
                    <a:pt x="10921" y="63246"/>
                  </a:lnTo>
                  <a:lnTo>
                    <a:pt x="10921" y="16002"/>
                  </a:lnTo>
                  <a:lnTo>
                    <a:pt x="141223" y="119634"/>
                  </a:lnTo>
                  <a:lnTo>
                    <a:pt x="271526" y="16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144">
              <a:solidFill>
                <a:srgbClr val="7F7F7F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5" name="Freeform 424"/>
            <p:cNvSpPr/>
            <p:nvPr/>
          </p:nvSpPr>
          <p:spPr>
            <a:xfrm>
              <a:off x="11802835" y="6945394"/>
              <a:ext cx="260350" cy="149425"/>
            </a:xfrm>
            <a:custGeom>
              <a:avLst/>
              <a:gdLst>
                <a:gd name="connsiteX0" fmla="*/ 271526 w 260350"/>
                <a:gd name="connsiteY0" fmla="*/ 17526 h 158750"/>
                <a:gd name="connsiteX1" fmla="*/ 271526 w 260350"/>
                <a:gd name="connsiteY1" fmla="*/ 64770 h 158750"/>
                <a:gd name="connsiteX2" fmla="*/ 141223 w 260350"/>
                <a:gd name="connsiteY2" fmla="*/ 168402 h 158750"/>
                <a:gd name="connsiteX3" fmla="*/ 10921 w 260350"/>
                <a:gd name="connsiteY3" fmla="*/ 64770 h 158750"/>
                <a:gd name="connsiteX4" fmla="*/ 10921 w 260350"/>
                <a:gd name="connsiteY4" fmla="*/ 17526 h 158750"/>
                <a:gd name="connsiteX5" fmla="*/ 141223 w 260350"/>
                <a:gd name="connsiteY5" fmla="*/ 121158 h 158750"/>
                <a:gd name="connsiteX6" fmla="*/ 271526 w 260350"/>
                <a:gd name="connsiteY6" fmla="*/ 17526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7526"/>
                  </a:moveTo>
                  <a:lnTo>
                    <a:pt x="271526" y="64770"/>
                  </a:lnTo>
                  <a:lnTo>
                    <a:pt x="141223" y="168402"/>
                  </a:lnTo>
                  <a:lnTo>
                    <a:pt x="10921" y="64770"/>
                  </a:lnTo>
                  <a:lnTo>
                    <a:pt x="10921" y="17526"/>
                  </a:lnTo>
                  <a:lnTo>
                    <a:pt x="141223" y="121158"/>
                  </a:lnTo>
                  <a:lnTo>
                    <a:pt x="271526" y="17526"/>
                  </a:lnTo>
                  <a:close/>
                </a:path>
              </a:pathLst>
            </a:custGeom>
            <a:solidFill>
              <a:srgbClr val="16365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6" name="Freeform 425"/>
            <p:cNvSpPr/>
            <p:nvPr/>
          </p:nvSpPr>
          <p:spPr>
            <a:xfrm>
              <a:off x="11802835" y="6945394"/>
              <a:ext cx="260350" cy="149425"/>
            </a:xfrm>
            <a:custGeom>
              <a:avLst/>
              <a:gdLst>
                <a:gd name="connsiteX0" fmla="*/ 271526 w 260350"/>
                <a:gd name="connsiteY0" fmla="*/ 17526 h 158750"/>
                <a:gd name="connsiteX1" fmla="*/ 271526 w 260350"/>
                <a:gd name="connsiteY1" fmla="*/ 64770 h 158750"/>
                <a:gd name="connsiteX2" fmla="*/ 141223 w 260350"/>
                <a:gd name="connsiteY2" fmla="*/ 168402 h 158750"/>
                <a:gd name="connsiteX3" fmla="*/ 10921 w 260350"/>
                <a:gd name="connsiteY3" fmla="*/ 64770 h 158750"/>
                <a:gd name="connsiteX4" fmla="*/ 10921 w 260350"/>
                <a:gd name="connsiteY4" fmla="*/ 17526 h 158750"/>
                <a:gd name="connsiteX5" fmla="*/ 141223 w 260350"/>
                <a:gd name="connsiteY5" fmla="*/ 121158 h 158750"/>
                <a:gd name="connsiteX6" fmla="*/ 271526 w 260350"/>
                <a:gd name="connsiteY6" fmla="*/ 17526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7526"/>
                  </a:moveTo>
                  <a:lnTo>
                    <a:pt x="271526" y="64770"/>
                  </a:lnTo>
                  <a:lnTo>
                    <a:pt x="141223" y="168402"/>
                  </a:lnTo>
                  <a:lnTo>
                    <a:pt x="10921" y="64770"/>
                  </a:lnTo>
                  <a:lnTo>
                    <a:pt x="10921" y="17526"/>
                  </a:lnTo>
                  <a:lnTo>
                    <a:pt x="141223" y="121158"/>
                  </a:lnTo>
                  <a:lnTo>
                    <a:pt x="271526" y="175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144">
              <a:solidFill>
                <a:srgbClr val="7F7F7F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8319406" y="4609441"/>
            <a:ext cx="260350" cy="221149"/>
            <a:chOff x="11802835" y="6873670"/>
            <a:chExt cx="260350" cy="221149"/>
          </a:xfrm>
        </p:grpSpPr>
        <p:sp>
          <p:nvSpPr>
            <p:cNvPr id="98" name="Freeform 422"/>
            <p:cNvSpPr/>
            <p:nvPr/>
          </p:nvSpPr>
          <p:spPr>
            <a:xfrm>
              <a:off x="11802835" y="6873670"/>
              <a:ext cx="260350" cy="149425"/>
            </a:xfrm>
            <a:custGeom>
              <a:avLst/>
              <a:gdLst>
                <a:gd name="connsiteX0" fmla="*/ 271526 w 260350"/>
                <a:gd name="connsiteY0" fmla="*/ 16002 h 158750"/>
                <a:gd name="connsiteX1" fmla="*/ 271526 w 260350"/>
                <a:gd name="connsiteY1" fmla="*/ 63246 h 158750"/>
                <a:gd name="connsiteX2" fmla="*/ 141223 w 260350"/>
                <a:gd name="connsiteY2" fmla="*/ 166878 h 158750"/>
                <a:gd name="connsiteX3" fmla="*/ 10921 w 260350"/>
                <a:gd name="connsiteY3" fmla="*/ 63246 h 158750"/>
                <a:gd name="connsiteX4" fmla="*/ 10921 w 260350"/>
                <a:gd name="connsiteY4" fmla="*/ 16002 h 158750"/>
                <a:gd name="connsiteX5" fmla="*/ 141223 w 260350"/>
                <a:gd name="connsiteY5" fmla="*/ 119634 h 158750"/>
                <a:gd name="connsiteX6" fmla="*/ 271526 w 260350"/>
                <a:gd name="connsiteY6" fmla="*/ 16002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6002"/>
                  </a:moveTo>
                  <a:lnTo>
                    <a:pt x="271526" y="63246"/>
                  </a:lnTo>
                  <a:lnTo>
                    <a:pt x="141223" y="166878"/>
                  </a:lnTo>
                  <a:lnTo>
                    <a:pt x="10921" y="63246"/>
                  </a:lnTo>
                  <a:lnTo>
                    <a:pt x="10921" y="16002"/>
                  </a:lnTo>
                  <a:lnTo>
                    <a:pt x="141223" y="119634"/>
                  </a:lnTo>
                  <a:lnTo>
                    <a:pt x="271526" y="16002"/>
                  </a:lnTo>
                  <a:close/>
                </a:path>
              </a:pathLst>
            </a:custGeom>
            <a:solidFill>
              <a:srgbClr val="16365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99" name="Freeform 423"/>
            <p:cNvSpPr/>
            <p:nvPr/>
          </p:nvSpPr>
          <p:spPr>
            <a:xfrm>
              <a:off x="11802835" y="6873670"/>
              <a:ext cx="260350" cy="149425"/>
            </a:xfrm>
            <a:custGeom>
              <a:avLst/>
              <a:gdLst>
                <a:gd name="connsiteX0" fmla="*/ 271526 w 260350"/>
                <a:gd name="connsiteY0" fmla="*/ 16002 h 158750"/>
                <a:gd name="connsiteX1" fmla="*/ 271526 w 260350"/>
                <a:gd name="connsiteY1" fmla="*/ 63246 h 158750"/>
                <a:gd name="connsiteX2" fmla="*/ 141223 w 260350"/>
                <a:gd name="connsiteY2" fmla="*/ 166878 h 158750"/>
                <a:gd name="connsiteX3" fmla="*/ 10921 w 260350"/>
                <a:gd name="connsiteY3" fmla="*/ 63246 h 158750"/>
                <a:gd name="connsiteX4" fmla="*/ 10921 w 260350"/>
                <a:gd name="connsiteY4" fmla="*/ 16002 h 158750"/>
                <a:gd name="connsiteX5" fmla="*/ 141223 w 260350"/>
                <a:gd name="connsiteY5" fmla="*/ 119634 h 158750"/>
                <a:gd name="connsiteX6" fmla="*/ 271526 w 260350"/>
                <a:gd name="connsiteY6" fmla="*/ 16002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6002"/>
                  </a:moveTo>
                  <a:lnTo>
                    <a:pt x="271526" y="63246"/>
                  </a:lnTo>
                  <a:lnTo>
                    <a:pt x="141223" y="166878"/>
                  </a:lnTo>
                  <a:lnTo>
                    <a:pt x="10921" y="63246"/>
                  </a:lnTo>
                  <a:lnTo>
                    <a:pt x="10921" y="16002"/>
                  </a:lnTo>
                  <a:lnTo>
                    <a:pt x="141223" y="119634"/>
                  </a:lnTo>
                  <a:lnTo>
                    <a:pt x="271526" y="16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144">
              <a:solidFill>
                <a:srgbClr val="7F7F7F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0" name="Freeform 424"/>
            <p:cNvSpPr/>
            <p:nvPr/>
          </p:nvSpPr>
          <p:spPr>
            <a:xfrm>
              <a:off x="11802835" y="6945394"/>
              <a:ext cx="260350" cy="149425"/>
            </a:xfrm>
            <a:custGeom>
              <a:avLst/>
              <a:gdLst>
                <a:gd name="connsiteX0" fmla="*/ 271526 w 260350"/>
                <a:gd name="connsiteY0" fmla="*/ 17526 h 158750"/>
                <a:gd name="connsiteX1" fmla="*/ 271526 w 260350"/>
                <a:gd name="connsiteY1" fmla="*/ 64770 h 158750"/>
                <a:gd name="connsiteX2" fmla="*/ 141223 w 260350"/>
                <a:gd name="connsiteY2" fmla="*/ 168402 h 158750"/>
                <a:gd name="connsiteX3" fmla="*/ 10921 w 260350"/>
                <a:gd name="connsiteY3" fmla="*/ 64770 h 158750"/>
                <a:gd name="connsiteX4" fmla="*/ 10921 w 260350"/>
                <a:gd name="connsiteY4" fmla="*/ 17526 h 158750"/>
                <a:gd name="connsiteX5" fmla="*/ 141223 w 260350"/>
                <a:gd name="connsiteY5" fmla="*/ 121158 h 158750"/>
                <a:gd name="connsiteX6" fmla="*/ 271526 w 260350"/>
                <a:gd name="connsiteY6" fmla="*/ 17526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7526"/>
                  </a:moveTo>
                  <a:lnTo>
                    <a:pt x="271526" y="64770"/>
                  </a:lnTo>
                  <a:lnTo>
                    <a:pt x="141223" y="168402"/>
                  </a:lnTo>
                  <a:lnTo>
                    <a:pt x="10921" y="64770"/>
                  </a:lnTo>
                  <a:lnTo>
                    <a:pt x="10921" y="17526"/>
                  </a:lnTo>
                  <a:lnTo>
                    <a:pt x="141223" y="121158"/>
                  </a:lnTo>
                  <a:lnTo>
                    <a:pt x="271526" y="17526"/>
                  </a:lnTo>
                  <a:close/>
                </a:path>
              </a:pathLst>
            </a:custGeom>
            <a:solidFill>
              <a:srgbClr val="16365D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01" name="Freeform 425"/>
            <p:cNvSpPr/>
            <p:nvPr/>
          </p:nvSpPr>
          <p:spPr>
            <a:xfrm>
              <a:off x="11802835" y="6945394"/>
              <a:ext cx="260350" cy="149425"/>
            </a:xfrm>
            <a:custGeom>
              <a:avLst/>
              <a:gdLst>
                <a:gd name="connsiteX0" fmla="*/ 271526 w 260350"/>
                <a:gd name="connsiteY0" fmla="*/ 17526 h 158750"/>
                <a:gd name="connsiteX1" fmla="*/ 271526 w 260350"/>
                <a:gd name="connsiteY1" fmla="*/ 64770 h 158750"/>
                <a:gd name="connsiteX2" fmla="*/ 141223 w 260350"/>
                <a:gd name="connsiteY2" fmla="*/ 168402 h 158750"/>
                <a:gd name="connsiteX3" fmla="*/ 10921 w 260350"/>
                <a:gd name="connsiteY3" fmla="*/ 64770 h 158750"/>
                <a:gd name="connsiteX4" fmla="*/ 10921 w 260350"/>
                <a:gd name="connsiteY4" fmla="*/ 17526 h 158750"/>
                <a:gd name="connsiteX5" fmla="*/ 141223 w 260350"/>
                <a:gd name="connsiteY5" fmla="*/ 121158 h 158750"/>
                <a:gd name="connsiteX6" fmla="*/ 271526 w 260350"/>
                <a:gd name="connsiteY6" fmla="*/ 17526 h 15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0350" h="158750">
                  <a:moveTo>
                    <a:pt x="271526" y="17526"/>
                  </a:moveTo>
                  <a:lnTo>
                    <a:pt x="271526" y="64770"/>
                  </a:lnTo>
                  <a:lnTo>
                    <a:pt x="141223" y="168402"/>
                  </a:lnTo>
                  <a:lnTo>
                    <a:pt x="10921" y="64770"/>
                  </a:lnTo>
                  <a:lnTo>
                    <a:pt x="10921" y="17526"/>
                  </a:lnTo>
                  <a:lnTo>
                    <a:pt x="141223" y="121158"/>
                  </a:lnTo>
                  <a:lnTo>
                    <a:pt x="271526" y="175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144">
              <a:solidFill>
                <a:srgbClr val="7F7F7F">
                  <a:alpha val="100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</p:grpSp>
      <p:sp>
        <p:nvSpPr>
          <p:cNvPr id="48" name="직사각형 4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930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2.5.1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이행계획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43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2.5.2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이행과제 정의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이행계획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90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2.5.3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사업추진 로드맵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이행계획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897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2.5.4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이행비용 및 효과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이행비용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이행계획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66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2.5.4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이행비용 및 효과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기대효과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내재화 아키텍처 설계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2.5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이행계획 수립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9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55763" y="120863"/>
            <a:ext cx="199125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ctr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28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고려사항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463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26431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3.1 </a:t>
            </a:r>
            <a:r>
              <a:rPr lang="ko-KR" altLang="en-US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주요 보완사항</a:t>
            </a:r>
            <a:endParaRPr lang="en-US" altLang="ko-KR" sz="1600" b="1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prstClr val="black"/>
              </a:buClr>
              <a:buSzPct val="90000"/>
            </a:pPr>
            <a:r>
              <a:rPr lang="en-US" altLang="ko-KR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3.2 </a:t>
            </a:r>
            <a:r>
              <a:rPr lang="ko-KR" altLang="en-US" sz="1600" b="1" dirty="0" smtClean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기타</a:t>
            </a:r>
            <a:endParaRPr lang="en-US" altLang="ko-KR" sz="1600" b="1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48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서비스 주요 보완사항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고려사항 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56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기타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고려사항 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05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1389000" y="30810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pPr algn="ctr"/>
            <a:r>
              <a:rPr lang="en-US" altLang="ko-KR" sz="5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END</a:t>
            </a:r>
            <a:endParaRPr lang="ko-KR" altLang="en-US" sz="5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368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8114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2770683"/>
            <a:ext cx="3195105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시장 동향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일반환경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법∙제도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1.3.5  Public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클라우드 서비스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859583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24500" y="2828534"/>
            <a:ext cx="2492158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509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 txBox="1">
            <a:spLocks/>
          </p:cNvSpPr>
          <p:nvPr/>
        </p:nvSpPr>
        <p:spPr bwMode="auto">
          <a:xfrm>
            <a:off x="1389000" y="30810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pPr algn="ctr"/>
            <a:r>
              <a:rPr lang="en-US" altLang="ko-KR" sz="5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END</a:t>
            </a:r>
            <a:endParaRPr lang="ko-KR" altLang="en-US" sz="5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352424" y="277495"/>
            <a:ext cx="9239251" cy="629475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6861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en-US" altLang="ko-KR" dirty="0" smtClean="0"/>
              <a:t>LH</a:t>
            </a:r>
            <a:r>
              <a:rPr lang="ko-KR" altLang="en-US" dirty="0" smtClean="0"/>
              <a:t>공사의 외부 환경 변수를 정의 및 세분화하고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빅데이터와 클라우드 시장 및 기술 동향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정보화 관련 정부 정책과 법</a:t>
            </a:r>
            <a:r>
              <a:rPr lang="ko-KR" altLang="en-US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/>
              <a:t>제도 등의 분석을 통해 시사점을 도출함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 및 절차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 환경분석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3" name="AutoShape 74"/>
          <p:cNvSpPr>
            <a:spLocks noChangeArrowheads="1"/>
          </p:cNvSpPr>
          <p:nvPr/>
        </p:nvSpPr>
        <p:spPr bwMode="auto">
          <a:xfrm>
            <a:off x="401410" y="2038350"/>
            <a:ext cx="2292198" cy="475342"/>
          </a:xfrm>
          <a:prstGeom prst="homePlate">
            <a:avLst>
              <a:gd name="adj" fmla="val 17722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0" rIns="0" anchor="ctr"/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kern="1200" dirty="0" smtClean="0">
                <a:solidFill>
                  <a:srgbClr val="08080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 환경변수</a:t>
            </a:r>
            <a:endParaRPr kumimoji="1" lang="en-US" altLang="ko-KR" sz="1200" kern="1200" dirty="0" smtClean="0">
              <a:solidFill>
                <a:srgbClr val="080808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kern="1200" dirty="0" smtClean="0">
                <a:solidFill>
                  <a:srgbClr val="08080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정의 및 세분화</a:t>
            </a:r>
            <a:endParaRPr kumimoji="1" lang="ko-KR" altLang="en-US" sz="1200" kern="1200" dirty="0">
              <a:solidFill>
                <a:srgbClr val="080808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4" name="AutoShape 74"/>
          <p:cNvSpPr>
            <a:spLocks noChangeArrowheads="1"/>
          </p:cNvSpPr>
          <p:nvPr/>
        </p:nvSpPr>
        <p:spPr bwMode="auto">
          <a:xfrm>
            <a:off x="2744908" y="2046288"/>
            <a:ext cx="4351980" cy="475342"/>
          </a:xfrm>
          <a:prstGeom prst="homePlate">
            <a:avLst>
              <a:gd name="adj" fmla="val 17722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 </a:t>
            </a:r>
            <a:r>
              <a:rPr kumimoji="1" lang="ko-KR" altLang="en-US" sz="1200" kern="1200" dirty="0" smtClean="0">
                <a:solidFill>
                  <a:srgbClr val="08080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kumimoji="1" lang="ko-KR" altLang="en-US" sz="12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5" name="AutoShape 74"/>
          <p:cNvSpPr>
            <a:spLocks noChangeArrowheads="1"/>
          </p:cNvSpPr>
          <p:nvPr/>
        </p:nvSpPr>
        <p:spPr bwMode="auto">
          <a:xfrm>
            <a:off x="7147727" y="2044700"/>
            <a:ext cx="2399270" cy="475342"/>
          </a:xfrm>
          <a:prstGeom prst="homePlate">
            <a:avLst>
              <a:gd name="adj" fmla="val 17722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시사점</a:t>
            </a:r>
          </a:p>
        </p:txBody>
      </p:sp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416302" y="2604180"/>
            <a:ext cx="2187198" cy="36648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18000" rIns="18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kumimoji="1" lang="ko-KR" altLang="en-US" sz="1000" kern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7150100" y="2621642"/>
            <a:ext cx="2308511" cy="36648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18000" rIns="18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kumimoji="1" lang="ko-KR" altLang="en-US" sz="1000" kern="1200">
              <a:solidFill>
                <a:srgbClr val="FF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8" name="Oval 14"/>
          <p:cNvSpPr>
            <a:spLocks noChangeArrowheads="1"/>
          </p:cNvSpPr>
          <p:nvPr/>
        </p:nvSpPr>
        <p:spPr bwMode="auto">
          <a:xfrm>
            <a:off x="702469" y="3013915"/>
            <a:ext cx="1495546" cy="600075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외부 환경분석</a:t>
            </a:r>
            <a:endParaRPr kumimoji="1" lang="en-US" altLang="ko-KR" sz="10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계획 수립</a:t>
            </a:r>
          </a:p>
        </p:txBody>
      </p:sp>
      <p:sp>
        <p:nvSpPr>
          <p:cNvPr id="39" name="Oval 85"/>
          <p:cNvSpPr>
            <a:spLocks noChangeArrowheads="1"/>
          </p:cNvSpPr>
          <p:nvPr/>
        </p:nvSpPr>
        <p:spPr bwMode="auto">
          <a:xfrm>
            <a:off x="704597" y="3905297"/>
            <a:ext cx="1495544" cy="600075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외부 환경변수 정의</a:t>
            </a:r>
            <a:endParaRPr kumimoji="1" lang="en-US" altLang="ko-KR" sz="10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rgbClr val="080808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및 세분화</a:t>
            </a:r>
            <a:endParaRPr kumimoji="1" lang="ko-KR" altLang="en-US" sz="10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40" name="AutoShape 92"/>
          <p:cNvCxnSpPr>
            <a:cxnSpLocks noChangeShapeType="1"/>
            <a:stCxn id="38" idx="2"/>
            <a:endCxn id="39" idx="0"/>
          </p:cNvCxnSpPr>
          <p:nvPr/>
        </p:nvCxnSpPr>
        <p:spPr bwMode="auto">
          <a:xfrm>
            <a:off x="1450242" y="3613990"/>
            <a:ext cx="2127" cy="291307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stealth" w="med" len="med"/>
          </a:ln>
        </p:spPr>
      </p:cxnSp>
      <p:cxnSp>
        <p:nvCxnSpPr>
          <p:cNvPr id="41" name="AutoShape 70"/>
          <p:cNvCxnSpPr>
            <a:cxnSpLocks noChangeShapeType="1"/>
            <a:stCxn id="39" idx="2"/>
            <a:endCxn id="42" idx="1"/>
          </p:cNvCxnSpPr>
          <p:nvPr/>
        </p:nvCxnSpPr>
        <p:spPr bwMode="auto">
          <a:xfrm rot="5400000" flipH="1" flipV="1">
            <a:off x="2065315" y="3827488"/>
            <a:ext cx="64937" cy="1290831"/>
          </a:xfrm>
          <a:prstGeom prst="bentConnector4">
            <a:avLst>
              <a:gd name="adj1" fmla="val -352034"/>
              <a:gd name="adj2" fmla="val 78965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sp>
        <p:nvSpPr>
          <p:cNvPr id="42" name="Rectangle 10"/>
          <p:cNvSpPr>
            <a:spLocks noChangeArrowheads="1"/>
          </p:cNvSpPr>
          <p:nvPr/>
        </p:nvSpPr>
        <p:spPr bwMode="auto">
          <a:xfrm>
            <a:off x="2743200" y="2608006"/>
            <a:ext cx="4292600" cy="36648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18000" rIns="18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kumimoji="1" lang="ko-KR" altLang="en-US" sz="1000" kern="1200">
              <a:solidFill>
                <a:srgbClr val="FF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3" name="Oval 14"/>
          <p:cNvSpPr>
            <a:spLocks noChangeArrowheads="1"/>
          </p:cNvSpPr>
          <p:nvPr/>
        </p:nvSpPr>
        <p:spPr bwMode="auto">
          <a:xfrm>
            <a:off x="3028759" y="2652456"/>
            <a:ext cx="9554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빅데이터 </a:t>
            </a:r>
            <a:r>
              <a:rPr kumimoji="1" lang="en-US" altLang="ko-KR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/ </a:t>
            </a: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클라우드 시장</a:t>
            </a:r>
            <a:endParaRPr kumimoji="1" lang="en-US" altLang="ko-KR" sz="10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동향 분석</a:t>
            </a:r>
            <a:endParaRPr kumimoji="1" lang="ko-KR" altLang="en-US" sz="10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44" name="Oval 85"/>
          <p:cNvSpPr>
            <a:spLocks noChangeArrowheads="1"/>
          </p:cNvSpPr>
          <p:nvPr/>
        </p:nvSpPr>
        <p:spPr bwMode="auto">
          <a:xfrm>
            <a:off x="3030886" y="3537752"/>
            <a:ext cx="955413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일반환경</a:t>
            </a:r>
            <a:endParaRPr kumimoji="1" lang="en-US" altLang="ko-KR" sz="10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</a:t>
            </a:r>
            <a:endParaRPr kumimoji="1" lang="ko-KR" altLang="en-US" sz="10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45" name="Oval 86"/>
          <p:cNvSpPr>
            <a:spLocks noChangeArrowheads="1"/>
          </p:cNvSpPr>
          <p:nvPr/>
        </p:nvSpPr>
        <p:spPr bwMode="auto">
          <a:xfrm>
            <a:off x="3028759" y="4423048"/>
            <a:ext cx="9554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법</a:t>
            </a: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제도</a:t>
            </a:r>
            <a:endParaRPr kumimoji="1" lang="en-US" altLang="ko-KR" sz="10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분석</a:t>
            </a:r>
            <a:endParaRPr kumimoji="1" lang="ko-KR" altLang="en-US" sz="10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47" name="Oval 87"/>
          <p:cNvSpPr>
            <a:spLocks noChangeArrowheads="1"/>
          </p:cNvSpPr>
          <p:nvPr/>
        </p:nvSpPr>
        <p:spPr bwMode="auto">
          <a:xfrm>
            <a:off x="3028759" y="5308344"/>
            <a:ext cx="9554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외부 클라우드</a:t>
            </a:r>
            <a:endParaRPr kumimoji="1" lang="en-US" altLang="ko-KR" sz="10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서비스 분석</a:t>
            </a:r>
            <a:endParaRPr kumimoji="1" lang="ko-KR" altLang="en-US" sz="10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cxnSp>
        <p:nvCxnSpPr>
          <p:cNvPr id="48" name="AutoShape 92"/>
          <p:cNvCxnSpPr>
            <a:cxnSpLocks noChangeShapeType="1"/>
            <a:stCxn id="45" idx="2"/>
            <a:endCxn id="47" idx="0"/>
          </p:cNvCxnSpPr>
          <p:nvPr/>
        </p:nvCxnSpPr>
        <p:spPr bwMode="auto">
          <a:xfrm>
            <a:off x="3506465" y="5147204"/>
            <a:ext cx="0" cy="16114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50" name="AutoShape 92"/>
          <p:cNvCxnSpPr>
            <a:cxnSpLocks noChangeShapeType="1"/>
            <a:stCxn id="43" idx="2"/>
            <a:endCxn id="44" idx="0"/>
          </p:cNvCxnSpPr>
          <p:nvPr/>
        </p:nvCxnSpPr>
        <p:spPr bwMode="auto">
          <a:xfrm>
            <a:off x="3506465" y="3376612"/>
            <a:ext cx="2128" cy="16114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53" name="AutoShape 92"/>
          <p:cNvCxnSpPr>
            <a:cxnSpLocks noChangeShapeType="1"/>
            <a:stCxn id="44" idx="2"/>
            <a:endCxn id="45" idx="0"/>
          </p:cNvCxnSpPr>
          <p:nvPr/>
        </p:nvCxnSpPr>
        <p:spPr bwMode="auto">
          <a:xfrm flipH="1">
            <a:off x="3506465" y="4261908"/>
            <a:ext cx="2128" cy="16114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54" name="Oval 14"/>
          <p:cNvSpPr>
            <a:spLocks noChangeArrowheads="1"/>
          </p:cNvSpPr>
          <p:nvPr/>
        </p:nvSpPr>
        <p:spPr bwMode="auto">
          <a:xfrm>
            <a:off x="6118336" y="3948355"/>
            <a:ext cx="680942" cy="600075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round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분야별</a:t>
            </a:r>
            <a:endParaRPr kumimoji="1" lang="en-US" altLang="ko-KR" sz="9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시사점</a:t>
            </a:r>
          </a:p>
        </p:txBody>
      </p:sp>
      <p:cxnSp>
        <p:nvCxnSpPr>
          <p:cNvPr id="55" name="AutoShape 92"/>
          <p:cNvCxnSpPr>
            <a:cxnSpLocks noChangeShapeType="1"/>
            <a:stCxn id="65" idx="3"/>
            <a:endCxn id="54" idx="2"/>
          </p:cNvCxnSpPr>
          <p:nvPr/>
        </p:nvCxnSpPr>
        <p:spPr bwMode="auto">
          <a:xfrm>
            <a:off x="5511800" y="3014534"/>
            <a:ext cx="606536" cy="123385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cxnSp>
        <p:nvCxnSpPr>
          <p:cNvPr id="56" name="AutoShape 93"/>
          <p:cNvCxnSpPr>
            <a:cxnSpLocks noChangeShapeType="1"/>
            <a:stCxn id="68" idx="3"/>
            <a:endCxn id="54" idx="2"/>
          </p:cNvCxnSpPr>
          <p:nvPr/>
        </p:nvCxnSpPr>
        <p:spPr bwMode="auto">
          <a:xfrm flipV="1">
            <a:off x="5511800" y="4248393"/>
            <a:ext cx="606536" cy="142202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cxnSp>
        <p:nvCxnSpPr>
          <p:cNvPr id="57" name="AutoShape 94"/>
          <p:cNvCxnSpPr>
            <a:cxnSpLocks noChangeShapeType="1"/>
            <a:stCxn id="67" idx="3"/>
            <a:endCxn id="54" idx="2"/>
          </p:cNvCxnSpPr>
          <p:nvPr/>
        </p:nvCxnSpPr>
        <p:spPr bwMode="auto">
          <a:xfrm flipV="1">
            <a:off x="5511800" y="4248393"/>
            <a:ext cx="606536" cy="53673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cxnSp>
        <p:nvCxnSpPr>
          <p:cNvPr id="58" name="AutoShape 95"/>
          <p:cNvCxnSpPr>
            <a:cxnSpLocks noChangeShapeType="1"/>
            <a:stCxn id="66" idx="3"/>
            <a:endCxn id="54" idx="2"/>
          </p:cNvCxnSpPr>
          <p:nvPr/>
        </p:nvCxnSpPr>
        <p:spPr bwMode="auto">
          <a:xfrm>
            <a:off x="5513928" y="3899830"/>
            <a:ext cx="604408" cy="3485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sp>
        <p:nvSpPr>
          <p:cNvPr id="59" name="Oval 14"/>
          <p:cNvSpPr>
            <a:spLocks noChangeArrowheads="1"/>
          </p:cNvSpPr>
          <p:nvPr/>
        </p:nvSpPr>
        <p:spPr bwMode="auto">
          <a:xfrm>
            <a:off x="7500907" y="3013915"/>
            <a:ext cx="1495546" cy="600075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외부환경</a:t>
            </a:r>
            <a:endParaRPr kumimoji="1" lang="en-US" altLang="ko-KR" sz="10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rgbClr val="080808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시사점</a:t>
            </a:r>
            <a:endParaRPr kumimoji="1" lang="ko-KR" altLang="en-US" sz="10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64" name="AutoShape 70"/>
          <p:cNvCxnSpPr>
            <a:cxnSpLocks noChangeShapeType="1"/>
            <a:stCxn id="54" idx="4"/>
            <a:endCxn id="37" idx="1"/>
          </p:cNvCxnSpPr>
          <p:nvPr/>
        </p:nvCxnSpPr>
        <p:spPr bwMode="auto">
          <a:xfrm rot="5400000" flipH="1" flipV="1">
            <a:off x="6757273" y="4155604"/>
            <a:ext cx="94359" cy="691293"/>
          </a:xfrm>
          <a:prstGeom prst="bentConnector4">
            <a:avLst>
              <a:gd name="adj1" fmla="val -242266"/>
              <a:gd name="adj2" fmla="val 74626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sp>
        <p:nvSpPr>
          <p:cNvPr id="65" name="Oval 14"/>
          <p:cNvSpPr>
            <a:spLocks noChangeArrowheads="1"/>
          </p:cNvSpPr>
          <p:nvPr/>
        </p:nvSpPr>
        <p:spPr bwMode="auto">
          <a:xfrm>
            <a:off x="4188088" y="2652456"/>
            <a:ext cx="13237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1778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국외 동향</a:t>
            </a:r>
            <a:endParaRPr kumimoji="1" lang="en-US" altLang="ko-KR" sz="9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동향</a:t>
            </a:r>
            <a:endParaRPr kumimoji="1" lang="ko-KR" altLang="en-US" sz="9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6" name="Oval 85"/>
          <p:cNvSpPr>
            <a:spLocks noChangeArrowheads="1"/>
          </p:cNvSpPr>
          <p:nvPr/>
        </p:nvSpPr>
        <p:spPr bwMode="auto">
          <a:xfrm>
            <a:off x="4190215" y="3537752"/>
            <a:ext cx="1323713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정책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경제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사회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</a:t>
            </a:r>
            <a:endParaRPr kumimoji="1" lang="ko-KR" altLang="en-US" sz="900" kern="1200" dirty="0">
              <a:solidFill>
                <a:srgbClr val="FF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7" name="Oval 86"/>
          <p:cNvSpPr>
            <a:spLocks noChangeArrowheads="1"/>
          </p:cNvSpPr>
          <p:nvPr/>
        </p:nvSpPr>
        <p:spPr bwMode="auto">
          <a:xfrm>
            <a:off x="4188088" y="4423048"/>
            <a:ext cx="13237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관련 법</a:t>
            </a:r>
            <a:r>
              <a: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지침 관계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법</a:t>
            </a:r>
            <a:r>
              <a: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지침 핵심 이슈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핵심 이슈 해석</a:t>
            </a:r>
            <a:endParaRPr kumimoji="1" lang="ko-KR" altLang="en-US" sz="900" kern="1200" dirty="0">
              <a:solidFill>
                <a:srgbClr val="FF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8" name="Oval 87"/>
          <p:cNvSpPr>
            <a:spLocks noChangeArrowheads="1"/>
          </p:cNvSpPr>
          <p:nvPr/>
        </p:nvSpPr>
        <p:spPr bwMode="auto">
          <a:xfrm>
            <a:off x="4188088" y="5308344"/>
            <a:ext cx="13237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분석 요건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비용 </a:t>
            </a:r>
            <a:r>
              <a: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성능 </a:t>
            </a:r>
            <a:r>
              <a: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기술지원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사례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벤더 별 현황</a:t>
            </a:r>
            <a:endParaRPr kumimoji="1" lang="ko-KR" altLang="en-US" sz="900" kern="1200" dirty="0">
              <a:solidFill>
                <a:srgbClr val="FF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9" name="TextBox 53"/>
          <p:cNvSpPr txBox="1"/>
          <p:nvPr/>
        </p:nvSpPr>
        <p:spPr>
          <a:xfrm>
            <a:off x="3037027" y="6120463"/>
            <a:ext cx="2487473" cy="141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0249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※ 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각 단계별 개요 및 절차 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 시사점 종합 포함</a:t>
            </a:r>
            <a:endParaRPr lang="en-US" altLang="zh-CN" sz="9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70" name="AutoShape 92"/>
          <p:cNvCxnSpPr>
            <a:cxnSpLocks noChangeShapeType="1"/>
            <a:stCxn id="43" idx="3"/>
            <a:endCxn id="65" idx="1"/>
          </p:cNvCxnSpPr>
          <p:nvPr/>
        </p:nvCxnSpPr>
        <p:spPr bwMode="auto">
          <a:xfrm>
            <a:off x="3984171" y="3014534"/>
            <a:ext cx="203917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none" w="med" len="med"/>
          </a:ln>
        </p:spPr>
      </p:cxnSp>
      <p:cxnSp>
        <p:nvCxnSpPr>
          <p:cNvPr id="71" name="AutoShape 92"/>
          <p:cNvCxnSpPr>
            <a:cxnSpLocks noChangeShapeType="1"/>
            <a:stCxn id="44" idx="3"/>
            <a:endCxn id="66" idx="1"/>
          </p:cNvCxnSpPr>
          <p:nvPr/>
        </p:nvCxnSpPr>
        <p:spPr bwMode="auto">
          <a:xfrm>
            <a:off x="3986299" y="3899830"/>
            <a:ext cx="203916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none" w="med" len="med"/>
          </a:ln>
        </p:spPr>
      </p:cxnSp>
      <p:cxnSp>
        <p:nvCxnSpPr>
          <p:cNvPr id="72" name="AutoShape 92"/>
          <p:cNvCxnSpPr>
            <a:cxnSpLocks noChangeShapeType="1"/>
            <a:stCxn id="45" idx="3"/>
            <a:endCxn id="67" idx="1"/>
          </p:cNvCxnSpPr>
          <p:nvPr/>
        </p:nvCxnSpPr>
        <p:spPr bwMode="auto">
          <a:xfrm>
            <a:off x="3984171" y="4785126"/>
            <a:ext cx="203917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none" w="med" len="med"/>
          </a:ln>
        </p:spPr>
      </p:cxnSp>
      <p:cxnSp>
        <p:nvCxnSpPr>
          <p:cNvPr id="73" name="AutoShape 92"/>
          <p:cNvCxnSpPr>
            <a:cxnSpLocks noChangeShapeType="1"/>
            <a:stCxn id="47" idx="3"/>
            <a:endCxn id="68" idx="1"/>
          </p:cNvCxnSpPr>
          <p:nvPr/>
        </p:nvCxnSpPr>
        <p:spPr bwMode="auto">
          <a:xfrm>
            <a:off x="3984171" y="5670422"/>
            <a:ext cx="203917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none" w="med" len="med"/>
          </a:ln>
        </p:spPr>
      </p:cxnSp>
      <p:sp>
        <p:nvSpPr>
          <p:cNvPr id="60" name="직사각형 5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377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8114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2770683"/>
            <a:ext cx="3195105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시장 동향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일반환경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법∙제도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1.3.5  Public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클라우드 서비스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859583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24499" y="3066659"/>
            <a:ext cx="2695575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926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4010274" y="502799"/>
            <a:ext cx="18085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1pPr>
            <a:lvl2pPr marL="742950" indent="-285750" eaLnBrk="0" hangingPunct="0"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2pPr>
            <a:lvl3pPr marL="1143000" indent="-228600" eaLnBrk="0" hangingPunct="0"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3pPr>
            <a:lvl4pPr marL="1600200" indent="-228600" eaLnBrk="0" hangingPunct="0"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4pPr>
            <a:lvl5pPr marL="2057400" indent="-228600" eaLnBrk="0" hangingPunct="0"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rgbClr val="FFFFFF"/>
                </a:solidFill>
                <a:latin typeface="산돌고딕B" pitchFamily="18" charset="-127"/>
                <a:ea typeface="산돌고딕B" pitchFamily="18" charset="-127"/>
              </a:defRPr>
            </a:lvl9pPr>
          </a:lstStyle>
          <a:p>
            <a:pPr eaLnBrk="1" hangingPunct="1"/>
            <a:r>
              <a:rPr lang="ko-KR" altLang="en-US" sz="2000" b="1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문서개정 </a:t>
            </a:r>
            <a:r>
              <a:rPr lang="ko-KR" altLang="en-US" sz="2000" b="1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이력</a:t>
            </a:r>
          </a:p>
        </p:txBody>
      </p:sp>
      <p:graphicFrame>
        <p:nvGraphicFramePr>
          <p:cNvPr id="8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165453"/>
              </p:ext>
            </p:extLst>
          </p:nvPr>
        </p:nvGraphicFramePr>
        <p:xfrm>
          <a:off x="380999" y="1557337"/>
          <a:ext cx="9144001" cy="4643440"/>
        </p:xfrm>
        <a:graphic>
          <a:graphicData uri="http://schemas.openxmlformats.org/drawingml/2006/table">
            <a:tbl>
              <a:tblPr/>
              <a:tblGrid>
                <a:gridCol w="5541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59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36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9243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3506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0361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0361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No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6000" marR="36000" marT="36000" marB="360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버전</a:t>
                      </a:r>
                      <a:endParaRPr kumimoji="1" lang="en-US" altLang="ko-KR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변경일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변경 사유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변경 내용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작성자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승인자</a:t>
                      </a:r>
                    </a:p>
                  </a:txBody>
                  <a:tcPr marL="36000" marR="36000" marT="36000" marB="36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0.10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2018.07.23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내부 검토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공사 방향성 검토 후 목차 변경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PL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93663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0.20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2018.08.06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내부 검토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변경 목차 내용을 고려한 템플릿 적용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PL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3663" marR="0" lvl="0" indent="-93663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0.30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2018.08.13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내부 검토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외부환경 지표 설정 및 분야별 내용 반영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PL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0.40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2018.08.20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내부 검토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일반환경 내용 작성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PL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0.50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2018.08.27</a:t>
                      </a: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내부 검토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일반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기술환경 내용 보완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PL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6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7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8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9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10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11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12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13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14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902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15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636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아마존</a:t>
            </a:r>
            <a:r>
              <a:rPr lang="en-US" altLang="ko-KR" dirty="0"/>
              <a:t>, IBM, HP </a:t>
            </a:r>
            <a:r>
              <a:rPr lang="ko-KR" altLang="en-US" dirty="0"/>
              <a:t>등 글로벌 </a:t>
            </a:r>
            <a:r>
              <a:rPr lang="en-US" altLang="ko-KR" dirty="0"/>
              <a:t>IT</a:t>
            </a:r>
            <a:r>
              <a:rPr lang="ko-KR" altLang="en-US" dirty="0"/>
              <a:t>기업들에 의해 빅데이터 </a:t>
            </a:r>
            <a:r>
              <a:rPr lang="ko-KR" altLang="en-US" dirty="0" smtClean="0"/>
              <a:t>시장 선점을 </a:t>
            </a:r>
            <a:r>
              <a:rPr lang="ko-KR" altLang="en-US" dirty="0"/>
              <a:t>위한 </a:t>
            </a:r>
            <a:r>
              <a:rPr lang="ko-KR" altLang="en-US" dirty="0" smtClean="0"/>
              <a:t>기술개발 </a:t>
            </a:r>
            <a:r>
              <a:rPr lang="ko-KR" altLang="en-US" dirty="0"/>
              <a:t>및 확보가 이루어지고 있으며 활용 측면에서는 </a:t>
            </a:r>
            <a:r>
              <a:rPr lang="ko-KR" altLang="en-US" dirty="0" smtClean="0"/>
              <a:t>기업 </a:t>
            </a:r>
            <a:r>
              <a:rPr lang="ko-KR" altLang="en-US" dirty="0"/>
              <a:t>경쟁력 강화와 각국 정부 주도로 다양한 빅데이터 전략과 정책이 수립</a:t>
            </a:r>
            <a:r>
              <a:rPr lang="en-US" altLang="ko-KR" dirty="0"/>
              <a:t>, </a:t>
            </a:r>
            <a:r>
              <a:rPr lang="ko-KR" altLang="en-US" dirty="0"/>
              <a:t>시행되고 있음 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시장 동향 분석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국외 동향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82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국외 빅데이터 시장 동향 및 성장 전망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3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4" name="이등변 삼각형 67"/>
          <p:cNvSpPr>
            <a:spLocks noChangeArrowheads="1"/>
          </p:cNvSpPr>
          <p:nvPr/>
        </p:nvSpPr>
        <p:spPr bwMode="auto">
          <a:xfrm rot="5400000">
            <a:off x="5943573" y="4172622"/>
            <a:ext cx="2327927" cy="173235"/>
          </a:xfrm>
          <a:prstGeom prst="triangle">
            <a:avLst>
              <a:gd name="adj" fmla="val 50000"/>
            </a:avLst>
          </a:prstGeom>
          <a:solidFill>
            <a:srgbClr val="FFFFFF">
              <a:lumMod val="85000"/>
            </a:srgbClr>
          </a:solidFill>
          <a:ln w="12700" algn="ctr">
            <a:noFill/>
            <a:miter lim="800000"/>
            <a:headEnd/>
            <a:tailEnd/>
          </a:ln>
          <a:extLst/>
        </p:spPr>
        <p:txBody>
          <a:bodyPr lIns="40118" tIns="40118" rIns="40118" bIns="40118"/>
          <a:lstStyle/>
          <a:p>
            <a:pPr marL="177800" marR="0" lvl="0" indent="-177800" defTabSz="957263" eaLnBrk="1" fontAlgn="auto" latinLnBrk="0" hangingPunct="1">
              <a:lnSpc>
                <a:spcPct val="106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85" name="Rectangle 108"/>
          <p:cNvSpPr>
            <a:spLocks noChangeArrowheads="1"/>
          </p:cNvSpPr>
          <p:nvPr/>
        </p:nvSpPr>
        <p:spPr bwMode="auto">
          <a:xfrm>
            <a:off x="7194154" y="2308400"/>
            <a:ext cx="2280046" cy="3901900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808080"/>
            </a:solidFill>
            <a:miter lim="800000"/>
            <a:headEnd/>
            <a:tailEnd/>
          </a:ln>
        </p:spPr>
        <p:txBody>
          <a:bodyPr lIns="72000" tIns="108000" rIns="72000" bIns="72000" anchor="ctr"/>
          <a:lstStyle/>
          <a:p>
            <a:pPr marL="88900" lvl="0" indent="-88900">
              <a:lnSpc>
                <a:spcPts val="1800"/>
              </a:lnSpc>
              <a:spcBef>
                <a:spcPts val="9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빅데이터가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공공 </a:t>
            </a:r>
            <a:r>
              <a:rPr lang="en-US" altLang="ko-KR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민간 부문에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기여할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잠재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효과와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시장 성장전망에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세계가 주목하고 있음</a:t>
            </a:r>
          </a:p>
          <a:p>
            <a:pPr marL="88900" lvl="0" indent="-88900">
              <a:lnSpc>
                <a:spcPts val="1800"/>
              </a:lnSpc>
              <a:spcBef>
                <a:spcPts val="9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 글로벌 </a:t>
            </a:r>
            <a:r>
              <a:rPr lang="en-US" altLang="ko-KR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IT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기업들은 빅데이터 관련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기술개발과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기술확보에 치열한 노력을 기울이고 있음</a:t>
            </a:r>
          </a:p>
          <a:p>
            <a:pPr marL="88900" lvl="0" indent="-88900">
              <a:lnSpc>
                <a:spcPts val="1800"/>
              </a:lnSpc>
              <a:spcBef>
                <a:spcPts val="9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폭발적인 시장성장 전망에 따라 빅데이터 분석 전문가의 부족 현상이 예상되므로 인력 확보와 양성을 위한 정책이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각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국의 정부 차원에서 추진됨</a:t>
            </a:r>
          </a:p>
          <a:p>
            <a:pPr marL="88900" lvl="0" indent="-88900">
              <a:lnSpc>
                <a:spcPts val="1800"/>
              </a:lnSpc>
              <a:spcBef>
                <a:spcPts val="9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세계 최고 수준의 </a:t>
            </a:r>
            <a:r>
              <a:rPr lang="en-US" altLang="ko-KR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IT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인프라와 데이터 생성</a:t>
            </a:r>
            <a:r>
              <a:rPr lang="en-US" altLang="ko-KR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유통 역량을 보유한 국내 시장을 위한 빅데이터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기반 구축을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위한 정책이 요구됨</a:t>
            </a:r>
          </a:p>
        </p:txBody>
      </p:sp>
      <p:sp>
        <p:nvSpPr>
          <p:cNvPr id="90" name="Rectangle 13"/>
          <p:cNvSpPr>
            <a:spLocks noChangeArrowheads="1"/>
          </p:cNvSpPr>
          <p:nvPr/>
        </p:nvSpPr>
        <p:spPr bwMode="auto">
          <a:xfrm>
            <a:off x="7194154" y="1951079"/>
            <a:ext cx="2280046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6" name="Text Box 42"/>
          <p:cNvSpPr txBox="1">
            <a:spLocks noChangeArrowheads="1"/>
          </p:cNvSpPr>
          <p:nvPr/>
        </p:nvSpPr>
        <p:spPr bwMode="auto">
          <a:xfrm>
            <a:off x="596776" y="1969338"/>
            <a:ext cx="2340000" cy="252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4D4D4D"/>
            </a:prstShdw>
          </a:effectLst>
        </p:spPr>
        <p:txBody>
          <a:bodyPr anchor="ctr"/>
          <a:lstStyle/>
          <a:p>
            <a:pPr algn="ctr" eaLnBrk="0" fontAlgn="base" latinLnBrk="0" hangingPunct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100" b="1" dirty="0" err="1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ko-KR" altLang="en-US" sz="1100" b="1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세계시장 규모</a:t>
            </a:r>
            <a:endParaRPr kumimoji="1" lang="ko-KR" altLang="en-US" sz="1100" b="1" dirty="0">
              <a:solidFill>
                <a:srgbClr val="FFFFFF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7" name="Rectangle 7"/>
          <p:cNvSpPr>
            <a:spLocks noChangeArrowheads="1"/>
          </p:cNvSpPr>
          <p:nvPr/>
        </p:nvSpPr>
        <p:spPr bwMode="auto">
          <a:xfrm>
            <a:off x="344489" y="4223358"/>
            <a:ext cx="6480720" cy="190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>
            <a:spAutoFit/>
          </a:bodyPr>
          <a:lstStyle/>
          <a:p>
            <a:pPr marL="180975" indent="-180975" algn="l" fontAlgn="base" latinLnBrk="0">
              <a:lnSpc>
                <a:spcPct val="120000"/>
              </a:lnSpc>
              <a:spcBef>
                <a:spcPct val="10000"/>
              </a:spcBef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q"/>
            </a:pPr>
            <a:r>
              <a:rPr kumimoji="1"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세계</a:t>
            </a:r>
            <a:r>
              <a:rPr kumimoji="1" lang="ko-KR" altLang="en-US" sz="10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빅데이터 시장 전망</a:t>
            </a:r>
            <a:endParaRPr kumimoji="1" lang="en-US" altLang="ko-KR" sz="1000" b="1" baseline="30000" dirty="0" smtClean="0">
              <a:solidFill>
                <a:srgbClr val="CC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73050" lvl="1" indent="-95250" algn="l" fontAlgn="base" latinLnBrk="0">
              <a:lnSpc>
                <a:spcPct val="120000"/>
              </a:lnSpc>
              <a:spcBef>
                <a:spcPct val="5000"/>
              </a:spcBef>
              <a:spcAft>
                <a:spcPts val="300"/>
              </a:spcAft>
              <a:buClr>
                <a:srgbClr val="000000"/>
              </a:buClr>
              <a:buFont typeface="굴림체" pitchFamily="49" charset="-127"/>
              <a:buChar char="—"/>
            </a:pP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 세계 빅데이터 시장은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2019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년까지 연평균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23.1%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성장해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486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 달러에 이를 전망</a:t>
            </a:r>
            <a:endParaRPr kumimoji="1"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73050" lvl="1" indent="-95250" algn="l" fontAlgn="base" latinLnBrk="0">
              <a:lnSpc>
                <a:spcPct val="120000"/>
              </a:lnSpc>
              <a:spcBef>
                <a:spcPct val="5000"/>
              </a:spcBef>
              <a:spcAft>
                <a:spcPts val="300"/>
              </a:spcAft>
              <a:buClr>
                <a:srgbClr val="000000"/>
              </a:buClr>
              <a:buFont typeface="굴림체" pitchFamily="49" charset="-127"/>
              <a:buChar char="—"/>
            </a:pP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관련 인프라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소프트웨어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시장에서 향후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동안 성장할 것으로 전망하여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소프트웨어 시장은 연평균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26%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성장하며 시장을 주도할 것으로 기대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(IDC, ’17)</a:t>
            </a:r>
          </a:p>
          <a:p>
            <a:pPr marL="180975" lvl="0" indent="-180975" algn="l" fontAlgn="base" latinLnBrk="0">
              <a:lnSpc>
                <a:spcPct val="120000"/>
              </a:lnSpc>
              <a:spcBef>
                <a:spcPct val="10000"/>
              </a:spcBef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q"/>
            </a:pPr>
            <a:r>
              <a:rPr kumimoji="1"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세계</a:t>
            </a:r>
            <a:r>
              <a:rPr kumimoji="1" lang="ko-KR" altLang="en-US" sz="10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빅데이터 활용 전망과 생산성 향상</a:t>
            </a:r>
            <a:endParaRPr kumimoji="1" lang="en-US" altLang="ko-KR" sz="1000" b="1" baseline="30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73050" lvl="1" indent="-95250" algn="l" fontAlgn="base" latinLnBrk="0">
              <a:lnSpc>
                <a:spcPct val="120000"/>
              </a:lnSpc>
              <a:spcBef>
                <a:spcPct val="5000"/>
              </a:spcBef>
              <a:spcAft>
                <a:spcPts val="300"/>
              </a:spcAft>
              <a:buClr>
                <a:srgbClr val="000000"/>
              </a:buClr>
              <a:buFont typeface="굴림체" pitchFamily="49" charset="-127"/>
              <a:buChar char="—"/>
            </a:pP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의료부문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공공부분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소매업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제조부문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통신산업 등 세계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GDP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40%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차지하는 주요 산업부문에서의 </a:t>
            </a:r>
            <a:r>
              <a:rPr kumimoji="1" lang="ko-KR" altLang="en-US" sz="1000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활용 효과는 더욱 크게 나타날 전망임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(McKinsey, ‘17.5)</a:t>
            </a:r>
          </a:p>
          <a:p>
            <a:pPr marL="273050" lvl="1" indent="-95250" algn="l" fontAlgn="base" latinLnBrk="0">
              <a:lnSpc>
                <a:spcPct val="120000"/>
              </a:lnSpc>
              <a:spcBef>
                <a:spcPct val="5000"/>
              </a:spcBef>
              <a:spcAft>
                <a:spcPts val="300"/>
              </a:spcAft>
              <a:buClr>
                <a:srgbClr val="000000"/>
              </a:buClr>
              <a:buFont typeface="굴림체" pitchFamily="49" charset="-127"/>
              <a:buChar char="—"/>
            </a:pP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미국시장 기준으로 의료부문에서 연평균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0.7%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생산성 증가 및 매년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천억 달러 이상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R&amp;D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부문에서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1,080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 달러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장비 부문에서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1,650</a:t>
            </a:r>
            <a:r>
              <a:rPr kumimoji="1" lang="ko-KR" altLang="en-US" sz="1000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억달러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회계부문에서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470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 달러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공공의료에서 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90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 달러의 가치 예상</a:t>
            </a:r>
            <a:endParaRPr kumimoji="1"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8" name="Text Box 42"/>
          <p:cNvSpPr txBox="1">
            <a:spLocks noChangeArrowheads="1"/>
          </p:cNvSpPr>
          <p:nvPr/>
        </p:nvSpPr>
        <p:spPr bwMode="auto">
          <a:xfrm>
            <a:off x="3981152" y="1969338"/>
            <a:ext cx="2340000" cy="252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4D4D4D"/>
            </a:prstShdw>
          </a:effectLst>
        </p:spPr>
        <p:txBody>
          <a:bodyPr anchor="ctr"/>
          <a:lstStyle/>
          <a:p>
            <a:pPr algn="ctr" eaLnBrk="0" fontAlgn="base" latinLnBrk="0" hangingPunct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100" b="1" dirty="0" err="1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ko-KR" altLang="en-US" sz="1100" b="1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활용전망과 생산성 향상</a:t>
            </a:r>
            <a:endParaRPr kumimoji="1" lang="ko-KR" altLang="en-US" sz="1100" b="1" dirty="0">
              <a:solidFill>
                <a:srgbClr val="FFFFFF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2795811" y="2279142"/>
            <a:ext cx="628698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5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단위</a:t>
            </a:r>
            <a:r>
              <a:rPr lang="en-US" altLang="ko-KR" sz="5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5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십억 달러</a:t>
            </a:r>
            <a:r>
              <a:rPr lang="en-US" altLang="ko-KR" sz="5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lang="ko-KR" altLang="en-US" sz="5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344489" y="6094054"/>
            <a:ext cx="6264695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>
              <a:lnSpc>
                <a:spcPct val="120000"/>
              </a:lnSpc>
              <a:spcBef>
                <a:spcPct val="10000"/>
              </a:spcBef>
              <a:spcAft>
                <a:spcPts val="300"/>
              </a:spcAft>
              <a:buClr>
                <a:srgbClr val="000000"/>
              </a:buClr>
            </a:pPr>
            <a:r>
              <a:rPr kumimoji="1" lang="en-US" altLang="ko-KR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kumimoji="1" lang="ko-KR" altLang="en-US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전세계 빅데이터 기술 및 전망보고서</a:t>
            </a:r>
            <a:r>
              <a:rPr kumimoji="1" lang="en-US" altLang="ko-KR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IDC (2017. 2) / </a:t>
            </a:r>
            <a:r>
              <a:rPr kumimoji="1" lang="ko-KR" altLang="en-US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빅데이터의 활용전망과 산업분야별 생산성 향상 성과</a:t>
            </a:r>
            <a:r>
              <a:rPr kumimoji="1" lang="en-US" altLang="ko-KR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McKinsey (2017.5)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3" t="17844" r="5149" b="20503"/>
          <a:stretch/>
        </p:blipFill>
        <p:spPr>
          <a:xfrm>
            <a:off x="356012" y="2418094"/>
            <a:ext cx="3020202" cy="17633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9741" r="6258" b="13056"/>
          <a:stretch/>
        </p:blipFill>
        <p:spPr>
          <a:xfrm>
            <a:off x="3562350" y="2324101"/>
            <a:ext cx="3389292" cy="19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우리나라는 세계 최고 수준의 </a:t>
            </a:r>
            <a:r>
              <a:rPr lang="en-US" altLang="ko-KR" dirty="0"/>
              <a:t>IT </a:t>
            </a:r>
            <a:r>
              <a:rPr lang="ko-KR" altLang="en-US" dirty="0"/>
              <a:t>인프라와 데이터 </a:t>
            </a:r>
            <a:r>
              <a:rPr lang="ko-KR" altLang="en-US" dirty="0" smtClean="0"/>
              <a:t>생산</a:t>
            </a:r>
            <a:r>
              <a:rPr lang="en-US" altLang="ko-KR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/>
              <a:t>유통 </a:t>
            </a:r>
            <a:r>
              <a:rPr lang="ko-KR" altLang="en-US" dirty="0"/>
              <a:t>인프라를 보유하고 있으나 빅데이터를 제대로 이해하고 활용 하는 기업은 소수에 불과하며 </a:t>
            </a:r>
            <a:r>
              <a:rPr lang="ko-KR" altLang="en-US" dirty="0" smtClean="0"/>
              <a:t>이동통신 사업자나 포털 사업자 </a:t>
            </a:r>
            <a:r>
              <a:rPr lang="ko-KR" altLang="en-US" dirty="0"/>
              <a:t>등이 자사보유 데이터를 토대로 서비스를 </a:t>
            </a:r>
            <a:r>
              <a:rPr lang="ko-KR" altLang="en-US" dirty="0" smtClean="0"/>
              <a:t>제공하는 단계임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시장 동향 분석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국내 동향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4" name="직사각형 17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82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빅데이터 시장 동향 및 성장 전망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3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4" name="이등변 삼각형 67"/>
          <p:cNvSpPr>
            <a:spLocks noChangeArrowheads="1"/>
          </p:cNvSpPr>
          <p:nvPr/>
        </p:nvSpPr>
        <p:spPr bwMode="auto">
          <a:xfrm rot="5400000">
            <a:off x="5943573" y="4172622"/>
            <a:ext cx="2327927" cy="173235"/>
          </a:xfrm>
          <a:prstGeom prst="triangle">
            <a:avLst>
              <a:gd name="adj" fmla="val 50000"/>
            </a:avLst>
          </a:prstGeom>
          <a:solidFill>
            <a:srgbClr val="FFFFFF">
              <a:lumMod val="85000"/>
            </a:srgbClr>
          </a:solidFill>
          <a:ln w="12700" algn="ctr">
            <a:noFill/>
            <a:miter lim="800000"/>
            <a:headEnd/>
            <a:tailEnd/>
          </a:ln>
          <a:extLst/>
        </p:spPr>
        <p:txBody>
          <a:bodyPr lIns="40118" tIns="40118" rIns="40118" bIns="40118"/>
          <a:lstStyle/>
          <a:p>
            <a:pPr marL="177800" marR="0" lvl="0" indent="-177800" defTabSz="957263" eaLnBrk="1" fontAlgn="auto" latinLnBrk="0" hangingPunct="1">
              <a:lnSpc>
                <a:spcPct val="106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85" name="Rectangle 108"/>
          <p:cNvSpPr>
            <a:spLocks noChangeArrowheads="1"/>
          </p:cNvSpPr>
          <p:nvPr/>
        </p:nvSpPr>
        <p:spPr bwMode="auto">
          <a:xfrm>
            <a:off x="7194154" y="2308400"/>
            <a:ext cx="2280046" cy="3901900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808080"/>
            </a:solidFill>
            <a:miter lim="800000"/>
            <a:headEnd/>
            <a:tailEnd/>
          </a:ln>
        </p:spPr>
        <p:txBody>
          <a:bodyPr lIns="72000" tIns="108000" rIns="72000" bIns="72000" anchor="ctr"/>
          <a:lstStyle/>
          <a:p>
            <a:pPr marL="88900" lvl="0" indent="-88900">
              <a:lnSpc>
                <a:spcPts val="1800"/>
              </a:lnSpc>
              <a:spcBef>
                <a:spcPts val="9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빅데이터 기술시장에서 글로벌 기업의 독과점 현상이 나타나 고 있어</a:t>
            </a:r>
            <a:r>
              <a:rPr lang="en-US" altLang="ko-KR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국내기업 기술경쟁력 제고를 위한 정책마련이 시급</a:t>
            </a:r>
          </a:p>
          <a:p>
            <a:pPr marL="88900" lvl="0" indent="-88900">
              <a:lnSpc>
                <a:spcPts val="1800"/>
              </a:lnSpc>
              <a:spcBef>
                <a:spcPts val="900"/>
              </a:spcBef>
              <a:buFont typeface="Wingdings" pitchFamily="2" charset="2"/>
              <a:buChar char="§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민간에서는 기업 경쟁력 강화를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위해 비즈니스 혁신 차원에서 빅데이터의 활용 및 분석 추진 </a:t>
            </a:r>
          </a:p>
          <a:p>
            <a:pPr marL="88900" lvl="0" indent="-88900">
              <a:lnSpc>
                <a:spcPts val="1800"/>
              </a:lnSpc>
              <a:spcBef>
                <a:spcPts val="9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공공부문은 데이터를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본격적으로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분석</a:t>
            </a:r>
            <a:r>
              <a:rPr lang="en-US" altLang="ko-KR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활용하는 수준은 아니지만</a:t>
            </a:r>
            <a:r>
              <a:rPr lang="en-US" altLang="ko-KR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수요자 맞춤형 서비스</a:t>
            </a:r>
            <a:r>
              <a:rPr lang="en-US" altLang="ko-KR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정책 지원 등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분야에서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빅데이터를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활용</a:t>
            </a:r>
            <a:endParaRPr lang="en-US" altLang="ko-KR" sz="1200" dirty="0" smtClean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8900" lvl="0" indent="-88900">
              <a:lnSpc>
                <a:spcPts val="1800"/>
              </a:lnSpc>
              <a:spcBef>
                <a:spcPts val="900"/>
              </a:spcBef>
              <a:buFont typeface="Wingdings" pitchFamily="2" charset="2"/>
              <a:buChar char="§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빅데이터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관련 기술개발은 국내 기업은 시작단계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수준으로 글로벌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기업 대비 </a:t>
            </a:r>
            <a:r>
              <a:rPr lang="en-US" altLang="ko-KR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2 ~ 6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년 기술격차가 있는 것으로 추정</a:t>
            </a:r>
          </a:p>
        </p:txBody>
      </p:sp>
      <p:sp>
        <p:nvSpPr>
          <p:cNvPr id="90" name="Rectangle 13"/>
          <p:cNvSpPr>
            <a:spLocks noChangeArrowheads="1"/>
          </p:cNvSpPr>
          <p:nvPr/>
        </p:nvSpPr>
        <p:spPr bwMode="auto">
          <a:xfrm>
            <a:off x="7194154" y="1951079"/>
            <a:ext cx="2280046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6" name="Text Box 42"/>
          <p:cNvSpPr txBox="1">
            <a:spLocks noChangeArrowheads="1"/>
          </p:cNvSpPr>
          <p:nvPr/>
        </p:nvSpPr>
        <p:spPr bwMode="auto">
          <a:xfrm>
            <a:off x="596776" y="1969338"/>
            <a:ext cx="2340000" cy="252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4D4D4D"/>
            </a:prstShdw>
          </a:effectLst>
        </p:spPr>
        <p:txBody>
          <a:bodyPr anchor="ctr"/>
          <a:lstStyle/>
          <a:p>
            <a:pPr algn="ctr" eaLnBrk="0" fontAlgn="base" latinLnBrk="0" hangingPunct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국내시장 규모 추정 요소</a:t>
            </a:r>
            <a:endParaRPr kumimoji="1" lang="ko-KR" altLang="en-US" sz="1100" b="1" dirty="0">
              <a:solidFill>
                <a:srgbClr val="FFFFFF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8" name="Text Box 42"/>
          <p:cNvSpPr txBox="1">
            <a:spLocks noChangeArrowheads="1"/>
          </p:cNvSpPr>
          <p:nvPr/>
        </p:nvSpPr>
        <p:spPr bwMode="auto">
          <a:xfrm>
            <a:off x="3981152" y="1969338"/>
            <a:ext cx="2340000" cy="252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rgbClr val="4D4D4D"/>
            </a:prstShdw>
          </a:effectLst>
        </p:spPr>
        <p:txBody>
          <a:bodyPr anchor="ctr"/>
          <a:lstStyle/>
          <a:p>
            <a:pPr algn="ctr" eaLnBrk="0" fontAlgn="base" latinLnBrk="0" hangingPunct="0">
              <a:spcBef>
                <a:spcPct val="50000"/>
              </a:spcBef>
              <a:spcAft>
                <a:spcPct val="0"/>
              </a:spcAft>
            </a:pPr>
            <a:r>
              <a:rPr kumimoji="1" lang="ko-KR" altLang="en-US" sz="1100" b="1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글로벌 기업과 빅데이터 기술 격차</a:t>
            </a:r>
            <a:endParaRPr kumimoji="1" lang="ko-KR" altLang="en-US" sz="1100" b="1" dirty="0">
              <a:solidFill>
                <a:srgbClr val="FFFFFF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977804"/>
              </p:ext>
            </p:extLst>
          </p:nvPr>
        </p:nvGraphicFramePr>
        <p:xfrm>
          <a:off x="518567" y="2348865"/>
          <a:ext cx="2952328" cy="1451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800200"/>
              </a:tblGrid>
              <a:tr h="2161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시장 규모추정요소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내용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39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인프라 수준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54000" marR="54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인터넷 보급률 세계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(OCE)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ICT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발전지수 세계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위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(ITU)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54000" marR="54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모바일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데이터 유통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54000" marR="54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스마트폰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가입자수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: 3,3003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만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(‘12.8)</a:t>
                      </a:r>
                    </a:p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LTE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가입자수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: 1,080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만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(‘12.9)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54000" marR="54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1619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국내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모바일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트래픽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전망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54000" marR="54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‘10~’15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년간 연평균 약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103%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증가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54000" marR="54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973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외장형 저장자치 시장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54000" marR="54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buFont typeface="Arial" pitchFamily="34" charset="0"/>
                        <a:buChar char="•"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전년 대비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8.6%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성장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3,887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억원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 </a:t>
                      </a:r>
                    </a:p>
                    <a:p>
                      <a:pPr latinLnBrk="1">
                        <a:buFont typeface="Arial" pitchFamily="34" charset="0"/>
                        <a:buNone/>
                      </a:pP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200PB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규모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54000" marR="54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934829"/>
              </p:ext>
            </p:extLst>
          </p:nvPr>
        </p:nvGraphicFramePr>
        <p:xfrm>
          <a:off x="3584848" y="2349004"/>
          <a:ext cx="3096346" cy="14514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"/>
                <a:gridCol w="576064"/>
                <a:gridCol w="576064"/>
                <a:gridCol w="576064"/>
                <a:gridCol w="720080"/>
                <a:gridCol w="360042"/>
              </a:tblGrid>
              <a:tr h="290294"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분야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기술항목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공개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SW</a:t>
                      </a:r>
                    </a:p>
                    <a:p>
                      <a:pPr algn="ctr" latinLnBrk="1">
                        <a:lnSpc>
                          <a:spcPts val="800"/>
                        </a:lnSpc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기술명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세계최소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/>
                      </a:r>
                      <a:b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</a:b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기준기업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국내기술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/>
                      </a:r>
                      <a:b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</a:b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보유기업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기술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/>
                      </a:r>
                      <a:b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</a:b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격차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0294"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데이터분석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R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IBM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이씨마이너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b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</a:br>
                      <a:r>
                        <a:rPr lang="ko-KR" altLang="en-US" sz="800" baseline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솔트룩스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0294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수집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/>
                      </a:r>
                      <a:b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</a:b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연계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분산컴퓨팅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맵리듀스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넥스알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b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</a:b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삼성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SDS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5~6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0294">
                <a:tc vMerge="1"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  <a:latin typeface="SDS산돌고딕 L" pitchFamily="50" charset="-127"/>
                        <a:ea typeface="SDS산돌고딕 L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이기종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데이터융합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맵리듀스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개발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인포매티카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데이터스트림즈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3~5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0294">
                <a:tc vMerge="1">
                  <a:txBody>
                    <a:bodyPr/>
                    <a:lstStyle/>
                    <a:p>
                      <a:pPr latinLnBrk="1">
                        <a:buFont typeface="Arial" pitchFamily="34" charset="0"/>
                        <a:buNone/>
                      </a:pPr>
                      <a:endParaRPr lang="ko-KR" altLang="en-US" sz="800" dirty="0">
                        <a:solidFill>
                          <a:schemeClr val="bg2">
                            <a:lumMod val="50000"/>
                          </a:schemeClr>
                        </a:solidFill>
                        <a:latin typeface="SDS산돌고딕 L" pitchFamily="50" charset="-127"/>
                        <a:ea typeface="SDS산돌고딕 L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데이터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저장관리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하둡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오라클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800"/>
                        </a:lnSpc>
                        <a:buFont typeface="Arial" pitchFamily="34" charset="0"/>
                        <a:buNone/>
                      </a:pP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알티베이스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NHN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ts val="8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4~5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344489" y="4017402"/>
            <a:ext cx="6480720" cy="2039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 tIns="0" rIns="72000" bIns="0">
            <a:spAutoFit/>
          </a:bodyPr>
          <a:lstStyle/>
          <a:p>
            <a:pPr marL="180975" indent="-180975" fontAlgn="base">
              <a:lnSpc>
                <a:spcPct val="120000"/>
              </a:lnSpc>
              <a:spcBef>
                <a:spcPct val="10000"/>
              </a:spcBef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q"/>
            </a:pPr>
            <a:r>
              <a:rPr kumimoji="1" lang="ko-KR" altLang="en-US" sz="10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</a:t>
            </a:r>
            <a:r>
              <a:rPr kumimoji="1" lang="ko-KR" altLang="en-US" sz="1000" b="1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ko-KR" altLang="en-US" sz="10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시장 전망</a:t>
            </a:r>
            <a:endParaRPr kumimoji="1" lang="en-US" altLang="ko-KR" sz="1000" b="1" kern="1200" dirty="0" smtClean="0">
              <a:solidFill>
                <a:srgbClr val="CC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73050" lvl="1" indent="-95250" fontAlgn="base">
              <a:lnSpc>
                <a:spcPct val="120000"/>
              </a:lnSpc>
              <a:spcBef>
                <a:spcPct val="5000"/>
              </a:spcBef>
              <a:spcAft>
                <a:spcPts val="300"/>
              </a:spcAft>
              <a:buClr>
                <a:srgbClr val="000000"/>
              </a:buClr>
              <a:buFont typeface="굴림체" pitchFamily="49" charset="-127"/>
              <a:buChar char="—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빅데이터 시장은 시장규모에 대한 공식적인 통계가 파악되지 않는 수준이며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ICT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인프라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수준이나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모바일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데이터 유통 수준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저장장치 시장 성장 수준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해외 빅데이터 시장 성장추이 등을 감안할 때 향후 지속적인 시장 성장이 예상됨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80975" indent="-180975" fontAlgn="base">
              <a:lnSpc>
                <a:spcPct val="120000"/>
              </a:lnSpc>
              <a:spcBef>
                <a:spcPct val="10000"/>
              </a:spcBef>
              <a:spcAft>
                <a:spcPts val="300"/>
              </a:spcAft>
              <a:buClr>
                <a:srgbClr val="000000"/>
              </a:buClr>
              <a:buFont typeface="Wingdings" pitchFamily="2" charset="2"/>
              <a:buChar char="q"/>
            </a:pPr>
            <a:r>
              <a:rPr kumimoji="1" lang="ko-KR" altLang="en-US" sz="10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글로벌 기업과 </a:t>
            </a:r>
            <a:r>
              <a:rPr kumimoji="1" lang="ko-KR" altLang="en-US" sz="1000" b="1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ko-KR" altLang="en-US" sz="10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기술 격차</a:t>
            </a:r>
            <a:endParaRPr kumimoji="1" lang="en-US" altLang="ko-KR" sz="1000" b="1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73050" lvl="1" indent="-95250" fontAlgn="base">
              <a:lnSpc>
                <a:spcPct val="120000"/>
              </a:lnSpc>
              <a:spcBef>
                <a:spcPct val="5000"/>
              </a:spcBef>
              <a:spcAft>
                <a:spcPts val="300"/>
              </a:spcAft>
              <a:buClr>
                <a:srgbClr val="000000"/>
              </a:buClr>
              <a:buFont typeface="굴림체" pitchFamily="49" charset="-127"/>
              <a:buChar char="—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기술시장에서 글로벌 기업의 독과점 현상이 나타나고 있어 국내 기업의 기술 경쟁력 제고를 위한 정책 마련이 시급하며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IBM,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오라클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등 글로벌 기업들이 국내외 비즈니스 분야와 공공 빅데이터 처리분야에서 초기 시장을 선점하고 있음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글로벌 기업 대비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 ~ 6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년의 기술격차가 있는 것으로 추정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(ETRI)</a:t>
            </a:r>
          </a:p>
          <a:p>
            <a:pPr marL="273050" lvl="1" indent="-95250" fontAlgn="base">
              <a:lnSpc>
                <a:spcPct val="120000"/>
              </a:lnSpc>
              <a:spcBef>
                <a:spcPct val="5000"/>
              </a:spcBef>
              <a:spcAft>
                <a:spcPts val="300"/>
              </a:spcAft>
              <a:buClr>
                <a:srgbClr val="000000"/>
              </a:buClr>
              <a:buFont typeface="굴림체" pitchFamily="49" charset="-127"/>
              <a:buChar char="—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평판 분석 등 소셜 데이터 분석 전문기업이 등장하고 있으나 글로벌 기업과 기술격차가 큰 상황으로 기술연구개발 등 투자가 필요한 시점임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4489" y="6070054"/>
            <a:ext cx="5040559" cy="240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20000"/>
              </a:lnSpc>
              <a:spcBef>
                <a:spcPct val="10000"/>
              </a:spcBef>
              <a:spcAft>
                <a:spcPts val="300"/>
              </a:spcAft>
              <a:buClr>
                <a:srgbClr val="000000"/>
              </a:buClr>
            </a:pP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kumimoji="1" lang="ko-KR" altLang="en-US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마스터플랜</a:t>
            </a: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안</a:t>
            </a: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), </a:t>
            </a:r>
            <a:r>
              <a:rPr kumimoji="1" lang="ko-KR" altLang="en-US" sz="8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행정안전부</a:t>
            </a:r>
            <a:r>
              <a:rPr kumimoji="1" lang="ko-KR" altLang="en-US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외 </a:t>
            </a: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(2012) / </a:t>
            </a:r>
            <a:r>
              <a:rPr kumimoji="1" lang="ko-KR" altLang="en-US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정책 추진 현황</a:t>
            </a: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8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국회입법조사처</a:t>
            </a:r>
            <a:r>
              <a:rPr kumimoji="1" lang="ko-KR" altLang="en-US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(2018.05)</a:t>
            </a:r>
          </a:p>
        </p:txBody>
      </p:sp>
    </p:spTree>
    <p:extLst>
      <p:ext uri="{BB962C8B-B14F-4D97-AF65-F5344CB8AC3E}">
        <p14:creationId xmlns:p14="http://schemas.microsoft.com/office/powerpoint/2010/main" val="96896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글로벌 클라우드 시장은 </a:t>
            </a:r>
            <a:r>
              <a:rPr lang="en-US" altLang="ko-KR" dirty="0" smtClean="0"/>
              <a:t>55% </a:t>
            </a:r>
            <a:r>
              <a:rPr lang="ko-KR" altLang="en-US" dirty="0" smtClean="0"/>
              <a:t>이상의 시장 점유율을 보유하고 있는 </a:t>
            </a:r>
            <a:r>
              <a:rPr lang="en-US" altLang="ko-KR" dirty="0" smtClean="0"/>
              <a:t>Big4</a:t>
            </a:r>
            <a:r>
              <a:rPr lang="ko-KR" altLang="en-US" dirty="0" smtClean="0"/>
              <a:t>를 중심으로 매년 </a:t>
            </a:r>
            <a:r>
              <a:rPr lang="en-US" altLang="ko-KR" dirty="0" smtClean="0"/>
              <a:t>22.5%</a:t>
            </a:r>
            <a:r>
              <a:rPr lang="ko-KR" altLang="en-US" dirty="0" smtClean="0"/>
              <a:t>의 가파른 성장을 하고 있으며 특히 </a:t>
            </a:r>
            <a:r>
              <a:rPr lang="en-US" altLang="ko-KR" dirty="0" err="1" smtClean="0"/>
              <a:t>SaaS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중심의 성장세가 돋보임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시장 동향 분석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국외 동향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7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국외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 클라우드 유형별 시장규모 전망</a:t>
            </a:r>
            <a: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(‘14 ~ ‘18)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0" algn="ctr">
              <a:tabLst>
                <a:tab pos="5648325" algn="l"/>
              </a:tabLst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국외 주요 클라우드 기업 시장점유율</a:t>
            </a:r>
            <a:r>
              <a:rPr lang="en-US" altLang="ko-KR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(Q2 </a:t>
            </a:r>
            <a:r>
              <a:rPr lang="en-US" altLang="ko-KR" dirty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‘</a:t>
            </a:r>
            <a:r>
              <a:rPr lang="en-US" altLang="ko-KR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16)</a:t>
            </a:r>
            <a:endParaRPr lang="ko-KR" altLang="en-US" dirty="0">
              <a:solidFill>
                <a:srgbClr val="FFFFFF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170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글로벌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클라우드 시장은 </a:t>
              </a:r>
              <a:r>
                <a:rPr kumimoji="1" lang="en-US" altLang="ko-KR" sz="1200" dirty="0" err="1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SaaS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영역을 중심으로 가파른 성장세를 보임</a:t>
              </a:r>
              <a:endParaRPr kumimoji="1" lang="en-US" altLang="ko-KR" sz="1200" dirty="0" smtClean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Big4(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아마존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Microsoft, IBM, Google)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이 글로벌 클라우드 시장을 선도하고 있음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71" name="오각형 170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93" name="Freeform 512"/>
          <p:cNvSpPr/>
          <p:nvPr/>
        </p:nvSpPr>
        <p:spPr>
          <a:xfrm>
            <a:off x="749300" y="4324350"/>
            <a:ext cx="387350" cy="146050"/>
          </a:xfrm>
          <a:custGeom>
            <a:avLst/>
            <a:gdLst>
              <a:gd name="connsiteX0" fmla="*/ 18541 w 387350"/>
              <a:gd name="connsiteY0" fmla="*/ 7874 h 146050"/>
              <a:gd name="connsiteX1" fmla="*/ 387350 w 387350"/>
              <a:gd name="connsiteY1" fmla="*/ 7874 h 146050"/>
              <a:gd name="connsiteX2" fmla="*/ 387350 w 387350"/>
              <a:gd name="connsiteY2" fmla="*/ 149606 h 146050"/>
              <a:gd name="connsiteX3" fmla="*/ 18541 w 387350"/>
              <a:gd name="connsiteY3" fmla="*/ 149606 h 146050"/>
              <a:gd name="connsiteX4" fmla="*/ 18541 w 387350"/>
              <a:gd name="connsiteY4" fmla="*/ 7874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146050">
                <a:moveTo>
                  <a:pt x="18541" y="7874"/>
                </a:moveTo>
                <a:lnTo>
                  <a:pt x="387350" y="7874"/>
                </a:lnTo>
                <a:lnTo>
                  <a:pt x="387350" y="149606"/>
                </a:lnTo>
                <a:lnTo>
                  <a:pt x="18541" y="149606"/>
                </a:lnTo>
                <a:lnTo>
                  <a:pt x="18541" y="787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4" name="Freeform 513"/>
          <p:cNvSpPr/>
          <p:nvPr/>
        </p:nvSpPr>
        <p:spPr>
          <a:xfrm>
            <a:off x="1422400" y="4273550"/>
            <a:ext cx="374650" cy="196850"/>
          </a:xfrm>
          <a:custGeom>
            <a:avLst/>
            <a:gdLst>
              <a:gd name="connsiteX0" fmla="*/ 6858 w 374650"/>
              <a:gd name="connsiteY0" fmla="*/ 11430 h 196850"/>
              <a:gd name="connsiteX1" fmla="*/ 375666 w 374650"/>
              <a:gd name="connsiteY1" fmla="*/ 11430 h 196850"/>
              <a:gd name="connsiteX2" fmla="*/ 375666 w 374650"/>
              <a:gd name="connsiteY2" fmla="*/ 200406 h 196850"/>
              <a:gd name="connsiteX3" fmla="*/ 6858 w 374650"/>
              <a:gd name="connsiteY3" fmla="*/ 200406 h 196850"/>
              <a:gd name="connsiteX4" fmla="*/ 6858 w 374650"/>
              <a:gd name="connsiteY4" fmla="*/ 11430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196850">
                <a:moveTo>
                  <a:pt x="6858" y="11430"/>
                </a:moveTo>
                <a:lnTo>
                  <a:pt x="375666" y="11430"/>
                </a:lnTo>
                <a:lnTo>
                  <a:pt x="375666" y="200406"/>
                </a:lnTo>
                <a:lnTo>
                  <a:pt x="6858" y="200406"/>
                </a:lnTo>
                <a:lnTo>
                  <a:pt x="6858" y="11430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5" name="Freeform 514"/>
          <p:cNvSpPr/>
          <p:nvPr/>
        </p:nvSpPr>
        <p:spPr>
          <a:xfrm>
            <a:off x="2082800" y="4210050"/>
            <a:ext cx="374650" cy="260350"/>
          </a:xfrm>
          <a:custGeom>
            <a:avLst/>
            <a:gdLst>
              <a:gd name="connsiteX0" fmla="*/ 7873 w 374650"/>
              <a:gd name="connsiteY0" fmla="*/ 17018 h 260350"/>
              <a:gd name="connsiteX1" fmla="*/ 376682 w 374650"/>
              <a:gd name="connsiteY1" fmla="*/ 17018 h 260350"/>
              <a:gd name="connsiteX2" fmla="*/ 376682 w 374650"/>
              <a:gd name="connsiteY2" fmla="*/ 263906 h 260350"/>
              <a:gd name="connsiteX3" fmla="*/ 7873 w 374650"/>
              <a:gd name="connsiteY3" fmla="*/ 263906 h 260350"/>
              <a:gd name="connsiteX4" fmla="*/ 7873 w 374650"/>
              <a:gd name="connsiteY4" fmla="*/ 17018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260350">
                <a:moveTo>
                  <a:pt x="7873" y="17018"/>
                </a:moveTo>
                <a:lnTo>
                  <a:pt x="376682" y="17018"/>
                </a:lnTo>
                <a:lnTo>
                  <a:pt x="376682" y="263906"/>
                </a:lnTo>
                <a:lnTo>
                  <a:pt x="7873" y="263906"/>
                </a:lnTo>
                <a:lnTo>
                  <a:pt x="7873" y="17018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6" name="Freeform 515"/>
          <p:cNvSpPr/>
          <p:nvPr/>
        </p:nvSpPr>
        <p:spPr>
          <a:xfrm>
            <a:off x="2743200" y="4146550"/>
            <a:ext cx="374650" cy="323850"/>
          </a:xfrm>
          <a:custGeom>
            <a:avLst/>
            <a:gdLst>
              <a:gd name="connsiteX0" fmla="*/ 8889 w 374650"/>
              <a:gd name="connsiteY0" fmla="*/ 8890 h 323850"/>
              <a:gd name="connsiteX1" fmla="*/ 379222 w 374650"/>
              <a:gd name="connsiteY1" fmla="*/ 8890 h 323850"/>
              <a:gd name="connsiteX2" fmla="*/ 379222 w 374650"/>
              <a:gd name="connsiteY2" fmla="*/ 327406 h 323850"/>
              <a:gd name="connsiteX3" fmla="*/ 8889 w 374650"/>
              <a:gd name="connsiteY3" fmla="*/ 327406 h 323850"/>
              <a:gd name="connsiteX4" fmla="*/ 8889 w 374650"/>
              <a:gd name="connsiteY4" fmla="*/ 8890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323850">
                <a:moveTo>
                  <a:pt x="8889" y="8890"/>
                </a:moveTo>
                <a:lnTo>
                  <a:pt x="379222" y="8890"/>
                </a:lnTo>
                <a:lnTo>
                  <a:pt x="379222" y="327406"/>
                </a:lnTo>
                <a:lnTo>
                  <a:pt x="8889" y="327406"/>
                </a:lnTo>
                <a:lnTo>
                  <a:pt x="8889" y="8890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7" name="Freeform 516"/>
          <p:cNvSpPr/>
          <p:nvPr/>
        </p:nvSpPr>
        <p:spPr>
          <a:xfrm>
            <a:off x="3403600" y="4057650"/>
            <a:ext cx="374650" cy="412750"/>
          </a:xfrm>
          <a:custGeom>
            <a:avLst/>
            <a:gdLst>
              <a:gd name="connsiteX0" fmla="*/ 9905 w 374650"/>
              <a:gd name="connsiteY0" fmla="*/ 13970 h 412750"/>
              <a:gd name="connsiteX1" fmla="*/ 380238 w 374650"/>
              <a:gd name="connsiteY1" fmla="*/ 13970 h 412750"/>
              <a:gd name="connsiteX2" fmla="*/ 380238 w 374650"/>
              <a:gd name="connsiteY2" fmla="*/ 416306 h 412750"/>
              <a:gd name="connsiteX3" fmla="*/ 9905 w 374650"/>
              <a:gd name="connsiteY3" fmla="*/ 416306 h 412750"/>
              <a:gd name="connsiteX4" fmla="*/ 9905 w 374650"/>
              <a:gd name="connsiteY4" fmla="*/ 1397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412750">
                <a:moveTo>
                  <a:pt x="9905" y="13970"/>
                </a:moveTo>
                <a:lnTo>
                  <a:pt x="380238" y="13970"/>
                </a:lnTo>
                <a:lnTo>
                  <a:pt x="380238" y="416306"/>
                </a:lnTo>
                <a:lnTo>
                  <a:pt x="9905" y="416306"/>
                </a:lnTo>
                <a:lnTo>
                  <a:pt x="9905" y="13970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8" name="Freeform 517"/>
          <p:cNvSpPr/>
          <p:nvPr/>
        </p:nvSpPr>
        <p:spPr>
          <a:xfrm>
            <a:off x="749300" y="4184650"/>
            <a:ext cx="387350" cy="146050"/>
          </a:xfrm>
          <a:custGeom>
            <a:avLst/>
            <a:gdLst>
              <a:gd name="connsiteX0" fmla="*/ 18541 w 387350"/>
              <a:gd name="connsiteY0" fmla="*/ 14986 h 146050"/>
              <a:gd name="connsiteX1" fmla="*/ 387350 w 387350"/>
              <a:gd name="connsiteY1" fmla="*/ 14986 h 146050"/>
              <a:gd name="connsiteX2" fmla="*/ 387350 w 387350"/>
              <a:gd name="connsiteY2" fmla="*/ 147574 h 146050"/>
              <a:gd name="connsiteX3" fmla="*/ 18541 w 387350"/>
              <a:gd name="connsiteY3" fmla="*/ 147574 h 146050"/>
              <a:gd name="connsiteX4" fmla="*/ 18541 w 387350"/>
              <a:gd name="connsiteY4" fmla="*/ 14986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146050">
                <a:moveTo>
                  <a:pt x="18541" y="14986"/>
                </a:moveTo>
                <a:lnTo>
                  <a:pt x="387350" y="14986"/>
                </a:lnTo>
                <a:lnTo>
                  <a:pt x="387350" y="147574"/>
                </a:lnTo>
                <a:lnTo>
                  <a:pt x="18541" y="147574"/>
                </a:lnTo>
                <a:lnTo>
                  <a:pt x="18541" y="14986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9" name="Freeform 518"/>
          <p:cNvSpPr/>
          <p:nvPr/>
        </p:nvSpPr>
        <p:spPr>
          <a:xfrm>
            <a:off x="1422400" y="4108450"/>
            <a:ext cx="374650" cy="171450"/>
          </a:xfrm>
          <a:custGeom>
            <a:avLst/>
            <a:gdLst>
              <a:gd name="connsiteX0" fmla="*/ 6858 w 374650"/>
              <a:gd name="connsiteY0" fmla="*/ 7366 h 171450"/>
              <a:gd name="connsiteX1" fmla="*/ 375666 w 374650"/>
              <a:gd name="connsiteY1" fmla="*/ 7366 h 171450"/>
              <a:gd name="connsiteX2" fmla="*/ 375666 w 374650"/>
              <a:gd name="connsiteY2" fmla="*/ 176530 h 171450"/>
              <a:gd name="connsiteX3" fmla="*/ 6858 w 374650"/>
              <a:gd name="connsiteY3" fmla="*/ 176530 h 171450"/>
              <a:gd name="connsiteX4" fmla="*/ 6858 w 374650"/>
              <a:gd name="connsiteY4" fmla="*/ 7366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171450">
                <a:moveTo>
                  <a:pt x="6858" y="7366"/>
                </a:moveTo>
                <a:lnTo>
                  <a:pt x="375666" y="7366"/>
                </a:lnTo>
                <a:lnTo>
                  <a:pt x="375666" y="176530"/>
                </a:lnTo>
                <a:lnTo>
                  <a:pt x="6858" y="176530"/>
                </a:lnTo>
                <a:lnTo>
                  <a:pt x="6858" y="7366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0" name="Freeform 519"/>
          <p:cNvSpPr/>
          <p:nvPr/>
        </p:nvSpPr>
        <p:spPr>
          <a:xfrm>
            <a:off x="2082800" y="4006850"/>
            <a:ext cx="374650" cy="209550"/>
          </a:xfrm>
          <a:custGeom>
            <a:avLst/>
            <a:gdLst>
              <a:gd name="connsiteX0" fmla="*/ 7873 w 374650"/>
              <a:gd name="connsiteY0" fmla="*/ 6858 h 209550"/>
              <a:gd name="connsiteX1" fmla="*/ 376682 w 374650"/>
              <a:gd name="connsiteY1" fmla="*/ 6858 h 209550"/>
              <a:gd name="connsiteX2" fmla="*/ 376682 w 374650"/>
              <a:gd name="connsiteY2" fmla="*/ 220218 h 209550"/>
              <a:gd name="connsiteX3" fmla="*/ 7873 w 374650"/>
              <a:gd name="connsiteY3" fmla="*/ 220218 h 209550"/>
              <a:gd name="connsiteX4" fmla="*/ 7873 w 374650"/>
              <a:gd name="connsiteY4" fmla="*/ 6858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209550">
                <a:moveTo>
                  <a:pt x="7873" y="6858"/>
                </a:moveTo>
                <a:lnTo>
                  <a:pt x="376682" y="6858"/>
                </a:lnTo>
                <a:lnTo>
                  <a:pt x="376682" y="220218"/>
                </a:lnTo>
                <a:lnTo>
                  <a:pt x="7873" y="220218"/>
                </a:lnTo>
                <a:lnTo>
                  <a:pt x="7873" y="6858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1" name="Freeform 520"/>
          <p:cNvSpPr/>
          <p:nvPr/>
        </p:nvSpPr>
        <p:spPr>
          <a:xfrm>
            <a:off x="2743200" y="3879850"/>
            <a:ext cx="374650" cy="273050"/>
          </a:xfrm>
          <a:custGeom>
            <a:avLst/>
            <a:gdLst>
              <a:gd name="connsiteX0" fmla="*/ 8889 w 374650"/>
              <a:gd name="connsiteY0" fmla="*/ 8890 h 273050"/>
              <a:gd name="connsiteX1" fmla="*/ 379222 w 374650"/>
              <a:gd name="connsiteY1" fmla="*/ 8890 h 273050"/>
              <a:gd name="connsiteX2" fmla="*/ 379222 w 374650"/>
              <a:gd name="connsiteY2" fmla="*/ 275590 h 273050"/>
              <a:gd name="connsiteX3" fmla="*/ 8889 w 374650"/>
              <a:gd name="connsiteY3" fmla="*/ 275590 h 273050"/>
              <a:gd name="connsiteX4" fmla="*/ 8889 w 374650"/>
              <a:gd name="connsiteY4" fmla="*/ 889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273050">
                <a:moveTo>
                  <a:pt x="8889" y="8890"/>
                </a:moveTo>
                <a:lnTo>
                  <a:pt x="379222" y="8890"/>
                </a:lnTo>
                <a:lnTo>
                  <a:pt x="379222" y="275590"/>
                </a:lnTo>
                <a:lnTo>
                  <a:pt x="8889" y="275590"/>
                </a:lnTo>
                <a:lnTo>
                  <a:pt x="8889" y="8890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2" name="Freeform 521"/>
          <p:cNvSpPr/>
          <p:nvPr/>
        </p:nvSpPr>
        <p:spPr>
          <a:xfrm>
            <a:off x="3403600" y="3727450"/>
            <a:ext cx="374650" cy="336550"/>
          </a:xfrm>
          <a:custGeom>
            <a:avLst/>
            <a:gdLst>
              <a:gd name="connsiteX0" fmla="*/ 9905 w 374650"/>
              <a:gd name="connsiteY0" fmla="*/ 11938 h 336550"/>
              <a:gd name="connsiteX1" fmla="*/ 380238 w 374650"/>
              <a:gd name="connsiteY1" fmla="*/ 11938 h 336550"/>
              <a:gd name="connsiteX2" fmla="*/ 380238 w 374650"/>
              <a:gd name="connsiteY2" fmla="*/ 344170 h 336550"/>
              <a:gd name="connsiteX3" fmla="*/ 9905 w 374650"/>
              <a:gd name="connsiteY3" fmla="*/ 344170 h 336550"/>
              <a:gd name="connsiteX4" fmla="*/ 9905 w 374650"/>
              <a:gd name="connsiteY4" fmla="*/ 11938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336550">
                <a:moveTo>
                  <a:pt x="9905" y="11938"/>
                </a:moveTo>
                <a:lnTo>
                  <a:pt x="380238" y="11938"/>
                </a:lnTo>
                <a:lnTo>
                  <a:pt x="380238" y="344170"/>
                </a:lnTo>
                <a:lnTo>
                  <a:pt x="9905" y="344170"/>
                </a:lnTo>
                <a:lnTo>
                  <a:pt x="9905" y="11938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3" name="Freeform 522"/>
          <p:cNvSpPr/>
          <p:nvPr/>
        </p:nvSpPr>
        <p:spPr>
          <a:xfrm>
            <a:off x="749300" y="3536950"/>
            <a:ext cx="387350" cy="654050"/>
          </a:xfrm>
          <a:custGeom>
            <a:avLst/>
            <a:gdLst>
              <a:gd name="connsiteX0" fmla="*/ 18541 w 387350"/>
              <a:gd name="connsiteY0" fmla="*/ 10414 h 654050"/>
              <a:gd name="connsiteX1" fmla="*/ 387350 w 387350"/>
              <a:gd name="connsiteY1" fmla="*/ 10414 h 654050"/>
              <a:gd name="connsiteX2" fmla="*/ 387350 w 387350"/>
              <a:gd name="connsiteY2" fmla="*/ 662686 h 654050"/>
              <a:gd name="connsiteX3" fmla="*/ 18541 w 387350"/>
              <a:gd name="connsiteY3" fmla="*/ 662686 h 654050"/>
              <a:gd name="connsiteX4" fmla="*/ 18541 w 387350"/>
              <a:gd name="connsiteY4" fmla="*/ 1041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654050">
                <a:moveTo>
                  <a:pt x="18541" y="10414"/>
                </a:moveTo>
                <a:lnTo>
                  <a:pt x="387350" y="10414"/>
                </a:lnTo>
                <a:lnTo>
                  <a:pt x="387350" y="662686"/>
                </a:lnTo>
                <a:lnTo>
                  <a:pt x="18541" y="662686"/>
                </a:lnTo>
                <a:lnTo>
                  <a:pt x="18541" y="10414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4" name="Freeform 523"/>
          <p:cNvSpPr/>
          <p:nvPr/>
        </p:nvSpPr>
        <p:spPr>
          <a:xfrm>
            <a:off x="1422400" y="3321050"/>
            <a:ext cx="374650" cy="793750"/>
          </a:xfrm>
          <a:custGeom>
            <a:avLst/>
            <a:gdLst>
              <a:gd name="connsiteX0" fmla="*/ 6858 w 374650"/>
              <a:gd name="connsiteY0" fmla="*/ 6858 h 793750"/>
              <a:gd name="connsiteX1" fmla="*/ 375666 w 374650"/>
              <a:gd name="connsiteY1" fmla="*/ 6858 h 793750"/>
              <a:gd name="connsiteX2" fmla="*/ 375666 w 374650"/>
              <a:gd name="connsiteY2" fmla="*/ 794766 h 793750"/>
              <a:gd name="connsiteX3" fmla="*/ 6858 w 374650"/>
              <a:gd name="connsiteY3" fmla="*/ 794766 h 793750"/>
              <a:gd name="connsiteX4" fmla="*/ 6858 w 374650"/>
              <a:gd name="connsiteY4" fmla="*/ 6858 h 79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793750">
                <a:moveTo>
                  <a:pt x="6858" y="6858"/>
                </a:moveTo>
                <a:lnTo>
                  <a:pt x="375666" y="6858"/>
                </a:lnTo>
                <a:lnTo>
                  <a:pt x="375666" y="794766"/>
                </a:lnTo>
                <a:lnTo>
                  <a:pt x="6858" y="794766"/>
                </a:lnTo>
                <a:lnTo>
                  <a:pt x="6858" y="6858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5" name="Freeform 524"/>
          <p:cNvSpPr/>
          <p:nvPr/>
        </p:nvSpPr>
        <p:spPr>
          <a:xfrm>
            <a:off x="2082800" y="3054350"/>
            <a:ext cx="374650" cy="958850"/>
          </a:xfrm>
          <a:custGeom>
            <a:avLst/>
            <a:gdLst>
              <a:gd name="connsiteX0" fmla="*/ 7873 w 374650"/>
              <a:gd name="connsiteY0" fmla="*/ 6858 h 958850"/>
              <a:gd name="connsiteX1" fmla="*/ 376682 w 374650"/>
              <a:gd name="connsiteY1" fmla="*/ 6858 h 958850"/>
              <a:gd name="connsiteX2" fmla="*/ 376682 w 374650"/>
              <a:gd name="connsiteY2" fmla="*/ 959358 h 958850"/>
              <a:gd name="connsiteX3" fmla="*/ 7873 w 374650"/>
              <a:gd name="connsiteY3" fmla="*/ 959358 h 958850"/>
              <a:gd name="connsiteX4" fmla="*/ 7873 w 374650"/>
              <a:gd name="connsiteY4" fmla="*/ 6858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958850">
                <a:moveTo>
                  <a:pt x="7873" y="6858"/>
                </a:moveTo>
                <a:lnTo>
                  <a:pt x="376682" y="6858"/>
                </a:lnTo>
                <a:lnTo>
                  <a:pt x="376682" y="959358"/>
                </a:lnTo>
                <a:lnTo>
                  <a:pt x="7873" y="959358"/>
                </a:lnTo>
                <a:lnTo>
                  <a:pt x="7873" y="6858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6" name="Freeform 525"/>
          <p:cNvSpPr/>
          <p:nvPr/>
        </p:nvSpPr>
        <p:spPr>
          <a:xfrm>
            <a:off x="2743200" y="2736850"/>
            <a:ext cx="374650" cy="1149350"/>
          </a:xfrm>
          <a:custGeom>
            <a:avLst/>
            <a:gdLst>
              <a:gd name="connsiteX0" fmla="*/ 8889 w 374650"/>
              <a:gd name="connsiteY0" fmla="*/ 11938 h 1149350"/>
              <a:gd name="connsiteX1" fmla="*/ 379222 w 374650"/>
              <a:gd name="connsiteY1" fmla="*/ 11938 h 1149350"/>
              <a:gd name="connsiteX2" fmla="*/ 379222 w 374650"/>
              <a:gd name="connsiteY2" fmla="*/ 1151890 h 1149350"/>
              <a:gd name="connsiteX3" fmla="*/ 8889 w 374650"/>
              <a:gd name="connsiteY3" fmla="*/ 1151890 h 1149350"/>
              <a:gd name="connsiteX4" fmla="*/ 8889 w 374650"/>
              <a:gd name="connsiteY4" fmla="*/ 11938 h 114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1149350">
                <a:moveTo>
                  <a:pt x="8889" y="11938"/>
                </a:moveTo>
                <a:lnTo>
                  <a:pt x="379222" y="11938"/>
                </a:lnTo>
                <a:lnTo>
                  <a:pt x="379222" y="1151890"/>
                </a:lnTo>
                <a:lnTo>
                  <a:pt x="8889" y="1151890"/>
                </a:lnTo>
                <a:lnTo>
                  <a:pt x="8889" y="11938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7" name="Freeform 526"/>
          <p:cNvSpPr/>
          <p:nvPr/>
        </p:nvSpPr>
        <p:spPr>
          <a:xfrm>
            <a:off x="3403600" y="2381250"/>
            <a:ext cx="374650" cy="1352550"/>
          </a:xfrm>
          <a:custGeom>
            <a:avLst/>
            <a:gdLst>
              <a:gd name="connsiteX0" fmla="*/ 9905 w 374650"/>
              <a:gd name="connsiteY0" fmla="*/ 6350 h 1352550"/>
              <a:gd name="connsiteX1" fmla="*/ 380238 w 374650"/>
              <a:gd name="connsiteY1" fmla="*/ 6350 h 1352550"/>
              <a:gd name="connsiteX2" fmla="*/ 380238 w 374650"/>
              <a:gd name="connsiteY2" fmla="*/ 1358138 h 1352550"/>
              <a:gd name="connsiteX3" fmla="*/ 9905 w 374650"/>
              <a:gd name="connsiteY3" fmla="*/ 1358138 h 1352550"/>
              <a:gd name="connsiteX4" fmla="*/ 9905 w 374650"/>
              <a:gd name="connsiteY4" fmla="*/ 635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1352550">
                <a:moveTo>
                  <a:pt x="9905" y="6350"/>
                </a:moveTo>
                <a:lnTo>
                  <a:pt x="380238" y="6350"/>
                </a:lnTo>
                <a:lnTo>
                  <a:pt x="380238" y="1358138"/>
                </a:lnTo>
                <a:lnTo>
                  <a:pt x="9905" y="1358138"/>
                </a:lnTo>
                <a:lnTo>
                  <a:pt x="9905" y="6350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8" name="Freeform 527"/>
          <p:cNvSpPr/>
          <p:nvPr/>
        </p:nvSpPr>
        <p:spPr>
          <a:xfrm>
            <a:off x="609600" y="4464050"/>
            <a:ext cx="3308350" cy="6350"/>
          </a:xfrm>
          <a:custGeom>
            <a:avLst/>
            <a:gdLst>
              <a:gd name="connsiteX0" fmla="*/ 11937 w 3308350"/>
              <a:gd name="connsiteY0" fmla="*/ 9906 h 6350"/>
              <a:gd name="connsiteX1" fmla="*/ 3319017 w 3308350"/>
              <a:gd name="connsiteY1" fmla="*/ 990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8350" h="6350">
                <a:moveTo>
                  <a:pt x="11937" y="9906"/>
                </a:moveTo>
                <a:lnTo>
                  <a:pt x="3319017" y="9906"/>
                </a:lnTo>
              </a:path>
            </a:pathLst>
          </a:custGeom>
          <a:ln w="9144">
            <a:solidFill>
              <a:srgbClr val="D8D8D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9" name="Freeform 528"/>
          <p:cNvSpPr/>
          <p:nvPr/>
        </p:nvSpPr>
        <p:spPr>
          <a:xfrm>
            <a:off x="4127500" y="3117850"/>
            <a:ext cx="95250" cy="95250"/>
          </a:xfrm>
          <a:custGeom>
            <a:avLst/>
            <a:gdLst>
              <a:gd name="connsiteX0" fmla="*/ 16002 w 95250"/>
              <a:gd name="connsiteY0" fmla="*/ 98806 h 95250"/>
              <a:gd name="connsiteX1" fmla="*/ 105917 w 95250"/>
              <a:gd name="connsiteY1" fmla="*/ 98806 h 95250"/>
              <a:gd name="connsiteX2" fmla="*/ 105917 w 95250"/>
              <a:gd name="connsiteY2" fmla="*/ 8890 h 95250"/>
              <a:gd name="connsiteX3" fmla="*/ 16002 w 95250"/>
              <a:gd name="connsiteY3" fmla="*/ 8890 h 95250"/>
              <a:gd name="connsiteX4" fmla="*/ 16002 w 95250"/>
              <a:gd name="connsiteY4" fmla="*/ 98806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16002" y="98806"/>
                </a:moveTo>
                <a:lnTo>
                  <a:pt x="105917" y="98806"/>
                </a:lnTo>
                <a:lnTo>
                  <a:pt x="105917" y="8890"/>
                </a:lnTo>
                <a:lnTo>
                  <a:pt x="16002" y="8890"/>
                </a:lnTo>
                <a:lnTo>
                  <a:pt x="16002" y="98806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0" name="Freeform 529"/>
          <p:cNvSpPr/>
          <p:nvPr/>
        </p:nvSpPr>
        <p:spPr>
          <a:xfrm>
            <a:off x="4127500" y="3333750"/>
            <a:ext cx="95250" cy="107950"/>
          </a:xfrm>
          <a:custGeom>
            <a:avLst/>
            <a:gdLst>
              <a:gd name="connsiteX0" fmla="*/ 16002 w 95250"/>
              <a:gd name="connsiteY0" fmla="*/ 109474 h 107950"/>
              <a:gd name="connsiteX1" fmla="*/ 105917 w 95250"/>
              <a:gd name="connsiteY1" fmla="*/ 109474 h 107950"/>
              <a:gd name="connsiteX2" fmla="*/ 105917 w 95250"/>
              <a:gd name="connsiteY2" fmla="*/ 18034 h 107950"/>
              <a:gd name="connsiteX3" fmla="*/ 16002 w 95250"/>
              <a:gd name="connsiteY3" fmla="*/ 18034 h 107950"/>
              <a:gd name="connsiteX4" fmla="*/ 16002 w 95250"/>
              <a:gd name="connsiteY4" fmla="*/ 109474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07950">
                <a:moveTo>
                  <a:pt x="16002" y="109474"/>
                </a:moveTo>
                <a:lnTo>
                  <a:pt x="105917" y="109474"/>
                </a:lnTo>
                <a:lnTo>
                  <a:pt x="105917" y="18034"/>
                </a:lnTo>
                <a:lnTo>
                  <a:pt x="16002" y="18034"/>
                </a:lnTo>
                <a:lnTo>
                  <a:pt x="16002" y="109474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1" name="Freeform 530"/>
          <p:cNvSpPr/>
          <p:nvPr/>
        </p:nvSpPr>
        <p:spPr>
          <a:xfrm>
            <a:off x="4127500" y="3600450"/>
            <a:ext cx="95250" cy="95250"/>
          </a:xfrm>
          <a:custGeom>
            <a:avLst/>
            <a:gdLst>
              <a:gd name="connsiteX0" fmla="*/ 16002 w 95250"/>
              <a:gd name="connsiteY0" fmla="*/ 105918 h 95250"/>
              <a:gd name="connsiteX1" fmla="*/ 105917 w 95250"/>
              <a:gd name="connsiteY1" fmla="*/ 105918 h 95250"/>
              <a:gd name="connsiteX2" fmla="*/ 105917 w 95250"/>
              <a:gd name="connsiteY2" fmla="*/ 14478 h 95250"/>
              <a:gd name="connsiteX3" fmla="*/ 16002 w 95250"/>
              <a:gd name="connsiteY3" fmla="*/ 14478 h 95250"/>
              <a:gd name="connsiteX4" fmla="*/ 16002 w 95250"/>
              <a:gd name="connsiteY4" fmla="*/ 105918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16002" y="105918"/>
                </a:moveTo>
                <a:lnTo>
                  <a:pt x="105917" y="105918"/>
                </a:lnTo>
                <a:lnTo>
                  <a:pt x="105917" y="14478"/>
                </a:lnTo>
                <a:lnTo>
                  <a:pt x="16002" y="14478"/>
                </a:lnTo>
                <a:lnTo>
                  <a:pt x="16002" y="105918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2" name="TextBox 553"/>
          <p:cNvSpPr txBox="1"/>
          <p:nvPr/>
        </p:nvSpPr>
        <p:spPr>
          <a:xfrm>
            <a:off x="789787" y="2006084"/>
            <a:ext cx="914169" cy="1304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단위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</a:t>
            </a:r>
            <a:r>
              <a:rPr lang="en-US" altLang="zh-CN" sz="800" spc="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달러(USD)</a:t>
            </a:r>
          </a:p>
        </p:txBody>
      </p:sp>
      <p:sp>
        <p:nvSpPr>
          <p:cNvPr id="133" name="TextBox 554"/>
          <p:cNvSpPr txBox="1"/>
          <p:nvPr/>
        </p:nvSpPr>
        <p:spPr>
          <a:xfrm>
            <a:off x="3422396" y="2207366"/>
            <a:ext cx="414274" cy="13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1,27</a:t>
            </a:r>
            <a:r>
              <a:rPr lang="en-US" altLang="zh-CN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5.3</a:t>
            </a:r>
            <a:endParaRPr lang="en-US" altLang="zh-CN" sz="8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7" name="TextBox 558"/>
          <p:cNvSpPr txBox="1"/>
          <p:nvPr/>
        </p:nvSpPr>
        <p:spPr>
          <a:xfrm>
            <a:off x="2140711" y="2871020"/>
            <a:ext cx="287566" cy="13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</a:t>
            </a:r>
            <a:r>
              <a:rPr lang="en-US" altLang="zh-CN" sz="8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63.7</a:t>
            </a:r>
          </a:p>
        </p:txBody>
      </p:sp>
      <p:sp>
        <p:nvSpPr>
          <p:cNvPr id="138" name="TextBox 559"/>
          <p:cNvSpPr txBox="1"/>
          <p:nvPr/>
        </p:nvSpPr>
        <p:spPr>
          <a:xfrm>
            <a:off x="2764916" y="2567998"/>
            <a:ext cx="486283" cy="388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1,05</a:t>
            </a:r>
            <a:r>
              <a:rPr lang="en-US" altLang="zh-CN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4.8</a:t>
            </a:r>
            <a:endParaRPr lang="en-US" altLang="zh-CN" sz="8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860"/>
              </a:lnSpc>
            </a:pPr>
            <a:endParaRPr lang="en-US" sz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35686">
              <a:lnSpc>
                <a:spcPct val="110833"/>
              </a:lnSpc>
            </a:pPr>
            <a:r>
              <a:rPr lang="en-US" altLang="zh-CN" sz="8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6</a:t>
            </a:r>
            <a:r>
              <a:rPr lang="en-US" altLang="zh-CN" sz="800" spc="-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97.6</a:t>
            </a:r>
          </a:p>
        </p:txBody>
      </p:sp>
      <p:sp>
        <p:nvSpPr>
          <p:cNvPr id="139" name="TextBox 560"/>
          <p:cNvSpPr txBox="1"/>
          <p:nvPr/>
        </p:nvSpPr>
        <p:spPr>
          <a:xfrm>
            <a:off x="3462020" y="2468938"/>
            <a:ext cx="401866" cy="13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</a:t>
            </a:r>
            <a:r>
              <a:rPr lang="en-US" altLang="zh-CN" sz="800" spc="-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26.7</a:t>
            </a:r>
          </a:p>
        </p:txBody>
      </p:sp>
      <p:sp>
        <p:nvSpPr>
          <p:cNvPr id="143" name="TextBox 564"/>
          <p:cNvSpPr txBox="1"/>
          <p:nvPr/>
        </p:nvSpPr>
        <p:spPr>
          <a:xfrm>
            <a:off x="789787" y="3360224"/>
            <a:ext cx="313779" cy="388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</a:t>
            </a:r>
            <a:r>
              <a:rPr lang="en-US" altLang="zh-CN" sz="8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65.8</a:t>
            </a:r>
          </a:p>
          <a:p>
            <a:pPr>
              <a:lnSpc>
                <a:spcPts val="919"/>
              </a:lnSpc>
            </a:pPr>
            <a:endParaRPr lang="en-US" sz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26212">
              <a:lnSpc>
                <a:spcPct val="110833"/>
              </a:lnSpc>
            </a:pPr>
            <a:r>
              <a:rPr lang="en-US" altLang="zh-CN" sz="8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</a:t>
            </a:r>
            <a:r>
              <a:rPr lang="en-US" altLang="zh-CN" sz="800" spc="-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98.1</a:t>
            </a:r>
          </a:p>
        </p:txBody>
      </p:sp>
      <p:sp>
        <p:nvSpPr>
          <p:cNvPr id="144" name="TextBox 565"/>
          <p:cNvSpPr txBox="1"/>
          <p:nvPr/>
        </p:nvSpPr>
        <p:spPr>
          <a:xfrm>
            <a:off x="1441703" y="3159056"/>
            <a:ext cx="323253" cy="375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7</a:t>
            </a:r>
            <a:r>
              <a:rPr lang="en-US" altLang="zh-CN" sz="8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00.8</a:t>
            </a:r>
          </a:p>
          <a:p>
            <a:pPr>
              <a:lnSpc>
                <a:spcPts val="765"/>
              </a:lnSpc>
            </a:pPr>
            <a:endParaRPr lang="en-US" sz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35687">
              <a:lnSpc>
                <a:spcPct val="110833"/>
              </a:lnSpc>
            </a:pPr>
            <a:r>
              <a:rPr lang="en-US" altLang="zh-CN" sz="8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  <a:r>
              <a:rPr lang="en-US" altLang="zh-CN" sz="800" spc="-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82.5</a:t>
            </a:r>
          </a:p>
        </p:txBody>
      </p:sp>
      <p:sp>
        <p:nvSpPr>
          <p:cNvPr id="145" name="TextBox 566"/>
          <p:cNvSpPr txBox="1"/>
          <p:nvPr/>
        </p:nvSpPr>
        <p:spPr>
          <a:xfrm>
            <a:off x="2139188" y="3142292"/>
            <a:ext cx="287566" cy="13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</a:t>
            </a:r>
            <a:r>
              <a:rPr lang="en-US" altLang="zh-CN" sz="800" spc="-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82.7</a:t>
            </a:r>
          </a:p>
        </p:txBody>
      </p:sp>
      <p:sp>
        <p:nvSpPr>
          <p:cNvPr id="146" name="TextBox 567"/>
          <p:cNvSpPr txBox="1"/>
          <p:nvPr/>
        </p:nvSpPr>
        <p:spPr>
          <a:xfrm>
            <a:off x="4335022" y="3059041"/>
            <a:ext cx="394542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40416"/>
              </a:lnSpc>
            </a:pPr>
            <a:r>
              <a:rPr lang="en-US" altLang="zh-CN" sz="1100" spc="-2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Sa</a:t>
            </a:r>
            <a:r>
              <a:rPr lang="en-US" altLang="zh-CN" sz="11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aS</a:t>
            </a:r>
            <a:r>
              <a:rPr lang="en-US" altLang="zh-CN" sz="110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100" spc="-15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Pa</a:t>
            </a:r>
            <a:r>
              <a:rPr lang="en-US" altLang="zh-CN" sz="11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aS</a:t>
            </a:r>
            <a:r>
              <a:rPr lang="en-US" altLang="zh-CN" sz="110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1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Ia</a:t>
            </a:r>
            <a:r>
              <a:rPr lang="en-US" altLang="zh-CN" sz="110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aS</a:t>
            </a:r>
          </a:p>
        </p:txBody>
      </p:sp>
      <p:sp>
        <p:nvSpPr>
          <p:cNvPr id="149" name="TextBox 570"/>
          <p:cNvSpPr txBox="1"/>
          <p:nvPr/>
        </p:nvSpPr>
        <p:spPr>
          <a:xfrm>
            <a:off x="846480" y="4198746"/>
            <a:ext cx="2250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8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</a:t>
            </a:r>
            <a:r>
              <a:rPr lang="en-US" altLang="zh-CN" sz="800" spc="-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1.1</a:t>
            </a:r>
          </a:p>
          <a:p>
            <a:pPr marL="0">
              <a:lnSpc>
                <a:spcPct val="100000"/>
              </a:lnSpc>
            </a:pPr>
            <a:r>
              <a:rPr lang="en-US" altLang="zh-CN" sz="8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</a:t>
            </a:r>
            <a:r>
              <a:rPr lang="en-US" altLang="zh-CN" sz="8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6.6</a:t>
            </a:r>
          </a:p>
        </p:txBody>
      </p:sp>
      <p:sp>
        <p:nvSpPr>
          <p:cNvPr id="150" name="TextBox 571"/>
          <p:cNvSpPr txBox="1"/>
          <p:nvPr/>
        </p:nvSpPr>
        <p:spPr>
          <a:xfrm>
            <a:off x="1477391" y="4126796"/>
            <a:ext cx="287566" cy="2989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r>
              <a:rPr lang="en-US" altLang="zh-CN" sz="800" spc="-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03.4</a:t>
            </a:r>
          </a:p>
          <a:p>
            <a:pPr marL="0">
              <a:lnSpc>
                <a:spcPct val="110833"/>
              </a:lnSpc>
              <a:spcBef>
                <a:spcPts val="204"/>
              </a:spcBef>
            </a:pPr>
            <a:r>
              <a:rPr lang="en-US" altLang="zh-CN" sz="8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r>
              <a:rPr lang="en-US" altLang="zh-CN" sz="8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14.9</a:t>
            </a:r>
          </a:p>
        </p:txBody>
      </p:sp>
      <p:sp>
        <p:nvSpPr>
          <p:cNvPr id="151" name="TextBox 572"/>
          <p:cNvSpPr txBox="1"/>
          <p:nvPr/>
        </p:nvSpPr>
        <p:spPr>
          <a:xfrm>
            <a:off x="2139188" y="4046278"/>
            <a:ext cx="287566" cy="3502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r>
              <a:rPr lang="en-US" altLang="zh-CN" sz="800" spc="-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30.4</a:t>
            </a:r>
          </a:p>
          <a:p>
            <a:pPr>
              <a:lnSpc>
                <a:spcPts val="609"/>
              </a:lnSpc>
            </a:pPr>
            <a:endParaRPr lang="en-US" sz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r>
              <a:rPr lang="en-US" altLang="zh-CN" sz="8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50.6</a:t>
            </a:r>
          </a:p>
        </p:txBody>
      </p:sp>
      <p:sp>
        <p:nvSpPr>
          <p:cNvPr id="152" name="TextBox 573"/>
          <p:cNvSpPr txBox="1"/>
          <p:nvPr/>
        </p:nvSpPr>
        <p:spPr>
          <a:xfrm>
            <a:off x="2800604" y="3947775"/>
            <a:ext cx="287710" cy="414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163</a:t>
            </a:r>
            <a:r>
              <a:rPr lang="en-US" altLang="zh-CN" sz="80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.1</a:t>
            </a:r>
          </a:p>
          <a:p>
            <a:pPr>
              <a:lnSpc>
                <a:spcPts val="1105"/>
              </a:lnSpc>
            </a:pPr>
            <a:endParaRPr lang="en-US" sz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r>
              <a:rPr lang="en-US" altLang="zh-CN" sz="8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94.1</a:t>
            </a:r>
          </a:p>
        </p:txBody>
      </p:sp>
      <p:sp>
        <p:nvSpPr>
          <p:cNvPr id="153" name="TextBox 574"/>
          <p:cNvSpPr txBox="1"/>
          <p:nvPr/>
        </p:nvSpPr>
        <p:spPr>
          <a:xfrm>
            <a:off x="3462020" y="3831140"/>
            <a:ext cx="287566" cy="491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r>
              <a:rPr lang="en-US" altLang="zh-CN" sz="800" spc="-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02.8</a:t>
            </a:r>
          </a:p>
          <a:p>
            <a:pPr>
              <a:lnSpc>
                <a:spcPts val="1689"/>
              </a:lnSpc>
            </a:pPr>
            <a:endParaRPr lang="en-US" sz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>
              <a:lnSpc>
                <a:spcPct val="110833"/>
              </a:lnSpc>
            </a:pPr>
            <a:r>
              <a:rPr lang="en-US" altLang="zh-CN" sz="8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r>
              <a:rPr lang="en-US" altLang="zh-CN" sz="8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45.8</a:t>
            </a:r>
          </a:p>
        </p:txBody>
      </p:sp>
      <p:sp>
        <p:nvSpPr>
          <p:cNvPr id="159" name="TextBox 580"/>
          <p:cNvSpPr txBox="1"/>
          <p:nvPr/>
        </p:nvSpPr>
        <p:spPr>
          <a:xfrm>
            <a:off x="798954" y="4517002"/>
            <a:ext cx="339466" cy="129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8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</a:t>
            </a:r>
            <a:r>
              <a:rPr lang="en-US" altLang="zh-CN" sz="800" spc="8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14</a:t>
            </a:r>
          </a:p>
        </p:txBody>
      </p:sp>
      <p:sp>
        <p:nvSpPr>
          <p:cNvPr id="160" name="TextBox 581"/>
          <p:cNvSpPr txBox="1"/>
          <p:nvPr/>
        </p:nvSpPr>
        <p:spPr>
          <a:xfrm>
            <a:off x="1460700" y="4517002"/>
            <a:ext cx="338323" cy="129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8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</a:t>
            </a:r>
            <a:r>
              <a:rPr lang="en-US" altLang="zh-CN" sz="800" spc="8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15</a:t>
            </a:r>
          </a:p>
        </p:txBody>
      </p:sp>
      <p:sp>
        <p:nvSpPr>
          <p:cNvPr id="161" name="TextBox 582"/>
          <p:cNvSpPr txBox="1"/>
          <p:nvPr/>
        </p:nvSpPr>
        <p:spPr>
          <a:xfrm>
            <a:off x="2122117" y="4517002"/>
            <a:ext cx="338323" cy="129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8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</a:t>
            </a:r>
            <a:r>
              <a:rPr lang="en-US" altLang="zh-CN" sz="800" spc="8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16</a:t>
            </a:r>
          </a:p>
        </p:txBody>
      </p:sp>
      <p:sp>
        <p:nvSpPr>
          <p:cNvPr id="162" name="TextBox 583"/>
          <p:cNvSpPr txBox="1"/>
          <p:nvPr/>
        </p:nvSpPr>
        <p:spPr>
          <a:xfrm>
            <a:off x="2783787" y="4517002"/>
            <a:ext cx="338323" cy="129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8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</a:t>
            </a:r>
            <a:r>
              <a:rPr lang="en-US" altLang="zh-CN" sz="800" spc="8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17</a:t>
            </a:r>
          </a:p>
        </p:txBody>
      </p:sp>
      <p:sp>
        <p:nvSpPr>
          <p:cNvPr id="163" name="TextBox 584"/>
          <p:cNvSpPr txBox="1"/>
          <p:nvPr/>
        </p:nvSpPr>
        <p:spPr>
          <a:xfrm>
            <a:off x="3445202" y="4517002"/>
            <a:ext cx="338323" cy="129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8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</a:t>
            </a:r>
            <a:r>
              <a:rPr lang="en-US" altLang="zh-CN" sz="800" spc="8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18</a:t>
            </a:r>
          </a:p>
        </p:txBody>
      </p:sp>
      <p:sp>
        <p:nvSpPr>
          <p:cNvPr id="165" name="TextBox 586"/>
          <p:cNvSpPr txBox="1"/>
          <p:nvPr/>
        </p:nvSpPr>
        <p:spPr>
          <a:xfrm>
            <a:off x="780211" y="4686532"/>
            <a:ext cx="3469992" cy="644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800" spc="10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</a:t>
            </a:r>
            <a:r>
              <a:rPr lang="en-US" altLang="zh-CN" sz="800" spc="129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</a:t>
            </a:r>
            <a:r>
              <a:rPr lang="en-US" altLang="zh-CN" sz="800" spc="3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</a:t>
            </a:r>
            <a:r>
              <a:rPr lang="en-US" altLang="zh-CN" sz="800" spc="6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IDC,</a:t>
            </a:r>
            <a:r>
              <a:rPr lang="en-US" altLang="zh-CN" sz="800" spc="13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800" spc="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SW</a:t>
            </a:r>
            <a:r>
              <a:rPr lang="en-US" altLang="zh-CN" sz="800" spc="13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시장전망</a:t>
            </a:r>
            <a:r>
              <a:rPr lang="en-US" altLang="zh-CN" sz="800" spc="69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2016-</a:t>
            </a:r>
            <a:r>
              <a:rPr lang="en-US" altLang="zh-CN" sz="800" spc="6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2020,</a:t>
            </a:r>
            <a:r>
              <a:rPr lang="en-US" altLang="zh-CN" sz="800" spc="69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r>
              <a:rPr lang="en-US" altLang="zh-CN" sz="800" spc="6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016.</a:t>
            </a:r>
          </a:p>
          <a:p>
            <a:pPr>
              <a:lnSpc>
                <a:spcPts val="1225"/>
              </a:lnSpc>
            </a:pPr>
            <a:endParaRPr lang="en-US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10833"/>
              </a:lnSpc>
              <a:buFont typeface="Arial" panose="020B0604020202020204" pitchFamily="34" charset="0"/>
              <a:buChar char="•"/>
            </a:pPr>
            <a:r>
              <a:rPr lang="en-US" altLang="zh-CN" sz="1000" spc="-154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Wingdings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CAGR</a:t>
            </a:r>
            <a:r>
              <a:rPr lang="en-US" altLang="zh-CN" sz="1000" spc="-5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22.5%의</a:t>
            </a:r>
            <a:r>
              <a:rPr lang="en-US" altLang="zh-CN" sz="1000" spc="-5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지속적인</a:t>
            </a:r>
            <a:r>
              <a:rPr lang="en-US" altLang="zh-CN" sz="1000" spc="-5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1000" spc="-5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시장규모</a:t>
            </a:r>
            <a:r>
              <a:rPr lang="en-US" altLang="zh-CN" sz="1000" spc="-6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확장</a:t>
            </a:r>
          </a:p>
          <a:p>
            <a:pPr marL="85725" indent="-85725">
              <a:lnSpc>
                <a:spcPct val="110833"/>
              </a:lnSpc>
              <a:spcBef>
                <a:spcPts val="120"/>
              </a:spcBef>
              <a:buFont typeface="Arial" panose="020B0604020202020204" pitchFamily="34" charset="0"/>
              <a:buChar char="•"/>
            </a:pPr>
            <a:r>
              <a:rPr lang="en-US" altLang="zh-CN" sz="1000" spc="-21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Wingdings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SaaS</a:t>
            </a:r>
            <a:r>
              <a:rPr lang="en-US" altLang="zh-CN" sz="1000" spc="-7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영역</a:t>
            </a:r>
            <a:r>
              <a:rPr lang="en-US" altLang="zh-CN" sz="1000" spc="-7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중심의</a:t>
            </a:r>
            <a:r>
              <a:rPr lang="en-US" altLang="zh-CN" sz="1000" spc="-8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성장세</a:t>
            </a:r>
          </a:p>
        </p:txBody>
      </p:sp>
      <p:cxnSp>
        <p:nvCxnSpPr>
          <p:cNvPr id="4" name="직선 화살표 연결선 3"/>
          <p:cNvCxnSpPr/>
          <p:nvPr/>
        </p:nvCxnSpPr>
        <p:spPr bwMode="auto">
          <a:xfrm flipV="1">
            <a:off x="825500" y="2171700"/>
            <a:ext cx="2578100" cy="1028700"/>
          </a:xfrm>
          <a:prstGeom prst="straightConnector1">
            <a:avLst/>
          </a:prstGeom>
          <a:solidFill>
            <a:srgbClr val="FBB779"/>
          </a:solidFill>
          <a:ln w="31750" cap="flat" cmpd="sng" algn="ctr">
            <a:gradFill>
              <a:gsLst>
                <a:gs pos="0">
                  <a:schemeClr val="tx1"/>
                </a:gs>
                <a:gs pos="74000">
                  <a:srgbClr val="FF0000"/>
                </a:gs>
                <a:gs pos="8300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173" name="직사각형 172"/>
          <p:cNvSpPr/>
          <p:nvPr/>
        </p:nvSpPr>
        <p:spPr>
          <a:xfrm rot="20354442">
            <a:off x="1614890" y="2399609"/>
            <a:ext cx="951963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10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CAGR 22.5 %</a:t>
            </a:r>
            <a:endParaRPr kumimoji="0" lang="ko-KR" altLang="en-US" sz="1000" i="0" u="none" strike="noStrike" kern="0" cap="none" spc="-10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rgbClr val="FF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1" name="Freeform 510"/>
          <p:cNvSpPr/>
          <p:nvPr/>
        </p:nvSpPr>
        <p:spPr>
          <a:xfrm>
            <a:off x="8737600" y="2101850"/>
            <a:ext cx="869950" cy="1797050"/>
          </a:xfrm>
          <a:custGeom>
            <a:avLst/>
            <a:gdLst>
              <a:gd name="connsiteX0" fmla="*/ 17018 w 869950"/>
              <a:gd name="connsiteY0" fmla="*/ 1806194 h 1797050"/>
              <a:gd name="connsiteX1" fmla="*/ 881126 w 869950"/>
              <a:gd name="connsiteY1" fmla="*/ 1806194 h 1797050"/>
              <a:gd name="connsiteX2" fmla="*/ 881126 w 869950"/>
              <a:gd name="connsiteY2" fmla="*/ 6350 h 1797050"/>
              <a:gd name="connsiteX3" fmla="*/ 17018 w 869950"/>
              <a:gd name="connsiteY3" fmla="*/ 6350 h 1797050"/>
              <a:gd name="connsiteX4" fmla="*/ 17018 w 869950"/>
              <a:gd name="connsiteY4" fmla="*/ 1806194 h 17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950" h="1797050">
                <a:moveTo>
                  <a:pt x="17018" y="1806194"/>
                </a:moveTo>
                <a:lnTo>
                  <a:pt x="881126" y="1806194"/>
                </a:lnTo>
                <a:lnTo>
                  <a:pt x="881126" y="6350"/>
                </a:lnTo>
                <a:lnTo>
                  <a:pt x="17018" y="6350"/>
                </a:lnTo>
                <a:lnTo>
                  <a:pt x="17018" y="180619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8" name="Freeform 537"/>
          <p:cNvSpPr/>
          <p:nvPr/>
        </p:nvSpPr>
        <p:spPr>
          <a:xfrm>
            <a:off x="6997700" y="2139950"/>
            <a:ext cx="6350" cy="2038350"/>
          </a:xfrm>
          <a:custGeom>
            <a:avLst/>
            <a:gdLst>
              <a:gd name="connsiteX0" fmla="*/ 11938 w 6350"/>
              <a:gd name="connsiteY0" fmla="*/ 9906 h 2038350"/>
              <a:gd name="connsiteX1" fmla="*/ 11938 w 6350"/>
              <a:gd name="connsiteY1" fmla="*/ 2047494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038350">
                <a:moveTo>
                  <a:pt x="11938" y="9906"/>
                </a:moveTo>
                <a:lnTo>
                  <a:pt x="11938" y="2047494"/>
                </a:lnTo>
              </a:path>
            </a:pathLst>
          </a:custGeom>
          <a:ln w="9144">
            <a:solidFill>
              <a:srgbClr val="D8D8D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9" name="Freeform 538"/>
          <p:cNvSpPr/>
          <p:nvPr/>
        </p:nvSpPr>
        <p:spPr>
          <a:xfrm>
            <a:off x="7670800" y="2139950"/>
            <a:ext cx="6350" cy="2038350"/>
          </a:xfrm>
          <a:custGeom>
            <a:avLst/>
            <a:gdLst>
              <a:gd name="connsiteX0" fmla="*/ 6350 w 6350"/>
              <a:gd name="connsiteY0" fmla="*/ 9906 h 2038350"/>
              <a:gd name="connsiteX1" fmla="*/ 6350 w 6350"/>
              <a:gd name="connsiteY1" fmla="*/ 2047494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038350">
                <a:moveTo>
                  <a:pt x="6350" y="9906"/>
                </a:moveTo>
                <a:lnTo>
                  <a:pt x="6350" y="2047494"/>
                </a:lnTo>
              </a:path>
            </a:pathLst>
          </a:custGeom>
          <a:ln w="9144">
            <a:solidFill>
              <a:srgbClr val="D8D8D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0" name="Freeform 539"/>
          <p:cNvSpPr/>
          <p:nvPr/>
        </p:nvSpPr>
        <p:spPr>
          <a:xfrm>
            <a:off x="8331200" y="2139950"/>
            <a:ext cx="6350" cy="2038350"/>
          </a:xfrm>
          <a:custGeom>
            <a:avLst/>
            <a:gdLst>
              <a:gd name="connsiteX0" fmla="*/ 13461 w 6350"/>
              <a:gd name="connsiteY0" fmla="*/ 9906 h 2038350"/>
              <a:gd name="connsiteX1" fmla="*/ 13461 w 6350"/>
              <a:gd name="connsiteY1" fmla="*/ 2047494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038350">
                <a:moveTo>
                  <a:pt x="13461" y="9906"/>
                </a:moveTo>
                <a:lnTo>
                  <a:pt x="13461" y="2047494"/>
                </a:lnTo>
              </a:path>
            </a:pathLst>
          </a:custGeom>
          <a:ln w="9144">
            <a:solidFill>
              <a:srgbClr val="D8D8D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1" name="Freeform 540"/>
          <p:cNvSpPr/>
          <p:nvPr/>
        </p:nvSpPr>
        <p:spPr>
          <a:xfrm>
            <a:off x="6337300" y="3270250"/>
            <a:ext cx="336550" cy="120650"/>
          </a:xfrm>
          <a:custGeom>
            <a:avLst/>
            <a:gdLst>
              <a:gd name="connsiteX0" fmla="*/ 6350 w 336550"/>
              <a:gd name="connsiteY0" fmla="*/ 7366 h 120650"/>
              <a:gd name="connsiteX1" fmla="*/ 338581 w 336550"/>
              <a:gd name="connsiteY1" fmla="*/ 7366 h 120650"/>
              <a:gd name="connsiteX2" fmla="*/ 338581 w 336550"/>
              <a:gd name="connsiteY2" fmla="*/ 127762 h 120650"/>
              <a:gd name="connsiteX3" fmla="*/ 6350 w 336550"/>
              <a:gd name="connsiteY3" fmla="*/ 127762 h 120650"/>
              <a:gd name="connsiteX4" fmla="*/ 6350 w 336550"/>
              <a:gd name="connsiteY4" fmla="*/ 7366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120650">
                <a:moveTo>
                  <a:pt x="6350" y="7366"/>
                </a:moveTo>
                <a:lnTo>
                  <a:pt x="338581" y="7366"/>
                </a:lnTo>
                <a:lnTo>
                  <a:pt x="338581" y="127762"/>
                </a:lnTo>
                <a:lnTo>
                  <a:pt x="6350" y="127762"/>
                </a:lnTo>
                <a:lnTo>
                  <a:pt x="6350" y="7366"/>
                </a:lnTo>
                <a:close/>
              </a:path>
            </a:pathLst>
          </a:custGeom>
          <a:solidFill>
            <a:srgbClr val="3F3F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2" name="Freeform 541"/>
          <p:cNvSpPr/>
          <p:nvPr/>
        </p:nvSpPr>
        <p:spPr>
          <a:xfrm>
            <a:off x="6337300" y="3600450"/>
            <a:ext cx="1797050" cy="133350"/>
          </a:xfrm>
          <a:custGeom>
            <a:avLst/>
            <a:gdLst>
              <a:gd name="connsiteX0" fmla="*/ 6350 w 1797050"/>
              <a:gd name="connsiteY0" fmla="*/ 17018 h 133350"/>
              <a:gd name="connsiteX1" fmla="*/ 1807718 w 1797050"/>
              <a:gd name="connsiteY1" fmla="*/ 17018 h 133350"/>
              <a:gd name="connsiteX2" fmla="*/ 1807718 w 1797050"/>
              <a:gd name="connsiteY2" fmla="*/ 137414 h 133350"/>
              <a:gd name="connsiteX3" fmla="*/ 6350 w 1797050"/>
              <a:gd name="connsiteY3" fmla="*/ 137414 h 133350"/>
              <a:gd name="connsiteX4" fmla="*/ 6350 w 1797050"/>
              <a:gd name="connsiteY4" fmla="*/ 17018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050" h="133350">
                <a:moveTo>
                  <a:pt x="6350" y="17018"/>
                </a:moveTo>
                <a:lnTo>
                  <a:pt x="1807718" y="17018"/>
                </a:lnTo>
                <a:lnTo>
                  <a:pt x="1807718" y="137414"/>
                </a:lnTo>
                <a:lnTo>
                  <a:pt x="6350" y="137414"/>
                </a:lnTo>
                <a:lnTo>
                  <a:pt x="6350" y="17018"/>
                </a:lnTo>
                <a:close/>
              </a:path>
            </a:pathLst>
          </a:custGeom>
          <a:solidFill>
            <a:srgbClr val="3F3F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3" name="Freeform 542"/>
          <p:cNvSpPr/>
          <p:nvPr/>
        </p:nvSpPr>
        <p:spPr>
          <a:xfrm>
            <a:off x="6337300" y="3943350"/>
            <a:ext cx="1200150" cy="133350"/>
          </a:xfrm>
          <a:custGeom>
            <a:avLst/>
            <a:gdLst>
              <a:gd name="connsiteX0" fmla="*/ 6350 w 1200150"/>
              <a:gd name="connsiteY0" fmla="*/ 13970 h 133350"/>
              <a:gd name="connsiteX1" fmla="*/ 1207261 w 1200150"/>
              <a:gd name="connsiteY1" fmla="*/ 13970 h 133350"/>
              <a:gd name="connsiteX2" fmla="*/ 1207261 w 1200150"/>
              <a:gd name="connsiteY2" fmla="*/ 134366 h 133350"/>
              <a:gd name="connsiteX3" fmla="*/ 6350 w 1200150"/>
              <a:gd name="connsiteY3" fmla="*/ 134366 h 133350"/>
              <a:gd name="connsiteX4" fmla="*/ 6350 w 1200150"/>
              <a:gd name="connsiteY4" fmla="*/ 1397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0150" h="133350">
                <a:moveTo>
                  <a:pt x="6350" y="13970"/>
                </a:moveTo>
                <a:lnTo>
                  <a:pt x="1207261" y="13970"/>
                </a:lnTo>
                <a:lnTo>
                  <a:pt x="1207261" y="134366"/>
                </a:lnTo>
                <a:lnTo>
                  <a:pt x="6350" y="134366"/>
                </a:lnTo>
                <a:lnTo>
                  <a:pt x="6350" y="13970"/>
                </a:lnTo>
                <a:close/>
              </a:path>
            </a:pathLst>
          </a:custGeom>
          <a:solidFill>
            <a:srgbClr val="3F3F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4" name="Freeform 543"/>
          <p:cNvSpPr/>
          <p:nvPr/>
        </p:nvSpPr>
        <p:spPr>
          <a:xfrm>
            <a:off x="6337300" y="2241550"/>
            <a:ext cx="2063750" cy="133350"/>
          </a:xfrm>
          <a:custGeom>
            <a:avLst/>
            <a:gdLst>
              <a:gd name="connsiteX0" fmla="*/ 6350 w 2063750"/>
              <a:gd name="connsiteY0" fmla="*/ 18034 h 133350"/>
              <a:gd name="connsiteX1" fmla="*/ 2074418 w 2063750"/>
              <a:gd name="connsiteY1" fmla="*/ 18034 h 133350"/>
              <a:gd name="connsiteX2" fmla="*/ 2074418 w 2063750"/>
              <a:gd name="connsiteY2" fmla="*/ 138430 h 133350"/>
              <a:gd name="connsiteX3" fmla="*/ 6350 w 2063750"/>
              <a:gd name="connsiteY3" fmla="*/ 138430 h 133350"/>
              <a:gd name="connsiteX4" fmla="*/ 6350 w 2063750"/>
              <a:gd name="connsiteY4" fmla="*/ 18034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3750" h="133350">
                <a:moveTo>
                  <a:pt x="6350" y="18034"/>
                </a:moveTo>
                <a:lnTo>
                  <a:pt x="2074418" y="18034"/>
                </a:lnTo>
                <a:lnTo>
                  <a:pt x="2074418" y="138430"/>
                </a:lnTo>
                <a:lnTo>
                  <a:pt x="6350" y="138430"/>
                </a:lnTo>
                <a:lnTo>
                  <a:pt x="6350" y="18034"/>
                </a:lnTo>
                <a:close/>
              </a:path>
            </a:pathLst>
          </a:custGeom>
          <a:solidFill>
            <a:srgbClr val="3F3F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5" name="Freeform 544"/>
          <p:cNvSpPr/>
          <p:nvPr/>
        </p:nvSpPr>
        <p:spPr>
          <a:xfrm>
            <a:off x="6337300" y="2584450"/>
            <a:ext cx="730250" cy="133350"/>
          </a:xfrm>
          <a:custGeom>
            <a:avLst/>
            <a:gdLst>
              <a:gd name="connsiteX0" fmla="*/ 6350 w 730250"/>
              <a:gd name="connsiteY0" fmla="*/ 14986 h 133350"/>
              <a:gd name="connsiteX1" fmla="*/ 739393 w 730250"/>
              <a:gd name="connsiteY1" fmla="*/ 14986 h 133350"/>
              <a:gd name="connsiteX2" fmla="*/ 739393 w 730250"/>
              <a:gd name="connsiteY2" fmla="*/ 135382 h 133350"/>
              <a:gd name="connsiteX3" fmla="*/ 6350 w 730250"/>
              <a:gd name="connsiteY3" fmla="*/ 135382 h 133350"/>
              <a:gd name="connsiteX4" fmla="*/ 6350 w 730250"/>
              <a:gd name="connsiteY4" fmla="*/ 14986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50" h="133350">
                <a:moveTo>
                  <a:pt x="6350" y="14986"/>
                </a:moveTo>
                <a:lnTo>
                  <a:pt x="739393" y="14986"/>
                </a:lnTo>
                <a:lnTo>
                  <a:pt x="739393" y="135382"/>
                </a:lnTo>
                <a:lnTo>
                  <a:pt x="6350" y="135382"/>
                </a:lnTo>
                <a:lnTo>
                  <a:pt x="6350" y="14986"/>
                </a:lnTo>
                <a:close/>
              </a:path>
            </a:pathLst>
          </a:custGeom>
          <a:solidFill>
            <a:srgbClr val="3F3F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6" name="Freeform 545"/>
          <p:cNvSpPr/>
          <p:nvPr/>
        </p:nvSpPr>
        <p:spPr>
          <a:xfrm>
            <a:off x="6337300" y="2927350"/>
            <a:ext cx="539750" cy="120650"/>
          </a:xfrm>
          <a:custGeom>
            <a:avLst/>
            <a:gdLst>
              <a:gd name="connsiteX0" fmla="*/ 6350 w 539750"/>
              <a:gd name="connsiteY0" fmla="*/ 10414 h 120650"/>
              <a:gd name="connsiteX1" fmla="*/ 539750 w 539750"/>
              <a:gd name="connsiteY1" fmla="*/ 10414 h 120650"/>
              <a:gd name="connsiteX2" fmla="*/ 539750 w 539750"/>
              <a:gd name="connsiteY2" fmla="*/ 130810 h 120650"/>
              <a:gd name="connsiteX3" fmla="*/ 6350 w 539750"/>
              <a:gd name="connsiteY3" fmla="*/ 130810 h 120650"/>
              <a:gd name="connsiteX4" fmla="*/ 6350 w 539750"/>
              <a:gd name="connsiteY4" fmla="*/ 10414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750" h="120650">
                <a:moveTo>
                  <a:pt x="6350" y="10414"/>
                </a:moveTo>
                <a:lnTo>
                  <a:pt x="539750" y="10414"/>
                </a:lnTo>
                <a:lnTo>
                  <a:pt x="539750" y="130810"/>
                </a:lnTo>
                <a:lnTo>
                  <a:pt x="6350" y="130810"/>
                </a:lnTo>
                <a:lnTo>
                  <a:pt x="6350" y="10414"/>
                </a:lnTo>
                <a:close/>
              </a:path>
            </a:pathLst>
          </a:custGeom>
          <a:solidFill>
            <a:srgbClr val="3F3F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7" name="Freeform 546"/>
          <p:cNvSpPr/>
          <p:nvPr/>
        </p:nvSpPr>
        <p:spPr>
          <a:xfrm>
            <a:off x="6337300" y="2139950"/>
            <a:ext cx="6350" cy="2038350"/>
          </a:xfrm>
          <a:custGeom>
            <a:avLst/>
            <a:gdLst>
              <a:gd name="connsiteX0" fmla="*/ 6350 w 6350"/>
              <a:gd name="connsiteY0" fmla="*/ 2047494 h 2038350"/>
              <a:gd name="connsiteX1" fmla="*/ 6350 w 6350"/>
              <a:gd name="connsiteY1" fmla="*/ 9906 h 203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2038350">
                <a:moveTo>
                  <a:pt x="6350" y="2047494"/>
                </a:moveTo>
                <a:lnTo>
                  <a:pt x="6350" y="9906"/>
                </a:lnTo>
              </a:path>
            </a:pathLst>
          </a:custGeom>
          <a:ln w="9144">
            <a:solidFill>
              <a:srgbClr val="D8D8D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8" name="Freeform 547"/>
          <p:cNvSpPr/>
          <p:nvPr/>
        </p:nvSpPr>
        <p:spPr>
          <a:xfrm>
            <a:off x="5575300" y="2139950"/>
            <a:ext cx="730250" cy="1301750"/>
          </a:xfrm>
          <a:custGeom>
            <a:avLst/>
            <a:gdLst>
              <a:gd name="connsiteX0" fmla="*/ 10921 w 730250"/>
              <a:gd name="connsiteY0" fmla="*/ 1309878 h 1301750"/>
              <a:gd name="connsiteX1" fmla="*/ 730250 w 730250"/>
              <a:gd name="connsiteY1" fmla="*/ 1309878 h 1301750"/>
              <a:gd name="connsiteX2" fmla="*/ 730250 w 730250"/>
              <a:gd name="connsiteY2" fmla="*/ 14478 h 1301750"/>
              <a:gd name="connsiteX3" fmla="*/ 10921 w 730250"/>
              <a:gd name="connsiteY3" fmla="*/ 14478 h 1301750"/>
              <a:gd name="connsiteX4" fmla="*/ 10921 w 730250"/>
              <a:gd name="connsiteY4" fmla="*/ 1309878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50" h="1301750">
                <a:moveTo>
                  <a:pt x="10921" y="1309878"/>
                </a:moveTo>
                <a:lnTo>
                  <a:pt x="730250" y="1309878"/>
                </a:lnTo>
                <a:lnTo>
                  <a:pt x="730250" y="14478"/>
                </a:lnTo>
                <a:lnTo>
                  <a:pt x="10921" y="14478"/>
                </a:lnTo>
                <a:lnTo>
                  <a:pt x="10921" y="130987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191">
            <a:solidFill>
              <a:srgbClr val="1E477B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9" name="Freeform 548"/>
          <p:cNvSpPr/>
          <p:nvPr/>
        </p:nvSpPr>
        <p:spPr>
          <a:xfrm>
            <a:off x="8737600" y="1949450"/>
            <a:ext cx="869950" cy="222250"/>
          </a:xfrm>
          <a:custGeom>
            <a:avLst/>
            <a:gdLst>
              <a:gd name="connsiteX0" fmla="*/ 17018 w 869950"/>
              <a:gd name="connsiteY0" fmla="*/ 230378 h 222250"/>
              <a:gd name="connsiteX1" fmla="*/ 881126 w 869950"/>
              <a:gd name="connsiteY1" fmla="*/ 230378 h 222250"/>
              <a:gd name="connsiteX2" fmla="*/ 881126 w 869950"/>
              <a:gd name="connsiteY2" fmla="*/ 13970 h 222250"/>
              <a:gd name="connsiteX3" fmla="*/ 17018 w 869950"/>
              <a:gd name="connsiteY3" fmla="*/ 13970 h 222250"/>
              <a:gd name="connsiteX4" fmla="*/ 17018 w 869950"/>
              <a:gd name="connsiteY4" fmla="*/ 230378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9950" h="222250">
                <a:moveTo>
                  <a:pt x="17018" y="230378"/>
                </a:moveTo>
                <a:lnTo>
                  <a:pt x="881126" y="230378"/>
                </a:lnTo>
                <a:lnTo>
                  <a:pt x="881126" y="13970"/>
                </a:lnTo>
                <a:lnTo>
                  <a:pt x="17018" y="13970"/>
                </a:lnTo>
                <a:lnTo>
                  <a:pt x="17018" y="23037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4" name="TextBox 555"/>
          <p:cNvSpPr txBox="1"/>
          <p:nvPr/>
        </p:nvSpPr>
        <p:spPr>
          <a:xfrm>
            <a:off x="5093970" y="2044184"/>
            <a:ext cx="396596" cy="13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단위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</a:t>
            </a:r>
            <a:r>
              <a:rPr lang="en-US" altLang="zh-CN" sz="800" spc="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%</a:t>
            </a:r>
          </a:p>
        </p:txBody>
      </p:sp>
      <p:sp>
        <p:nvSpPr>
          <p:cNvPr id="135" name="TextBox 556"/>
          <p:cNvSpPr txBox="1"/>
          <p:nvPr/>
        </p:nvSpPr>
        <p:spPr>
          <a:xfrm>
            <a:off x="5832855" y="2225290"/>
            <a:ext cx="39217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10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아마존</a:t>
            </a:r>
          </a:p>
        </p:txBody>
      </p:sp>
      <p:sp>
        <p:nvSpPr>
          <p:cNvPr id="136" name="TextBox 557"/>
          <p:cNvSpPr txBox="1"/>
          <p:nvPr/>
        </p:nvSpPr>
        <p:spPr>
          <a:xfrm>
            <a:off x="8882380" y="1991672"/>
            <a:ext cx="624077" cy="418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1000" b="1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YOY</a:t>
            </a:r>
            <a:r>
              <a:rPr lang="en-US" altLang="zh-CN" sz="1000" b="1" spc="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b="1" spc="-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증가율</a:t>
            </a:r>
          </a:p>
          <a:p>
            <a:pPr>
              <a:lnSpc>
                <a:spcPts val="644"/>
              </a:lnSpc>
            </a:pPr>
            <a:endParaRPr lang="en-US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184022">
              <a:lnSpc>
                <a:spcPct val="111249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53%</a:t>
            </a:r>
          </a:p>
        </p:txBody>
      </p:sp>
      <p:sp>
        <p:nvSpPr>
          <p:cNvPr id="140" name="TextBox 561"/>
          <p:cNvSpPr txBox="1"/>
          <p:nvPr/>
        </p:nvSpPr>
        <p:spPr>
          <a:xfrm>
            <a:off x="5124196" y="2688075"/>
            <a:ext cx="389065" cy="204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1200" b="1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Big</a:t>
            </a:r>
            <a:r>
              <a:rPr lang="en-US" altLang="zh-CN" sz="1200" b="1" spc="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</a:p>
        </p:txBody>
      </p:sp>
      <p:sp>
        <p:nvSpPr>
          <p:cNvPr id="141" name="TextBox 562"/>
          <p:cNvSpPr txBox="1"/>
          <p:nvPr/>
        </p:nvSpPr>
        <p:spPr>
          <a:xfrm>
            <a:off x="5669788" y="2565650"/>
            <a:ext cx="555949" cy="518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1000" spc="-5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Mic</a:t>
            </a:r>
            <a:r>
              <a:rPr lang="en-US" altLang="zh-CN" sz="100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rosoft</a:t>
            </a:r>
          </a:p>
          <a:p>
            <a:pPr>
              <a:lnSpc>
                <a:spcPts val="135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318770">
              <a:lnSpc>
                <a:spcPct val="110000"/>
              </a:lnSpc>
            </a:pPr>
            <a:r>
              <a:rPr lang="en-US" altLang="zh-CN" sz="10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IBM</a:t>
            </a:r>
          </a:p>
        </p:txBody>
      </p:sp>
      <p:sp>
        <p:nvSpPr>
          <p:cNvPr id="142" name="TextBox 563"/>
          <p:cNvSpPr txBox="1"/>
          <p:nvPr/>
        </p:nvSpPr>
        <p:spPr>
          <a:xfrm>
            <a:off x="9026779" y="2546562"/>
            <a:ext cx="363285" cy="5441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1000" b="1" spc="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10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0%</a:t>
            </a:r>
          </a:p>
          <a:p>
            <a:pPr>
              <a:lnSpc>
                <a:spcPts val="1530"/>
              </a:lnSpc>
            </a:pPr>
            <a:endParaRPr lang="en-US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39623">
              <a:lnSpc>
                <a:spcPct val="111666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57%</a:t>
            </a:r>
          </a:p>
        </p:txBody>
      </p:sp>
      <p:sp>
        <p:nvSpPr>
          <p:cNvPr id="147" name="TextBox 568"/>
          <p:cNvSpPr txBox="1"/>
          <p:nvPr/>
        </p:nvSpPr>
        <p:spPr>
          <a:xfrm>
            <a:off x="5706871" y="3243831"/>
            <a:ext cx="518847" cy="518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51841">
              <a:lnSpc>
                <a:spcPct val="110000"/>
              </a:lnSpc>
            </a:pPr>
            <a:r>
              <a:rPr lang="en-US" altLang="zh-CN" sz="10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구글</a:t>
            </a:r>
          </a:p>
          <a:p>
            <a:pPr>
              <a:lnSpc>
                <a:spcPts val="1355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>
              <a:lnSpc>
                <a:spcPct val="110416"/>
              </a:lnSpc>
            </a:pPr>
            <a:r>
              <a:rPr lang="en-US" altLang="zh-CN" sz="100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Next</a:t>
            </a:r>
            <a:r>
              <a:rPr lang="en-US" altLang="zh-CN" sz="100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spc="-5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20*</a:t>
            </a:r>
          </a:p>
        </p:txBody>
      </p:sp>
      <p:sp>
        <p:nvSpPr>
          <p:cNvPr id="148" name="TextBox 569"/>
          <p:cNvSpPr txBox="1"/>
          <p:nvPr/>
        </p:nvSpPr>
        <p:spPr>
          <a:xfrm>
            <a:off x="9026779" y="3280241"/>
            <a:ext cx="363285" cy="504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1000" b="1" spc="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16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2%</a:t>
            </a:r>
          </a:p>
          <a:p>
            <a:pPr>
              <a:lnSpc>
                <a:spcPts val="1219"/>
              </a:lnSpc>
            </a:pPr>
            <a:endParaRPr lang="en-US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39623">
              <a:lnSpc>
                <a:spcPct val="111249"/>
              </a:lnSpc>
            </a:pP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41%</a:t>
            </a:r>
          </a:p>
        </p:txBody>
      </p:sp>
      <p:sp>
        <p:nvSpPr>
          <p:cNvPr id="154" name="TextBox 575"/>
          <p:cNvSpPr txBox="1"/>
          <p:nvPr/>
        </p:nvSpPr>
        <p:spPr>
          <a:xfrm>
            <a:off x="5958713" y="3922695"/>
            <a:ext cx="26598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</a:pPr>
            <a:r>
              <a:rPr lang="en-US" altLang="zh-CN" sz="10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기타</a:t>
            </a:r>
          </a:p>
        </p:txBody>
      </p:sp>
      <p:sp>
        <p:nvSpPr>
          <p:cNvPr id="155" name="TextBox 576"/>
          <p:cNvSpPr txBox="1"/>
          <p:nvPr/>
        </p:nvSpPr>
        <p:spPr>
          <a:xfrm>
            <a:off x="6308852" y="4281166"/>
            <a:ext cx="8236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1000" spc="-15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0</a:t>
            </a:r>
          </a:p>
        </p:txBody>
      </p:sp>
      <p:sp>
        <p:nvSpPr>
          <p:cNvPr id="156" name="TextBox 577"/>
          <p:cNvSpPr txBox="1"/>
          <p:nvPr/>
        </p:nvSpPr>
        <p:spPr>
          <a:xfrm>
            <a:off x="6941311" y="4281166"/>
            <a:ext cx="15247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10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10</a:t>
            </a:r>
          </a:p>
        </p:txBody>
      </p:sp>
      <p:sp>
        <p:nvSpPr>
          <p:cNvPr id="157" name="TextBox 578"/>
          <p:cNvSpPr txBox="1"/>
          <p:nvPr/>
        </p:nvSpPr>
        <p:spPr>
          <a:xfrm>
            <a:off x="7608569" y="4281166"/>
            <a:ext cx="15247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10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</a:t>
            </a:r>
          </a:p>
        </p:txBody>
      </p:sp>
      <p:sp>
        <p:nvSpPr>
          <p:cNvPr id="158" name="TextBox 579"/>
          <p:cNvSpPr txBox="1"/>
          <p:nvPr/>
        </p:nvSpPr>
        <p:spPr>
          <a:xfrm>
            <a:off x="8276081" y="4281166"/>
            <a:ext cx="152472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10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30</a:t>
            </a:r>
          </a:p>
        </p:txBody>
      </p:sp>
      <p:sp>
        <p:nvSpPr>
          <p:cNvPr id="164" name="TextBox 585"/>
          <p:cNvSpPr txBox="1"/>
          <p:nvPr/>
        </p:nvSpPr>
        <p:spPr>
          <a:xfrm>
            <a:off x="5093999" y="4449945"/>
            <a:ext cx="4114167" cy="317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28750"/>
              </a:lnSpc>
            </a:pP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*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Alibaba,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AT&amp;T,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BT,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CenturyLink,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Fujitsu,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Oracle,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Orange,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Rackspace,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Salesforce,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HPE</a:t>
            </a:r>
            <a:r>
              <a:rPr lang="en-US" altLang="zh-CN" sz="800" spc="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spc="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</a:t>
            </a:r>
            <a:r>
              <a:rPr lang="en-US" altLang="zh-CN" sz="800" spc="129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</a:t>
            </a:r>
            <a:r>
              <a:rPr lang="en-US" altLang="zh-CN" sz="800" spc="3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</a:t>
            </a:r>
            <a:r>
              <a:rPr lang="en-US" altLang="zh-CN" sz="800" spc="6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SynergyResearchGroup,</a:t>
            </a:r>
            <a:r>
              <a:rPr lang="en-US" altLang="zh-CN" sz="800" spc="69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</a:t>
            </a:r>
            <a:r>
              <a:rPr lang="en-US" altLang="zh-CN" sz="800" spc="6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16.</a:t>
            </a:r>
          </a:p>
        </p:txBody>
      </p:sp>
      <p:sp>
        <p:nvSpPr>
          <p:cNvPr id="166" name="TextBox 587"/>
          <p:cNvSpPr txBox="1"/>
          <p:nvPr/>
        </p:nvSpPr>
        <p:spPr>
          <a:xfrm>
            <a:off x="5112511" y="4807942"/>
            <a:ext cx="4556489" cy="5073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-88900">
              <a:lnSpc>
                <a:spcPct val="111249"/>
              </a:lnSpc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Big</a:t>
            </a:r>
            <a:r>
              <a:rPr lang="en-US" altLang="zh-CN" sz="1000" spc="-4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기업이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세계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시장점유율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55%</a:t>
            </a:r>
            <a:r>
              <a:rPr lang="en-US" altLang="zh-CN" sz="10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차지</a:t>
            </a:r>
          </a:p>
          <a:p>
            <a:pPr marL="88900" indent="-88900" hangingPunct="0">
              <a:lnSpc>
                <a:spcPct val="100833"/>
              </a:lnSpc>
              <a:spcBef>
                <a:spcPts val="215"/>
              </a:spcBef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1000" spc="-4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서비스의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다양성으로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인해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특정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업체의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시장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장악은</a:t>
            </a:r>
            <a:r>
              <a:rPr lang="en-US" altLang="zh-CN" sz="1000" spc="-4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어려울</a:t>
            </a:r>
            <a:r>
              <a:rPr lang="en-US" altLang="zh-CN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것으로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전망되며,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서비스의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일부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분야에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집중하는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소규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업체의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급성장이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기대되고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있음</a:t>
            </a:r>
          </a:p>
        </p:txBody>
      </p:sp>
      <p:sp>
        <p:nvSpPr>
          <p:cNvPr id="174" name="직사각형 17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736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국내 클라우드 시장은 국외 클라우드 시장에 비해 </a:t>
            </a:r>
            <a:r>
              <a:rPr lang="en-US" altLang="ko-KR" dirty="0" smtClean="0"/>
              <a:t>IaaS</a:t>
            </a:r>
            <a:r>
              <a:rPr lang="ko-KR" altLang="en-US" dirty="0" smtClean="0"/>
              <a:t>의 시장 비중이 높으며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중견기업 이상 기업을 중심으로 매년 </a:t>
            </a:r>
            <a:r>
              <a:rPr lang="en-US" altLang="ko-KR" dirty="0" smtClean="0"/>
              <a:t>22.4%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급격한 성장세를 보이고 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시장 동향 분석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국내 동향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71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72" name="직사각형 71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lvl="0" algn="ctr">
              <a:tabLst>
                <a:tab pos="5648325" algn="l"/>
              </a:tabLst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국내 </a:t>
            </a:r>
            <a:r>
              <a:rPr lang="ko-KR" altLang="en-US" dirty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유형별 시장규모 전망</a:t>
            </a:r>
            <a:r>
              <a:rPr lang="en-US" altLang="ko-KR" dirty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(‘14 ~ ‘18)</a:t>
            </a:r>
            <a:endParaRPr lang="ko-KR" altLang="en-US" dirty="0">
              <a:solidFill>
                <a:srgbClr val="FFFFFF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국내 클라우드 시장 분석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75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en-US" altLang="ko-KR" sz="1200" dirty="0" err="1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SaaS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와 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IaaS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중심의 성장세로 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PaaS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시장은 중소기업을 통해 다양한 서비스들이 제공되는 시작단계에 있음</a:t>
              </a:r>
              <a:endParaRPr kumimoji="1" lang="en-US" altLang="ko-KR" sz="1200" dirty="0" smtClean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클라우드 서비스를 제공하는 기업은 중소기업을 중심으로 늘어나고 있으나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매출액은 중견기업 이상에 집중되어 있음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76" name="오각형 75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88" name="Freeform 602"/>
          <p:cNvSpPr/>
          <p:nvPr/>
        </p:nvSpPr>
        <p:spPr>
          <a:xfrm>
            <a:off x="692150" y="3943350"/>
            <a:ext cx="387350" cy="349250"/>
          </a:xfrm>
          <a:custGeom>
            <a:avLst/>
            <a:gdLst>
              <a:gd name="connsiteX0" fmla="*/ 18541 w 387350"/>
              <a:gd name="connsiteY0" fmla="*/ 8382 h 349250"/>
              <a:gd name="connsiteX1" fmla="*/ 387350 w 387350"/>
              <a:gd name="connsiteY1" fmla="*/ 8382 h 349250"/>
              <a:gd name="connsiteX2" fmla="*/ 387350 w 387350"/>
              <a:gd name="connsiteY2" fmla="*/ 352806 h 349250"/>
              <a:gd name="connsiteX3" fmla="*/ 18541 w 387350"/>
              <a:gd name="connsiteY3" fmla="*/ 352806 h 349250"/>
              <a:gd name="connsiteX4" fmla="*/ 18541 w 387350"/>
              <a:gd name="connsiteY4" fmla="*/ 8382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349250">
                <a:moveTo>
                  <a:pt x="18541" y="8382"/>
                </a:moveTo>
                <a:lnTo>
                  <a:pt x="387350" y="8382"/>
                </a:lnTo>
                <a:lnTo>
                  <a:pt x="387350" y="352806"/>
                </a:lnTo>
                <a:lnTo>
                  <a:pt x="18541" y="352806"/>
                </a:lnTo>
                <a:lnTo>
                  <a:pt x="18541" y="8382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9" name="Freeform 603"/>
          <p:cNvSpPr/>
          <p:nvPr/>
        </p:nvSpPr>
        <p:spPr>
          <a:xfrm>
            <a:off x="1365250" y="3879850"/>
            <a:ext cx="374650" cy="412750"/>
          </a:xfrm>
          <a:custGeom>
            <a:avLst/>
            <a:gdLst>
              <a:gd name="connsiteX0" fmla="*/ 6858 w 374650"/>
              <a:gd name="connsiteY0" fmla="*/ 12446 h 412750"/>
              <a:gd name="connsiteX1" fmla="*/ 375666 w 374650"/>
              <a:gd name="connsiteY1" fmla="*/ 12446 h 412750"/>
              <a:gd name="connsiteX2" fmla="*/ 375666 w 374650"/>
              <a:gd name="connsiteY2" fmla="*/ 416306 h 412750"/>
              <a:gd name="connsiteX3" fmla="*/ 6858 w 374650"/>
              <a:gd name="connsiteY3" fmla="*/ 416306 h 412750"/>
              <a:gd name="connsiteX4" fmla="*/ 6858 w 374650"/>
              <a:gd name="connsiteY4" fmla="*/ 12446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412750">
                <a:moveTo>
                  <a:pt x="6858" y="12446"/>
                </a:moveTo>
                <a:lnTo>
                  <a:pt x="375666" y="12446"/>
                </a:lnTo>
                <a:lnTo>
                  <a:pt x="375666" y="416306"/>
                </a:lnTo>
                <a:lnTo>
                  <a:pt x="6858" y="416306"/>
                </a:lnTo>
                <a:lnTo>
                  <a:pt x="6858" y="12446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9" name="Freeform 604"/>
          <p:cNvSpPr/>
          <p:nvPr/>
        </p:nvSpPr>
        <p:spPr>
          <a:xfrm>
            <a:off x="2025650" y="3816350"/>
            <a:ext cx="374650" cy="476250"/>
          </a:xfrm>
          <a:custGeom>
            <a:avLst/>
            <a:gdLst>
              <a:gd name="connsiteX0" fmla="*/ 7873 w 374650"/>
              <a:gd name="connsiteY0" fmla="*/ 14986 h 476250"/>
              <a:gd name="connsiteX1" fmla="*/ 376682 w 374650"/>
              <a:gd name="connsiteY1" fmla="*/ 14986 h 476250"/>
              <a:gd name="connsiteX2" fmla="*/ 376682 w 374650"/>
              <a:gd name="connsiteY2" fmla="*/ 479806 h 476250"/>
              <a:gd name="connsiteX3" fmla="*/ 7873 w 374650"/>
              <a:gd name="connsiteY3" fmla="*/ 479806 h 476250"/>
              <a:gd name="connsiteX4" fmla="*/ 7873 w 374650"/>
              <a:gd name="connsiteY4" fmla="*/ 14986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476250">
                <a:moveTo>
                  <a:pt x="7873" y="14986"/>
                </a:moveTo>
                <a:lnTo>
                  <a:pt x="376682" y="14986"/>
                </a:lnTo>
                <a:lnTo>
                  <a:pt x="376682" y="479806"/>
                </a:lnTo>
                <a:lnTo>
                  <a:pt x="7873" y="479806"/>
                </a:lnTo>
                <a:lnTo>
                  <a:pt x="7873" y="14986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0" name="Freeform 605"/>
          <p:cNvSpPr/>
          <p:nvPr/>
        </p:nvSpPr>
        <p:spPr>
          <a:xfrm>
            <a:off x="2686050" y="3752850"/>
            <a:ext cx="374650" cy="539750"/>
          </a:xfrm>
          <a:custGeom>
            <a:avLst/>
            <a:gdLst>
              <a:gd name="connsiteX0" fmla="*/ 8889 w 374650"/>
              <a:gd name="connsiteY0" fmla="*/ 12954 h 539750"/>
              <a:gd name="connsiteX1" fmla="*/ 379222 w 374650"/>
              <a:gd name="connsiteY1" fmla="*/ 12954 h 539750"/>
              <a:gd name="connsiteX2" fmla="*/ 379222 w 374650"/>
              <a:gd name="connsiteY2" fmla="*/ 543306 h 539750"/>
              <a:gd name="connsiteX3" fmla="*/ 8889 w 374650"/>
              <a:gd name="connsiteY3" fmla="*/ 543306 h 539750"/>
              <a:gd name="connsiteX4" fmla="*/ 8889 w 374650"/>
              <a:gd name="connsiteY4" fmla="*/ 12954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539750">
                <a:moveTo>
                  <a:pt x="8889" y="12954"/>
                </a:moveTo>
                <a:lnTo>
                  <a:pt x="379222" y="12954"/>
                </a:lnTo>
                <a:lnTo>
                  <a:pt x="379222" y="543306"/>
                </a:lnTo>
                <a:lnTo>
                  <a:pt x="8889" y="543306"/>
                </a:lnTo>
                <a:lnTo>
                  <a:pt x="8889" y="1295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1" name="Freeform 606"/>
          <p:cNvSpPr/>
          <p:nvPr/>
        </p:nvSpPr>
        <p:spPr>
          <a:xfrm>
            <a:off x="3346450" y="3676650"/>
            <a:ext cx="374650" cy="615950"/>
          </a:xfrm>
          <a:custGeom>
            <a:avLst/>
            <a:gdLst>
              <a:gd name="connsiteX0" fmla="*/ 9905 w 374650"/>
              <a:gd name="connsiteY0" fmla="*/ 17526 h 615950"/>
              <a:gd name="connsiteX1" fmla="*/ 380238 w 374650"/>
              <a:gd name="connsiteY1" fmla="*/ 17526 h 615950"/>
              <a:gd name="connsiteX2" fmla="*/ 380238 w 374650"/>
              <a:gd name="connsiteY2" fmla="*/ 619506 h 615950"/>
              <a:gd name="connsiteX3" fmla="*/ 9905 w 374650"/>
              <a:gd name="connsiteY3" fmla="*/ 619506 h 615950"/>
              <a:gd name="connsiteX4" fmla="*/ 9905 w 374650"/>
              <a:gd name="connsiteY4" fmla="*/ 17526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615950">
                <a:moveTo>
                  <a:pt x="9905" y="17526"/>
                </a:moveTo>
                <a:lnTo>
                  <a:pt x="380238" y="17526"/>
                </a:lnTo>
                <a:lnTo>
                  <a:pt x="380238" y="619506"/>
                </a:lnTo>
                <a:lnTo>
                  <a:pt x="9905" y="619506"/>
                </a:lnTo>
                <a:lnTo>
                  <a:pt x="9905" y="17526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2" name="Freeform 607"/>
          <p:cNvSpPr/>
          <p:nvPr/>
        </p:nvSpPr>
        <p:spPr>
          <a:xfrm>
            <a:off x="1365250" y="3790950"/>
            <a:ext cx="374650" cy="95250"/>
          </a:xfrm>
          <a:custGeom>
            <a:avLst/>
            <a:gdLst>
              <a:gd name="connsiteX0" fmla="*/ 6858 w 374650"/>
              <a:gd name="connsiteY0" fmla="*/ 9906 h 95250"/>
              <a:gd name="connsiteX1" fmla="*/ 375666 w 374650"/>
              <a:gd name="connsiteY1" fmla="*/ 9906 h 95250"/>
              <a:gd name="connsiteX2" fmla="*/ 375666 w 374650"/>
              <a:gd name="connsiteY2" fmla="*/ 101346 h 95250"/>
              <a:gd name="connsiteX3" fmla="*/ 6858 w 374650"/>
              <a:gd name="connsiteY3" fmla="*/ 101346 h 95250"/>
              <a:gd name="connsiteX4" fmla="*/ 6858 w 374650"/>
              <a:gd name="connsiteY4" fmla="*/ 9906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95250">
                <a:moveTo>
                  <a:pt x="6858" y="9906"/>
                </a:moveTo>
                <a:lnTo>
                  <a:pt x="375666" y="9906"/>
                </a:lnTo>
                <a:lnTo>
                  <a:pt x="375666" y="101346"/>
                </a:lnTo>
                <a:lnTo>
                  <a:pt x="6858" y="101346"/>
                </a:lnTo>
                <a:lnTo>
                  <a:pt x="6858" y="9906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3" name="Freeform 608"/>
          <p:cNvSpPr/>
          <p:nvPr/>
        </p:nvSpPr>
        <p:spPr>
          <a:xfrm>
            <a:off x="2025650" y="3689350"/>
            <a:ext cx="374650" cy="133350"/>
          </a:xfrm>
          <a:custGeom>
            <a:avLst/>
            <a:gdLst>
              <a:gd name="connsiteX0" fmla="*/ 7873 w 374650"/>
              <a:gd name="connsiteY0" fmla="*/ 13970 h 133350"/>
              <a:gd name="connsiteX1" fmla="*/ 376682 w 374650"/>
              <a:gd name="connsiteY1" fmla="*/ 13970 h 133350"/>
              <a:gd name="connsiteX2" fmla="*/ 376682 w 374650"/>
              <a:gd name="connsiteY2" fmla="*/ 141986 h 133350"/>
              <a:gd name="connsiteX3" fmla="*/ 7873 w 374650"/>
              <a:gd name="connsiteY3" fmla="*/ 141986 h 133350"/>
              <a:gd name="connsiteX4" fmla="*/ 7873 w 374650"/>
              <a:gd name="connsiteY4" fmla="*/ 1397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133350">
                <a:moveTo>
                  <a:pt x="7873" y="13970"/>
                </a:moveTo>
                <a:lnTo>
                  <a:pt x="376682" y="13970"/>
                </a:lnTo>
                <a:lnTo>
                  <a:pt x="376682" y="141986"/>
                </a:lnTo>
                <a:lnTo>
                  <a:pt x="7873" y="141986"/>
                </a:lnTo>
                <a:lnTo>
                  <a:pt x="7873" y="13970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4" name="Freeform 609"/>
          <p:cNvSpPr/>
          <p:nvPr/>
        </p:nvSpPr>
        <p:spPr>
          <a:xfrm>
            <a:off x="2686050" y="3575050"/>
            <a:ext cx="374650" cy="184150"/>
          </a:xfrm>
          <a:custGeom>
            <a:avLst/>
            <a:gdLst>
              <a:gd name="connsiteX0" fmla="*/ 8889 w 374650"/>
              <a:gd name="connsiteY0" fmla="*/ 15494 h 184150"/>
              <a:gd name="connsiteX1" fmla="*/ 379222 w 374650"/>
              <a:gd name="connsiteY1" fmla="*/ 15494 h 184150"/>
              <a:gd name="connsiteX2" fmla="*/ 379222 w 374650"/>
              <a:gd name="connsiteY2" fmla="*/ 190754 h 184150"/>
              <a:gd name="connsiteX3" fmla="*/ 8889 w 374650"/>
              <a:gd name="connsiteY3" fmla="*/ 190754 h 184150"/>
              <a:gd name="connsiteX4" fmla="*/ 8889 w 374650"/>
              <a:gd name="connsiteY4" fmla="*/ 15494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184150">
                <a:moveTo>
                  <a:pt x="8889" y="15494"/>
                </a:moveTo>
                <a:lnTo>
                  <a:pt x="379222" y="15494"/>
                </a:lnTo>
                <a:lnTo>
                  <a:pt x="379222" y="190754"/>
                </a:lnTo>
                <a:lnTo>
                  <a:pt x="8889" y="190754"/>
                </a:lnTo>
                <a:lnTo>
                  <a:pt x="8889" y="15494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5" name="Freeform 610"/>
          <p:cNvSpPr/>
          <p:nvPr/>
        </p:nvSpPr>
        <p:spPr>
          <a:xfrm>
            <a:off x="3346450" y="3448050"/>
            <a:ext cx="374650" cy="234950"/>
          </a:xfrm>
          <a:custGeom>
            <a:avLst/>
            <a:gdLst>
              <a:gd name="connsiteX0" fmla="*/ 9905 w 374650"/>
              <a:gd name="connsiteY0" fmla="*/ 16002 h 234950"/>
              <a:gd name="connsiteX1" fmla="*/ 380238 w 374650"/>
              <a:gd name="connsiteY1" fmla="*/ 16002 h 234950"/>
              <a:gd name="connsiteX2" fmla="*/ 380238 w 374650"/>
              <a:gd name="connsiteY2" fmla="*/ 246126 h 234950"/>
              <a:gd name="connsiteX3" fmla="*/ 9905 w 374650"/>
              <a:gd name="connsiteY3" fmla="*/ 246126 h 234950"/>
              <a:gd name="connsiteX4" fmla="*/ 9905 w 374650"/>
              <a:gd name="connsiteY4" fmla="*/ 16002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234950">
                <a:moveTo>
                  <a:pt x="9905" y="16002"/>
                </a:moveTo>
                <a:lnTo>
                  <a:pt x="380238" y="16002"/>
                </a:lnTo>
                <a:lnTo>
                  <a:pt x="380238" y="246126"/>
                </a:lnTo>
                <a:lnTo>
                  <a:pt x="9905" y="246126"/>
                </a:lnTo>
                <a:lnTo>
                  <a:pt x="9905" y="16002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6" name="Freeform 611"/>
          <p:cNvSpPr/>
          <p:nvPr/>
        </p:nvSpPr>
        <p:spPr>
          <a:xfrm>
            <a:off x="692150" y="3879850"/>
            <a:ext cx="387350" cy="69850"/>
          </a:xfrm>
          <a:custGeom>
            <a:avLst/>
            <a:gdLst>
              <a:gd name="connsiteX0" fmla="*/ 18541 w 387350"/>
              <a:gd name="connsiteY0" fmla="*/ 9398 h 69850"/>
              <a:gd name="connsiteX1" fmla="*/ 387350 w 387350"/>
              <a:gd name="connsiteY1" fmla="*/ 9398 h 69850"/>
              <a:gd name="connsiteX2" fmla="*/ 387350 w 387350"/>
              <a:gd name="connsiteY2" fmla="*/ 71882 h 69850"/>
              <a:gd name="connsiteX3" fmla="*/ 18541 w 387350"/>
              <a:gd name="connsiteY3" fmla="*/ 71882 h 69850"/>
              <a:gd name="connsiteX4" fmla="*/ 18541 w 387350"/>
              <a:gd name="connsiteY4" fmla="*/ 9398 h 6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69850">
                <a:moveTo>
                  <a:pt x="18541" y="9398"/>
                </a:moveTo>
                <a:lnTo>
                  <a:pt x="387350" y="9398"/>
                </a:lnTo>
                <a:lnTo>
                  <a:pt x="387350" y="71882"/>
                </a:lnTo>
                <a:lnTo>
                  <a:pt x="18541" y="71882"/>
                </a:lnTo>
                <a:lnTo>
                  <a:pt x="18541" y="9398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7" name="Freeform 612"/>
          <p:cNvSpPr/>
          <p:nvPr/>
        </p:nvSpPr>
        <p:spPr>
          <a:xfrm>
            <a:off x="692150" y="3371850"/>
            <a:ext cx="387350" cy="514350"/>
          </a:xfrm>
          <a:custGeom>
            <a:avLst/>
            <a:gdLst>
              <a:gd name="connsiteX0" fmla="*/ 18541 w 387350"/>
              <a:gd name="connsiteY0" fmla="*/ 17526 h 514350"/>
              <a:gd name="connsiteX1" fmla="*/ 387350 w 387350"/>
              <a:gd name="connsiteY1" fmla="*/ 17526 h 514350"/>
              <a:gd name="connsiteX2" fmla="*/ 387350 w 387350"/>
              <a:gd name="connsiteY2" fmla="*/ 517398 h 514350"/>
              <a:gd name="connsiteX3" fmla="*/ 18541 w 387350"/>
              <a:gd name="connsiteY3" fmla="*/ 517398 h 514350"/>
              <a:gd name="connsiteX4" fmla="*/ 18541 w 387350"/>
              <a:gd name="connsiteY4" fmla="*/ 17526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50" h="514350">
                <a:moveTo>
                  <a:pt x="18541" y="17526"/>
                </a:moveTo>
                <a:lnTo>
                  <a:pt x="387350" y="17526"/>
                </a:lnTo>
                <a:lnTo>
                  <a:pt x="387350" y="517398"/>
                </a:lnTo>
                <a:lnTo>
                  <a:pt x="18541" y="517398"/>
                </a:lnTo>
                <a:lnTo>
                  <a:pt x="18541" y="17526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8" name="Freeform 613"/>
          <p:cNvSpPr/>
          <p:nvPr/>
        </p:nvSpPr>
        <p:spPr>
          <a:xfrm>
            <a:off x="1365250" y="3130550"/>
            <a:ext cx="374650" cy="666750"/>
          </a:xfrm>
          <a:custGeom>
            <a:avLst/>
            <a:gdLst>
              <a:gd name="connsiteX0" fmla="*/ 6858 w 374650"/>
              <a:gd name="connsiteY0" fmla="*/ 18034 h 666750"/>
              <a:gd name="connsiteX1" fmla="*/ 375666 w 374650"/>
              <a:gd name="connsiteY1" fmla="*/ 18034 h 666750"/>
              <a:gd name="connsiteX2" fmla="*/ 375666 w 374650"/>
              <a:gd name="connsiteY2" fmla="*/ 670306 h 666750"/>
              <a:gd name="connsiteX3" fmla="*/ 6858 w 374650"/>
              <a:gd name="connsiteY3" fmla="*/ 670306 h 666750"/>
              <a:gd name="connsiteX4" fmla="*/ 6858 w 374650"/>
              <a:gd name="connsiteY4" fmla="*/ 1803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666750">
                <a:moveTo>
                  <a:pt x="6858" y="18034"/>
                </a:moveTo>
                <a:lnTo>
                  <a:pt x="375666" y="18034"/>
                </a:lnTo>
                <a:lnTo>
                  <a:pt x="375666" y="670306"/>
                </a:lnTo>
                <a:lnTo>
                  <a:pt x="6858" y="670306"/>
                </a:lnTo>
                <a:lnTo>
                  <a:pt x="6858" y="18034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9" name="Freeform 614"/>
          <p:cNvSpPr/>
          <p:nvPr/>
        </p:nvSpPr>
        <p:spPr>
          <a:xfrm>
            <a:off x="2025650" y="2863850"/>
            <a:ext cx="374650" cy="831850"/>
          </a:xfrm>
          <a:custGeom>
            <a:avLst/>
            <a:gdLst>
              <a:gd name="connsiteX0" fmla="*/ 7873 w 374650"/>
              <a:gd name="connsiteY0" fmla="*/ 16510 h 831850"/>
              <a:gd name="connsiteX1" fmla="*/ 376682 w 374650"/>
              <a:gd name="connsiteY1" fmla="*/ 16510 h 831850"/>
              <a:gd name="connsiteX2" fmla="*/ 376682 w 374650"/>
              <a:gd name="connsiteY2" fmla="*/ 839470 h 831850"/>
              <a:gd name="connsiteX3" fmla="*/ 7873 w 374650"/>
              <a:gd name="connsiteY3" fmla="*/ 839470 h 831850"/>
              <a:gd name="connsiteX4" fmla="*/ 7873 w 374650"/>
              <a:gd name="connsiteY4" fmla="*/ 16510 h 831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831850">
                <a:moveTo>
                  <a:pt x="7873" y="16510"/>
                </a:moveTo>
                <a:lnTo>
                  <a:pt x="376682" y="16510"/>
                </a:lnTo>
                <a:lnTo>
                  <a:pt x="376682" y="839470"/>
                </a:lnTo>
                <a:lnTo>
                  <a:pt x="7873" y="839470"/>
                </a:lnTo>
                <a:lnTo>
                  <a:pt x="7873" y="16510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0" name="Freeform 615"/>
          <p:cNvSpPr/>
          <p:nvPr/>
        </p:nvSpPr>
        <p:spPr>
          <a:xfrm>
            <a:off x="2686050" y="2571750"/>
            <a:ext cx="374650" cy="1009650"/>
          </a:xfrm>
          <a:custGeom>
            <a:avLst/>
            <a:gdLst>
              <a:gd name="connsiteX0" fmla="*/ 8889 w 374650"/>
              <a:gd name="connsiteY0" fmla="*/ 9906 h 1009650"/>
              <a:gd name="connsiteX1" fmla="*/ 379222 w 374650"/>
              <a:gd name="connsiteY1" fmla="*/ 9906 h 1009650"/>
              <a:gd name="connsiteX2" fmla="*/ 379222 w 374650"/>
              <a:gd name="connsiteY2" fmla="*/ 1018794 h 1009650"/>
              <a:gd name="connsiteX3" fmla="*/ 8889 w 374650"/>
              <a:gd name="connsiteY3" fmla="*/ 1018794 h 1009650"/>
              <a:gd name="connsiteX4" fmla="*/ 8889 w 374650"/>
              <a:gd name="connsiteY4" fmla="*/ 9906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1009650">
                <a:moveTo>
                  <a:pt x="8889" y="9906"/>
                </a:moveTo>
                <a:lnTo>
                  <a:pt x="379222" y="9906"/>
                </a:lnTo>
                <a:lnTo>
                  <a:pt x="379222" y="1018794"/>
                </a:lnTo>
                <a:lnTo>
                  <a:pt x="8889" y="1018794"/>
                </a:lnTo>
                <a:lnTo>
                  <a:pt x="8889" y="9906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1" name="Freeform 616"/>
          <p:cNvSpPr/>
          <p:nvPr/>
        </p:nvSpPr>
        <p:spPr>
          <a:xfrm>
            <a:off x="3346450" y="2228850"/>
            <a:ext cx="374650" cy="1225550"/>
          </a:xfrm>
          <a:custGeom>
            <a:avLst/>
            <a:gdLst>
              <a:gd name="connsiteX0" fmla="*/ 9905 w 374650"/>
              <a:gd name="connsiteY0" fmla="*/ 16002 h 1225550"/>
              <a:gd name="connsiteX1" fmla="*/ 380238 w 374650"/>
              <a:gd name="connsiteY1" fmla="*/ 16002 h 1225550"/>
              <a:gd name="connsiteX2" fmla="*/ 380238 w 374650"/>
              <a:gd name="connsiteY2" fmla="*/ 1235202 h 1225550"/>
              <a:gd name="connsiteX3" fmla="*/ 9905 w 374650"/>
              <a:gd name="connsiteY3" fmla="*/ 1235202 h 1225550"/>
              <a:gd name="connsiteX4" fmla="*/ 9905 w 374650"/>
              <a:gd name="connsiteY4" fmla="*/ 16002 h 122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50" h="1225550">
                <a:moveTo>
                  <a:pt x="9905" y="16002"/>
                </a:moveTo>
                <a:lnTo>
                  <a:pt x="380238" y="16002"/>
                </a:lnTo>
                <a:lnTo>
                  <a:pt x="380238" y="1235202"/>
                </a:lnTo>
                <a:lnTo>
                  <a:pt x="9905" y="1235202"/>
                </a:lnTo>
                <a:lnTo>
                  <a:pt x="9905" y="16002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2" name="Freeform 617"/>
          <p:cNvSpPr/>
          <p:nvPr/>
        </p:nvSpPr>
        <p:spPr>
          <a:xfrm>
            <a:off x="552450" y="4286250"/>
            <a:ext cx="3308350" cy="6350"/>
          </a:xfrm>
          <a:custGeom>
            <a:avLst/>
            <a:gdLst>
              <a:gd name="connsiteX0" fmla="*/ 11937 w 3308350"/>
              <a:gd name="connsiteY0" fmla="*/ 9906 h 6350"/>
              <a:gd name="connsiteX1" fmla="*/ 3319017 w 3308350"/>
              <a:gd name="connsiteY1" fmla="*/ 9906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8350" h="6350">
                <a:moveTo>
                  <a:pt x="11937" y="9906"/>
                </a:moveTo>
                <a:lnTo>
                  <a:pt x="3319017" y="9906"/>
                </a:lnTo>
              </a:path>
            </a:pathLst>
          </a:custGeom>
          <a:ln w="9144">
            <a:solidFill>
              <a:srgbClr val="D8D8D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07" name="TextBox 644"/>
          <p:cNvSpPr txBox="1"/>
          <p:nvPr/>
        </p:nvSpPr>
        <p:spPr>
          <a:xfrm>
            <a:off x="3396234" y="2029567"/>
            <a:ext cx="402009" cy="153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7,3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97</a:t>
            </a:r>
          </a:p>
        </p:txBody>
      </p:sp>
      <p:sp>
        <p:nvSpPr>
          <p:cNvPr id="208" name="TextBox 645"/>
          <p:cNvSpPr txBox="1"/>
          <p:nvPr/>
        </p:nvSpPr>
        <p:spPr>
          <a:xfrm>
            <a:off x="2738882" y="2326190"/>
            <a:ext cx="1055586" cy="2188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7500"/>
              </a:lnSpc>
              <a:tabLst>
                <a:tab pos="678179" algn="l"/>
              </a:tabLst>
            </a:pP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6,183	</a:t>
            </a:r>
            <a:r>
              <a:rPr lang="en-US" altLang="zh-CN" sz="900" spc="-15" dirty="0" smtClean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4,396</a:t>
            </a:r>
            <a:endParaRPr lang="en-US" altLang="zh-CN" sz="900" spc="-15" dirty="0">
              <a:solidFill>
                <a:srgbClr val="FEFEF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09" name="TextBox 646"/>
          <p:cNvSpPr txBox="1"/>
          <p:nvPr/>
        </p:nvSpPr>
        <p:spPr>
          <a:xfrm>
            <a:off x="2083561" y="2662994"/>
            <a:ext cx="1049490" cy="184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2500"/>
              </a:lnSpc>
              <a:tabLst>
                <a:tab pos="672083" algn="l"/>
              </a:tabLst>
            </a:pP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5,106	</a:t>
            </a:r>
            <a:r>
              <a:rPr lang="en-US" altLang="zh-CN" sz="900" spc="-15" dirty="0" smtClean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3,639</a:t>
            </a:r>
            <a:endParaRPr lang="en-US" altLang="zh-CN" sz="900" spc="-15" dirty="0">
              <a:solidFill>
                <a:srgbClr val="FEFEF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1" name="TextBox 648"/>
          <p:cNvSpPr txBox="1"/>
          <p:nvPr/>
        </p:nvSpPr>
        <p:spPr>
          <a:xfrm>
            <a:off x="364138" y="3157024"/>
            <a:ext cx="945618" cy="14557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68499">
              <a:lnSpc>
                <a:spcPct val="110833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</a:t>
            </a: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,270</a:t>
            </a:r>
          </a:p>
          <a:p>
            <a:pPr>
              <a:lnSpc>
                <a:spcPts val="1069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406904">
              <a:lnSpc>
                <a:spcPct val="110833"/>
              </a:lnSpc>
            </a:pPr>
            <a:r>
              <a:rPr lang="en-US" altLang="zh-CN" sz="900" spc="-10" dirty="0" smtClean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1,</a:t>
            </a:r>
            <a:r>
              <a:rPr lang="en-US" altLang="zh-CN" sz="900" spc="-5" dirty="0" smtClean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805</a:t>
            </a:r>
            <a:endParaRPr lang="en-US" altLang="zh-CN" sz="900" spc="-5" dirty="0">
              <a:solidFill>
                <a:srgbClr val="FEFEF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1754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437384">
              <a:lnSpc>
                <a:spcPct val="110833"/>
              </a:lnSpc>
            </a:pPr>
            <a:r>
              <a:rPr lang="en-US" altLang="zh-CN" sz="9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227</a:t>
            </a:r>
          </a:p>
          <a:p>
            <a:pPr>
              <a:lnSpc>
                <a:spcPts val="405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406904">
              <a:lnSpc>
                <a:spcPct val="110833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238</a:t>
            </a:r>
          </a:p>
          <a:p>
            <a:pPr>
              <a:lnSpc>
                <a:spcPts val="155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360574">
              <a:lnSpc>
                <a:spcPct val="110000"/>
              </a:lnSpc>
            </a:pPr>
            <a:r>
              <a:rPr lang="en-US" altLang="zh-CN" sz="8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</a:t>
            </a:r>
            <a:r>
              <a:rPr lang="en-US" altLang="zh-CN" sz="800" spc="8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14</a:t>
            </a:r>
          </a:p>
          <a:p>
            <a:pPr>
              <a:lnSpc>
                <a:spcPts val="555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2" name="TextBox 649"/>
          <p:cNvSpPr txBox="1"/>
          <p:nvPr/>
        </p:nvSpPr>
        <p:spPr>
          <a:xfrm>
            <a:off x="1386458" y="2912676"/>
            <a:ext cx="416942" cy="1635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5974">
              <a:lnSpc>
                <a:spcPct val="110833"/>
              </a:lnSpc>
            </a:pPr>
            <a:r>
              <a:rPr lang="en-US" altLang="zh-CN" sz="900" spc="-1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4,137</a:t>
            </a:r>
            <a:endParaRPr lang="en-US" altLang="zh-CN" sz="900" spc="-5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45974">
              <a:lnSpc>
                <a:spcPct val="110833"/>
              </a:lnSpc>
            </a:pPr>
            <a:endParaRPr lang="en-US" altLang="zh-CN" sz="900" spc="-5" dirty="0" smtClean="0">
              <a:solidFill>
                <a:srgbClr val="FEFEF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45974">
              <a:lnSpc>
                <a:spcPct val="110833"/>
              </a:lnSpc>
            </a:pPr>
            <a:r>
              <a:rPr lang="en-US" altLang="zh-CN" sz="900" spc="-5" dirty="0" smtClean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2,553</a:t>
            </a:r>
            <a:endParaRPr lang="en-US" altLang="zh-CN" sz="900" spc="-5" dirty="0">
              <a:solidFill>
                <a:srgbClr val="FEFEF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100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100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1069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76454">
              <a:lnSpc>
                <a:spcPct val="110833"/>
              </a:lnSpc>
            </a:pPr>
            <a:r>
              <a:rPr lang="en-US" altLang="zh-CN" sz="9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331</a:t>
            </a:r>
          </a:p>
          <a:p>
            <a:pPr>
              <a:lnSpc>
                <a:spcPts val="75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45974">
              <a:lnSpc>
                <a:spcPct val="110833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453</a:t>
            </a:r>
          </a:p>
          <a:p>
            <a:pPr>
              <a:lnSpc>
                <a:spcPts val="1785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>
              <a:lnSpc>
                <a:spcPct val="110000"/>
              </a:lnSpc>
            </a:pPr>
            <a:r>
              <a:rPr lang="en-US" altLang="zh-CN" sz="8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</a:t>
            </a:r>
            <a:r>
              <a:rPr lang="en-US" altLang="zh-CN" sz="800" spc="8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15</a:t>
            </a:r>
          </a:p>
        </p:txBody>
      </p:sp>
      <p:sp>
        <p:nvSpPr>
          <p:cNvPr id="213" name="TextBox 650"/>
          <p:cNvSpPr txBox="1"/>
          <p:nvPr/>
        </p:nvSpPr>
        <p:spPr>
          <a:xfrm>
            <a:off x="2047875" y="3705664"/>
            <a:ext cx="338323" cy="8574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6835">
              <a:lnSpc>
                <a:spcPct val="110833"/>
              </a:lnSpc>
            </a:pPr>
            <a:r>
              <a:rPr lang="en-US" altLang="zh-CN" sz="9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465</a:t>
            </a:r>
          </a:p>
          <a:p>
            <a:pPr>
              <a:lnSpc>
                <a:spcPts val="1135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46354">
              <a:lnSpc>
                <a:spcPct val="110833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674</a:t>
            </a:r>
          </a:p>
          <a:p>
            <a:pPr>
              <a:lnSpc>
                <a:spcPts val="100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1025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>
              <a:lnSpc>
                <a:spcPct val="110000"/>
              </a:lnSpc>
            </a:pPr>
            <a:r>
              <a:rPr lang="en-US" altLang="zh-CN" sz="8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</a:t>
            </a:r>
            <a:r>
              <a:rPr lang="en-US" altLang="zh-CN" sz="800" spc="8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16</a:t>
            </a:r>
          </a:p>
        </p:txBody>
      </p:sp>
      <p:sp>
        <p:nvSpPr>
          <p:cNvPr id="214" name="TextBox 651"/>
          <p:cNvSpPr txBox="1"/>
          <p:nvPr/>
        </p:nvSpPr>
        <p:spPr>
          <a:xfrm>
            <a:off x="2709545" y="3603556"/>
            <a:ext cx="338323" cy="960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6580">
              <a:lnSpc>
                <a:spcPct val="110833"/>
              </a:lnSpc>
            </a:pPr>
            <a:r>
              <a:rPr lang="en-US" altLang="zh-CN" sz="9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632</a:t>
            </a:r>
          </a:p>
          <a:p>
            <a:pPr>
              <a:lnSpc>
                <a:spcPts val="158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46100">
              <a:lnSpc>
                <a:spcPct val="110833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912</a:t>
            </a:r>
          </a:p>
          <a:p>
            <a:pPr>
              <a:lnSpc>
                <a:spcPts val="100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1285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>
              <a:lnSpc>
                <a:spcPct val="110000"/>
              </a:lnSpc>
            </a:pPr>
            <a:r>
              <a:rPr lang="en-US" altLang="zh-CN" sz="8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</a:t>
            </a:r>
            <a:r>
              <a:rPr lang="en-US" altLang="zh-CN" sz="800" spc="8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17</a:t>
            </a:r>
          </a:p>
        </p:txBody>
      </p:sp>
      <p:sp>
        <p:nvSpPr>
          <p:cNvPr id="215" name="TextBox 652"/>
          <p:cNvSpPr txBox="1"/>
          <p:nvPr/>
        </p:nvSpPr>
        <p:spPr>
          <a:xfrm>
            <a:off x="3370960" y="3504242"/>
            <a:ext cx="338323" cy="1062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6580">
              <a:lnSpc>
                <a:spcPct val="110833"/>
              </a:lnSpc>
            </a:pPr>
            <a:r>
              <a:rPr lang="en-US" altLang="zh-CN" sz="900" spc="-10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830</a:t>
            </a:r>
          </a:p>
          <a:p>
            <a:pPr>
              <a:lnSpc>
                <a:spcPts val="100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1075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46101">
              <a:lnSpc>
                <a:spcPct val="110833"/>
              </a:lnSpc>
            </a:pPr>
            <a:r>
              <a:rPr lang="en-US" altLang="zh-CN" sz="9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21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71</a:t>
            </a:r>
          </a:p>
          <a:p>
            <a:pPr>
              <a:lnSpc>
                <a:spcPts val="100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1575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>
              <a:lnSpc>
                <a:spcPct val="110000"/>
              </a:lnSpc>
            </a:pPr>
            <a:r>
              <a:rPr lang="en-US" altLang="zh-CN" sz="8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</a:t>
            </a:r>
            <a:r>
              <a:rPr lang="en-US" altLang="zh-CN" sz="800" spc="8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18</a:t>
            </a:r>
          </a:p>
        </p:txBody>
      </p:sp>
      <p:sp>
        <p:nvSpPr>
          <p:cNvPr id="223" name="TextBox 660"/>
          <p:cNvSpPr txBox="1"/>
          <p:nvPr/>
        </p:nvSpPr>
        <p:spPr>
          <a:xfrm>
            <a:off x="702767" y="4591866"/>
            <a:ext cx="4174428" cy="662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833"/>
              </a:lnSpc>
            </a:pPr>
            <a:r>
              <a:rPr lang="en-US" altLang="zh-CN" sz="800" spc="104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en-US" altLang="zh-CN" sz="800" spc="129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zh-CN" sz="800" spc="34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en-US" altLang="zh-CN" sz="800" spc="6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IDC,</a:t>
            </a:r>
            <a:r>
              <a:rPr lang="en-US" altLang="zh-CN" sz="800" spc="135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en-US" altLang="zh-CN" sz="800" spc="69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r>
              <a:rPr lang="en-US" altLang="zh-CN" sz="800" spc="64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016</a:t>
            </a:r>
            <a:r>
              <a:rPr lang="en-US" altLang="zh-CN" sz="800" spc="64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</a:p>
          <a:p>
            <a:pPr marL="88900" indent="-88900">
              <a:lnSpc>
                <a:spcPct val="110833"/>
              </a:lnSpc>
              <a:buFont typeface="Arial" panose="020B0604020202020204" pitchFamily="34" charset="0"/>
              <a:buChar char="•"/>
            </a:pPr>
            <a:endParaRPr lang="en-US" altLang="zh-CN" sz="1000" spc="-164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cs typeface="Wingdings"/>
            </a:endParaRPr>
          </a:p>
          <a:p>
            <a:pPr marL="88900" indent="-88900">
              <a:lnSpc>
                <a:spcPct val="110833"/>
              </a:lnSpc>
              <a:buFont typeface="Arial" panose="020B0604020202020204" pitchFamily="34" charset="0"/>
              <a:buChar char="•"/>
            </a:pPr>
            <a:r>
              <a:rPr lang="en-US" altLang="zh-CN" sz="1000" spc="-164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Wingdings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CAGR</a:t>
            </a:r>
            <a:r>
              <a:rPr lang="en-US" altLang="zh-CN" sz="1000" spc="-6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22.4%의</a:t>
            </a:r>
            <a:r>
              <a:rPr lang="en-US" altLang="zh-CN" sz="1000" spc="-6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1000" spc="-6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시장규모</a:t>
            </a:r>
            <a:r>
              <a:rPr lang="en-US" altLang="zh-CN" sz="1000" spc="-6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지속적으로</a:t>
            </a:r>
            <a:r>
              <a:rPr lang="en-US" altLang="zh-CN" sz="1000" spc="-6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확장</a:t>
            </a:r>
          </a:p>
          <a:p>
            <a:pPr marL="88900" indent="-88900" hangingPunct="0">
              <a:lnSpc>
                <a:spcPct val="102916"/>
              </a:lnSpc>
              <a:spcBef>
                <a:spcPts val="189"/>
              </a:spcBef>
              <a:buFont typeface="Arial" panose="020B0604020202020204" pitchFamily="34" charset="0"/>
              <a:buChar char="•"/>
            </a:pPr>
            <a:r>
              <a:rPr lang="en-US" altLang="zh-CN" sz="1000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SaaS</a:t>
            </a:r>
            <a:r>
              <a:rPr lang="en-US" altLang="zh-CN" sz="1000" spc="-4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영역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중심의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성장세를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보이나,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글로벌</a:t>
            </a:r>
            <a:r>
              <a:rPr lang="en-US" altLang="zh-CN" sz="1000" spc="-3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시장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대비</a:t>
            </a:r>
            <a:r>
              <a:rPr lang="en-US" altLang="zh-CN" sz="1000" spc="-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</a:t>
            </a:r>
            <a:r>
              <a:rPr lang="en-US" altLang="zh-CN" sz="1000" spc="-4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비중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비교적</a:t>
            </a:r>
            <a:r>
              <a:rPr lang="en-US" altLang="zh-CN" sz="1000" spc="-1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큼</a:t>
            </a:r>
          </a:p>
        </p:txBody>
      </p:sp>
      <p:sp>
        <p:nvSpPr>
          <p:cNvPr id="77" name="Freeform 528"/>
          <p:cNvSpPr/>
          <p:nvPr/>
        </p:nvSpPr>
        <p:spPr>
          <a:xfrm>
            <a:off x="4127500" y="3155950"/>
            <a:ext cx="95250" cy="95250"/>
          </a:xfrm>
          <a:custGeom>
            <a:avLst/>
            <a:gdLst>
              <a:gd name="connsiteX0" fmla="*/ 16002 w 95250"/>
              <a:gd name="connsiteY0" fmla="*/ 98806 h 95250"/>
              <a:gd name="connsiteX1" fmla="*/ 105917 w 95250"/>
              <a:gd name="connsiteY1" fmla="*/ 98806 h 95250"/>
              <a:gd name="connsiteX2" fmla="*/ 105917 w 95250"/>
              <a:gd name="connsiteY2" fmla="*/ 8890 h 95250"/>
              <a:gd name="connsiteX3" fmla="*/ 16002 w 95250"/>
              <a:gd name="connsiteY3" fmla="*/ 8890 h 95250"/>
              <a:gd name="connsiteX4" fmla="*/ 16002 w 95250"/>
              <a:gd name="connsiteY4" fmla="*/ 98806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16002" y="98806"/>
                </a:moveTo>
                <a:lnTo>
                  <a:pt x="105917" y="98806"/>
                </a:lnTo>
                <a:lnTo>
                  <a:pt x="105917" y="8890"/>
                </a:lnTo>
                <a:lnTo>
                  <a:pt x="16002" y="8890"/>
                </a:lnTo>
                <a:lnTo>
                  <a:pt x="16002" y="98806"/>
                </a:lnTo>
                <a:close/>
              </a:path>
            </a:pathLst>
          </a:custGeom>
          <a:solidFill>
            <a:srgbClr val="57575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8" name="Freeform 529"/>
          <p:cNvSpPr/>
          <p:nvPr/>
        </p:nvSpPr>
        <p:spPr>
          <a:xfrm>
            <a:off x="4127500" y="3371850"/>
            <a:ext cx="95250" cy="107950"/>
          </a:xfrm>
          <a:custGeom>
            <a:avLst/>
            <a:gdLst>
              <a:gd name="connsiteX0" fmla="*/ 16002 w 95250"/>
              <a:gd name="connsiteY0" fmla="*/ 109474 h 107950"/>
              <a:gd name="connsiteX1" fmla="*/ 105917 w 95250"/>
              <a:gd name="connsiteY1" fmla="*/ 109474 h 107950"/>
              <a:gd name="connsiteX2" fmla="*/ 105917 w 95250"/>
              <a:gd name="connsiteY2" fmla="*/ 18034 h 107950"/>
              <a:gd name="connsiteX3" fmla="*/ 16002 w 95250"/>
              <a:gd name="connsiteY3" fmla="*/ 18034 h 107950"/>
              <a:gd name="connsiteX4" fmla="*/ 16002 w 95250"/>
              <a:gd name="connsiteY4" fmla="*/ 109474 h 10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107950">
                <a:moveTo>
                  <a:pt x="16002" y="109474"/>
                </a:moveTo>
                <a:lnTo>
                  <a:pt x="105917" y="109474"/>
                </a:lnTo>
                <a:lnTo>
                  <a:pt x="105917" y="18034"/>
                </a:lnTo>
                <a:lnTo>
                  <a:pt x="16002" y="18034"/>
                </a:lnTo>
                <a:lnTo>
                  <a:pt x="16002" y="109474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9" name="Freeform 530"/>
          <p:cNvSpPr/>
          <p:nvPr/>
        </p:nvSpPr>
        <p:spPr>
          <a:xfrm>
            <a:off x="4127500" y="3638550"/>
            <a:ext cx="95250" cy="95250"/>
          </a:xfrm>
          <a:custGeom>
            <a:avLst/>
            <a:gdLst>
              <a:gd name="connsiteX0" fmla="*/ 16002 w 95250"/>
              <a:gd name="connsiteY0" fmla="*/ 105918 h 95250"/>
              <a:gd name="connsiteX1" fmla="*/ 105917 w 95250"/>
              <a:gd name="connsiteY1" fmla="*/ 105918 h 95250"/>
              <a:gd name="connsiteX2" fmla="*/ 105917 w 95250"/>
              <a:gd name="connsiteY2" fmla="*/ 14478 h 95250"/>
              <a:gd name="connsiteX3" fmla="*/ 16002 w 95250"/>
              <a:gd name="connsiteY3" fmla="*/ 14478 h 95250"/>
              <a:gd name="connsiteX4" fmla="*/ 16002 w 95250"/>
              <a:gd name="connsiteY4" fmla="*/ 105918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95250">
                <a:moveTo>
                  <a:pt x="16002" y="105918"/>
                </a:moveTo>
                <a:lnTo>
                  <a:pt x="105917" y="105918"/>
                </a:lnTo>
                <a:lnTo>
                  <a:pt x="105917" y="14478"/>
                </a:lnTo>
                <a:lnTo>
                  <a:pt x="16002" y="14478"/>
                </a:lnTo>
                <a:lnTo>
                  <a:pt x="16002" y="105918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0" name="TextBox 567"/>
          <p:cNvSpPr txBox="1"/>
          <p:nvPr/>
        </p:nvSpPr>
        <p:spPr>
          <a:xfrm>
            <a:off x="4335022" y="3097141"/>
            <a:ext cx="394542" cy="710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40416"/>
              </a:lnSpc>
            </a:pPr>
            <a:r>
              <a:rPr lang="en-US" altLang="zh-CN" sz="1100" spc="-2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Sa</a:t>
            </a:r>
            <a:r>
              <a:rPr lang="en-US" altLang="zh-CN" sz="11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aS</a:t>
            </a:r>
            <a:r>
              <a:rPr lang="en-US" altLang="zh-CN" sz="110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100" spc="-15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Pa</a:t>
            </a:r>
            <a:r>
              <a:rPr lang="en-US" altLang="zh-CN" sz="11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aS</a:t>
            </a:r>
            <a:r>
              <a:rPr lang="en-US" altLang="zh-CN" sz="110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100" spc="-1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Ia</a:t>
            </a:r>
            <a:r>
              <a:rPr lang="en-US" altLang="zh-CN" sz="1100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aS</a:t>
            </a:r>
          </a:p>
        </p:txBody>
      </p:sp>
      <p:sp>
        <p:nvSpPr>
          <p:cNvPr id="81" name="TextBox 646"/>
          <p:cNvSpPr txBox="1"/>
          <p:nvPr/>
        </p:nvSpPr>
        <p:spPr>
          <a:xfrm>
            <a:off x="2083561" y="2916994"/>
            <a:ext cx="1049490" cy="169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2500"/>
              </a:lnSpc>
              <a:tabLst>
                <a:tab pos="672083" algn="l"/>
              </a:tabLst>
            </a:pPr>
            <a:r>
              <a:rPr lang="en-US" altLang="zh-CN" sz="900" spc="-5" dirty="0" smtClean="0"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2,967</a:t>
            </a:r>
            <a:endParaRPr lang="en-US" altLang="zh-CN" sz="900" spc="-15" dirty="0">
              <a:solidFill>
                <a:schemeClr val="bg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82" name="직선 화살표 연결선 81"/>
          <p:cNvCxnSpPr/>
          <p:nvPr/>
        </p:nvCxnSpPr>
        <p:spPr bwMode="auto">
          <a:xfrm flipV="1">
            <a:off x="825500" y="2019300"/>
            <a:ext cx="2578100" cy="1028700"/>
          </a:xfrm>
          <a:prstGeom prst="straightConnector1">
            <a:avLst/>
          </a:prstGeom>
          <a:solidFill>
            <a:srgbClr val="FBB779"/>
          </a:solidFill>
          <a:ln w="31750" cap="flat" cmpd="sng" algn="ctr">
            <a:gradFill>
              <a:gsLst>
                <a:gs pos="0">
                  <a:schemeClr val="tx1"/>
                </a:gs>
                <a:gs pos="74000">
                  <a:srgbClr val="FF0000"/>
                </a:gs>
                <a:gs pos="83000">
                  <a:srgbClr val="FF0000"/>
                </a:gs>
                <a:gs pos="100000">
                  <a:srgbClr val="FF0000"/>
                </a:gs>
              </a:gsLst>
              <a:lin ang="5400000" scaled="1"/>
            </a:gradFill>
            <a:prstDash val="solid"/>
            <a:round/>
            <a:headEnd type="none" w="med" len="med"/>
            <a:tailEnd type="stealth"/>
          </a:ln>
          <a:effectLst/>
        </p:spPr>
      </p:cxnSp>
      <p:sp>
        <p:nvSpPr>
          <p:cNvPr id="83" name="직사각형 82"/>
          <p:cNvSpPr/>
          <p:nvPr/>
        </p:nvSpPr>
        <p:spPr>
          <a:xfrm rot="20354442">
            <a:off x="1614890" y="2247209"/>
            <a:ext cx="951963" cy="24622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spc="-10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FF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CAGR 22.4 %</a:t>
            </a:r>
            <a:endParaRPr kumimoji="0" lang="ko-KR" altLang="en-US" sz="1000" i="0" u="none" strike="noStrike" kern="0" cap="none" spc="-10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rgbClr val="FF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92" name="Picture 6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320" y="3347720"/>
            <a:ext cx="2369820" cy="182880"/>
          </a:xfrm>
          <a:prstGeom prst="rect">
            <a:avLst/>
          </a:prstGeom>
        </p:spPr>
      </p:pic>
      <p:pic>
        <p:nvPicPr>
          <p:cNvPr id="193" name="Picture 6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440" y="3355340"/>
            <a:ext cx="152400" cy="167640"/>
          </a:xfrm>
          <a:prstGeom prst="rect">
            <a:avLst/>
          </a:prstGeom>
        </p:spPr>
      </p:pic>
      <p:sp>
        <p:nvSpPr>
          <p:cNvPr id="194" name="Freeform 629"/>
          <p:cNvSpPr/>
          <p:nvPr/>
        </p:nvSpPr>
        <p:spPr>
          <a:xfrm>
            <a:off x="5657850" y="4006850"/>
            <a:ext cx="311150" cy="285750"/>
          </a:xfrm>
          <a:custGeom>
            <a:avLst/>
            <a:gdLst>
              <a:gd name="connsiteX0" fmla="*/ 14478 w 311150"/>
              <a:gd name="connsiteY0" fmla="*/ 11430 h 285750"/>
              <a:gd name="connsiteX1" fmla="*/ 317753 w 311150"/>
              <a:gd name="connsiteY1" fmla="*/ 11430 h 285750"/>
              <a:gd name="connsiteX2" fmla="*/ 317753 w 311150"/>
              <a:gd name="connsiteY2" fmla="*/ 297942 h 285750"/>
              <a:gd name="connsiteX3" fmla="*/ 14478 w 311150"/>
              <a:gd name="connsiteY3" fmla="*/ 297942 h 285750"/>
              <a:gd name="connsiteX4" fmla="*/ 14478 w 311150"/>
              <a:gd name="connsiteY4" fmla="*/ 1143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50" h="285750">
                <a:moveTo>
                  <a:pt x="14478" y="11430"/>
                </a:moveTo>
                <a:lnTo>
                  <a:pt x="317753" y="11430"/>
                </a:lnTo>
                <a:lnTo>
                  <a:pt x="317753" y="297942"/>
                </a:lnTo>
                <a:lnTo>
                  <a:pt x="14478" y="297942"/>
                </a:lnTo>
                <a:lnTo>
                  <a:pt x="14478" y="11430"/>
                </a:lnTo>
                <a:close/>
              </a:path>
            </a:pathLst>
          </a:custGeom>
          <a:solidFill>
            <a:srgbClr val="4E80B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5" name="Freeform 630"/>
          <p:cNvSpPr/>
          <p:nvPr/>
        </p:nvSpPr>
        <p:spPr>
          <a:xfrm>
            <a:off x="7004050" y="3892550"/>
            <a:ext cx="311150" cy="400050"/>
          </a:xfrm>
          <a:custGeom>
            <a:avLst/>
            <a:gdLst>
              <a:gd name="connsiteX0" fmla="*/ 17018 w 311150"/>
              <a:gd name="connsiteY0" fmla="*/ 11430 h 400050"/>
              <a:gd name="connsiteX1" fmla="*/ 320293 w 311150"/>
              <a:gd name="connsiteY1" fmla="*/ 11430 h 400050"/>
              <a:gd name="connsiteX2" fmla="*/ 320293 w 311150"/>
              <a:gd name="connsiteY2" fmla="*/ 412242 h 400050"/>
              <a:gd name="connsiteX3" fmla="*/ 17018 w 311150"/>
              <a:gd name="connsiteY3" fmla="*/ 412242 h 400050"/>
              <a:gd name="connsiteX4" fmla="*/ 17018 w 311150"/>
              <a:gd name="connsiteY4" fmla="*/ 11430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50" h="400050">
                <a:moveTo>
                  <a:pt x="17018" y="11430"/>
                </a:moveTo>
                <a:lnTo>
                  <a:pt x="320293" y="11430"/>
                </a:lnTo>
                <a:lnTo>
                  <a:pt x="320293" y="412242"/>
                </a:lnTo>
                <a:lnTo>
                  <a:pt x="17018" y="412242"/>
                </a:lnTo>
                <a:lnTo>
                  <a:pt x="17018" y="11430"/>
                </a:lnTo>
                <a:close/>
              </a:path>
            </a:pathLst>
          </a:custGeom>
          <a:solidFill>
            <a:srgbClr val="4E80B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6" name="Freeform 631"/>
          <p:cNvSpPr/>
          <p:nvPr/>
        </p:nvSpPr>
        <p:spPr>
          <a:xfrm>
            <a:off x="8362950" y="3549650"/>
            <a:ext cx="298450" cy="742950"/>
          </a:xfrm>
          <a:custGeom>
            <a:avLst/>
            <a:gdLst>
              <a:gd name="connsiteX0" fmla="*/ 6857 w 298450"/>
              <a:gd name="connsiteY0" fmla="*/ 12954 h 742950"/>
              <a:gd name="connsiteX1" fmla="*/ 310133 w 298450"/>
              <a:gd name="connsiteY1" fmla="*/ 12954 h 742950"/>
              <a:gd name="connsiteX2" fmla="*/ 310133 w 298450"/>
              <a:gd name="connsiteY2" fmla="*/ 755142 h 742950"/>
              <a:gd name="connsiteX3" fmla="*/ 6857 w 298450"/>
              <a:gd name="connsiteY3" fmla="*/ 755142 h 742950"/>
              <a:gd name="connsiteX4" fmla="*/ 6857 w 298450"/>
              <a:gd name="connsiteY4" fmla="*/ 12954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50" h="742950">
                <a:moveTo>
                  <a:pt x="6857" y="12954"/>
                </a:moveTo>
                <a:lnTo>
                  <a:pt x="310133" y="12954"/>
                </a:lnTo>
                <a:lnTo>
                  <a:pt x="310133" y="755142"/>
                </a:lnTo>
                <a:lnTo>
                  <a:pt x="6857" y="755142"/>
                </a:lnTo>
                <a:lnTo>
                  <a:pt x="6857" y="12954"/>
                </a:lnTo>
                <a:close/>
              </a:path>
            </a:pathLst>
          </a:custGeom>
          <a:solidFill>
            <a:srgbClr val="4E80B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7" name="Freeform 632"/>
          <p:cNvSpPr/>
          <p:nvPr/>
        </p:nvSpPr>
        <p:spPr>
          <a:xfrm>
            <a:off x="6038850" y="4095750"/>
            <a:ext cx="311150" cy="196850"/>
          </a:xfrm>
          <a:custGeom>
            <a:avLst/>
            <a:gdLst>
              <a:gd name="connsiteX0" fmla="*/ 17526 w 311150"/>
              <a:gd name="connsiteY0" fmla="*/ 17018 h 196850"/>
              <a:gd name="connsiteX1" fmla="*/ 320802 w 311150"/>
              <a:gd name="connsiteY1" fmla="*/ 17018 h 196850"/>
              <a:gd name="connsiteX2" fmla="*/ 320802 w 311150"/>
              <a:gd name="connsiteY2" fmla="*/ 209042 h 196850"/>
              <a:gd name="connsiteX3" fmla="*/ 17526 w 311150"/>
              <a:gd name="connsiteY3" fmla="*/ 209042 h 196850"/>
              <a:gd name="connsiteX4" fmla="*/ 17526 w 311150"/>
              <a:gd name="connsiteY4" fmla="*/ 17018 h 19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50" h="196850">
                <a:moveTo>
                  <a:pt x="17526" y="17018"/>
                </a:moveTo>
                <a:lnTo>
                  <a:pt x="320802" y="17018"/>
                </a:lnTo>
                <a:lnTo>
                  <a:pt x="320802" y="209042"/>
                </a:lnTo>
                <a:lnTo>
                  <a:pt x="17526" y="209042"/>
                </a:lnTo>
                <a:lnTo>
                  <a:pt x="17526" y="17018"/>
                </a:lnTo>
                <a:close/>
              </a:path>
            </a:pathLst>
          </a:custGeom>
          <a:solidFill>
            <a:srgbClr val="BF4F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8" name="Freeform 633"/>
          <p:cNvSpPr/>
          <p:nvPr/>
        </p:nvSpPr>
        <p:spPr>
          <a:xfrm>
            <a:off x="7397750" y="3994150"/>
            <a:ext cx="298450" cy="298450"/>
          </a:xfrm>
          <a:custGeom>
            <a:avLst/>
            <a:gdLst>
              <a:gd name="connsiteX0" fmla="*/ 7366 w 298450"/>
              <a:gd name="connsiteY0" fmla="*/ 11938 h 298450"/>
              <a:gd name="connsiteX1" fmla="*/ 310642 w 298450"/>
              <a:gd name="connsiteY1" fmla="*/ 11938 h 298450"/>
              <a:gd name="connsiteX2" fmla="*/ 310642 w 298450"/>
              <a:gd name="connsiteY2" fmla="*/ 310642 h 298450"/>
              <a:gd name="connsiteX3" fmla="*/ 7366 w 298450"/>
              <a:gd name="connsiteY3" fmla="*/ 310642 h 298450"/>
              <a:gd name="connsiteX4" fmla="*/ 7366 w 298450"/>
              <a:gd name="connsiteY4" fmla="*/ 11938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50" h="298450">
                <a:moveTo>
                  <a:pt x="7366" y="11938"/>
                </a:moveTo>
                <a:lnTo>
                  <a:pt x="310642" y="11938"/>
                </a:lnTo>
                <a:lnTo>
                  <a:pt x="310642" y="310642"/>
                </a:lnTo>
                <a:lnTo>
                  <a:pt x="7366" y="310642"/>
                </a:lnTo>
                <a:lnTo>
                  <a:pt x="7366" y="11938"/>
                </a:lnTo>
                <a:close/>
              </a:path>
            </a:pathLst>
          </a:custGeom>
          <a:solidFill>
            <a:srgbClr val="BF4F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9" name="Freeform 634"/>
          <p:cNvSpPr/>
          <p:nvPr/>
        </p:nvSpPr>
        <p:spPr>
          <a:xfrm>
            <a:off x="8743950" y="3943350"/>
            <a:ext cx="311150" cy="349250"/>
          </a:xfrm>
          <a:custGeom>
            <a:avLst/>
            <a:gdLst>
              <a:gd name="connsiteX0" fmla="*/ 9906 w 311150"/>
              <a:gd name="connsiteY0" fmla="*/ 17018 h 349250"/>
              <a:gd name="connsiteX1" fmla="*/ 313181 w 311150"/>
              <a:gd name="connsiteY1" fmla="*/ 17018 h 349250"/>
              <a:gd name="connsiteX2" fmla="*/ 313181 w 311150"/>
              <a:gd name="connsiteY2" fmla="*/ 361442 h 349250"/>
              <a:gd name="connsiteX3" fmla="*/ 9906 w 311150"/>
              <a:gd name="connsiteY3" fmla="*/ 361442 h 349250"/>
              <a:gd name="connsiteX4" fmla="*/ 9906 w 311150"/>
              <a:gd name="connsiteY4" fmla="*/ 17018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150" h="349250">
                <a:moveTo>
                  <a:pt x="9906" y="17018"/>
                </a:moveTo>
                <a:lnTo>
                  <a:pt x="313181" y="17018"/>
                </a:lnTo>
                <a:lnTo>
                  <a:pt x="313181" y="361442"/>
                </a:lnTo>
                <a:lnTo>
                  <a:pt x="9906" y="361442"/>
                </a:lnTo>
                <a:lnTo>
                  <a:pt x="9906" y="17018"/>
                </a:lnTo>
                <a:close/>
              </a:path>
            </a:pathLst>
          </a:custGeom>
          <a:solidFill>
            <a:srgbClr val="BF4F4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202" name="Picture 6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320" y="1973580"/>
            <a:ext cx="2941320" cy="175260"/>
          </a:xfrm>
          <a:prstGeom prst="rect">
            <a:avLst/>
          </a:prstGeom>
        </p:spPr>
      </p:pic>
      <p:pic>
        <p:nvPicPr>
          <p:cNvPr id="203" name="Picture 6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440" y="1973580"/>
            <a:ext cx="167640" cy="160020"/>
          </a:xfrm>
          <a:prstGeom prst="rect">
            <a:avLst/>
          </a:prstGeom>
        </p:spPr>
      </p:pic>
      <p:sp>
        <p:nvSpPr>
          <p:cNvPr id="210" name="TextBox 647"/>
          <p:cNvSpPr txBox="1"/>
          <p:nvPr/>
        </p:nvSpPr>
        <p:spPr>
          <a:xfrm>
            <a:off x="5202301" y="3137400"/>
            <a:ext cx="3167000" cy="1415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5416"/>
              </a:lnSpc>
              <a:tabLst>
                <a:tab pos="689228" algn="l"/>
                <a:tab pos="2813050" algn="l"/>
                <a:tab pos="3562887" algn="l"/>
              </a:tabLst>
            </a:pPr>
            <a:r>
              <a:rPr lang="en-US" altLang="zh-CN" sz="800" spc="8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</a:t>
            </a:r>
            <a:r>
              <a:rPr lang="en-US" altLang="zh-CN" sz="800" spc="10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</a:t>
            </a:r>
            <a:r>
              <a:rPr lang="en-US" altLang="zh-CN" sz="800" spc="25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</a:t>
            </a:r>
            <a:r>
              <a:rPr lang="en-US" altLang="zh-CN" sz="800" spc="10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한국클라우드산업협회</a:t>
            </a:r>
            <a:r>
              <a:rPr lang="en-US" altLang="zh-CN" sz="800" spc="34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lang="en-US" altLang="zh-CN" sz="800" spc="10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국내클라우드</a:t>
            </a:r>
            <a:r>
              <a:rPr lang="en-US" altLang="zh-CN" sz="800" spc="104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기업</a:t>
            </a:r>
            <a:r>
              <a:rPr lang="en-US" altLang="zh-CN" sz="800" spc="10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현황</a:t>
            </a:r>
            <a:r>
              <a:rPr lang="en-US" altLang="zh-CN" sz="800" spc="25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lang="en-US" altLang="zh-CN" sz="800" spc="5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2017.</a:t>
            </a:r>
          </a:p>
        </p:txBody>
      </p:sp>
      <p:sp>
        <p:nvSpPr>
          <p:cNvPr id="217" name="TextBox 654"/>
          <p:cNvSpPr txBox="1"/>
          <p:nvPr/>
        </p:nvSpPr>
        <p:spPr>
          <a:xfrm>
            <a:off x="5700395" y="3787452"/>
            <a:ext cx="400048" cy="13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3,</a:t>
            </a:r>
            <a:r>
              <a:rPr lang="en-US" altLang="zh-CN" sz="800" spc="-5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143</a:t>
            </a:r>
            <a:endParaRPr lang="en-US" altLang="zh-CN" sz="800" spc="-5" dirty="0">
              <a:solidFill>
                <a:srgbClr val="3F3F3F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8" name="TextBox 655"/>
          <p:cNvSpPr txBox="1"/>
          <p:nvPr/>
        </p:nvSpPr>
        <p:spPr>
          <a:xfrm>
            <a:off x="6084442" y="3883209"/>
            <a:ext cx="449708" cy="13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2,</a:t>
            </a:r>
            <a:r>
              <a:rPr lang="en-US" altLang="zh-CN" sz="800" spc="-5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096</a:t>
            </a:r>
            <a:endParaRPr lang="en-US" altLang="zh-CN" sz="800" spc="-5" dirty="0">
              <a:solidFill>
                <a:srgbClr val="3F3F3F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9" name="TextBox 656"/>
          <p:cNvSpPr txBox="1"/>
          <p:nvPr/>
        </p:nvSpPr>
        <p:spPr>
          <a:xfrm>
            <a:off x="6659243" y="3637514"/>
            <a:ext cx="1214757" cy="6444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89890">
              <a:lnSpc>
                <a:spcPct val="100000"/>
              </a:lnSpc>
            </a:pPr>
            <a:r>
              <a:rPr lang="en-US" altLang="zh-CN" sz="800" spc="-10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4,3</a:t>
            </a:r>
            <a:r>
              <a:rPr lang="en-US" altLang="zh-CN" sz="800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86</a:t>
            </a:r>
            <a:endParaRPr lang="en-US" altLang="zh-CN" sz="800" dirty="0">
              <a:solidFill>
                <a:srgbClr val="3F3F3F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773938">
              <a:lnSpc>
                <a:spcPct val="110833"/>
              </a:lnSpc>
            </a:pPr>
            <a:r>
              <a:rPr lang="en-US" altLang="zh-CN" sz="800" spc="-10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3,2</a:t>
            </a:r>
            <a:r>
              <a:rPr lang="en-US" altLang="zh-CN" sz="800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78</a:t>
            </a:r>
            <a:endParaRPr lang="en-US" altLang="zh-CN" sz="800" dirty="0">
              <a:solidFill>
                <a:srgbClr val="3F3F3F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1000"/>
              </a:lnSpc>
            </a:pPr>
            <a:endParaRPr lang="en-US" sz="8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1000"/>
              </a:lnSpc>
            </a:pPr>
            <a:endParaRPr lang="en-US" sz="8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ts val="1000"/>
              </a:lnSpc>
            </a:pPr>
            <a:endParaRPr lang="en-US" sz="8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1" name="TextBox 658"/>
          <p:cNvSpPr txBox="1"/>
          <p:nvPr/>
        </p:nvSpPr>
        <p:spPr>
          <a:xfrm>
            <a:off x="8398129" y="3332156"/>
            <a:ext cx="372668" cy="13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8,</a:t>
            </a:r>
            <a:r>
              <a:rPr lang="en-US" altLang="zh-CN" sz="800" spc="-5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129</a:t>
            </a:r>
            <a:endParaRPr lang="en-US" altLang="zh-CN" sz="800" spc="-5" dirty="0">
              <a:solidFill>
                <a:srgbClr val="3F3F3F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2" name="TextBox 659"/>
          <p:cNvSpPr txBox="1"/>
          <p:nvPr/>
        </p:nvSpPr>
        <p:spPr>
          <a:xfrm>
            <a:off x="8782177" y="3730810"/>
            <a:ext cx="525742" cy="13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800" spc="-10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3,</a:t>
            </a:r>
            <a:r>
              <a:rPr lang="en-US" altLang="zh-CN" sz="800" spc="-5" dirty="0" smtClean="0">
                <a:solidFill>
                  <a:srgbClr val="3F3F3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764</a:t>
            </a:r>
            <a:endParaRPr lang="en-US" altLang="zh-CN" sz="800" spc="-5" dirty="0">
              <a:solidFill>
                <a:srgbClr val="3F3F3F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4" name="TextBox 661"/>
          <p:cNvSpPr txBox="1"/>
          <p:nvPr/>
        </p:nvSpPr>
        <p:spPr>
          <a:xfrm>
            <a:off x="5069996" y="4663559"/>
            <a:ext cx="4429604" cy="5788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800" spc="7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※ </a:t>
            </a:r>
            <a:r>
              <a:rPr lang="en-US" altLang="zh-CN" sz="800" spc="89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zh-CN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en-US" altLang="zh-CN" sz="800" spc="89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한국</a:t>
            </a:r>
            <a:r>
              <a:rPr lang="en-US" altLang="zh-CN" sz="800" spc="89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클라우드 </a:t>
            </a:r>
            <a:r>
              <a:rPr lang="en-US" altLang="zh-CN" sz="800" spc="89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산업협회</a:t>
            </a:r>
            <a:r>
              <a:rPr lang="en-US" altLang="zh-CN" sz="800" spc="60" dirty="0" err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lang="en-US" altLang="zh-CN" sz="800" spc="94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</a:t>
            </a:r>
            <a:r>
              <a:rPr lang="en-US" altLang="zh-CN" sz="800" spc="94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en-US" altLang="zh-CN" sz="800" spc="89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</a:t>
            </a:r>
            <a:r>
              <a:rPr lang="en-US" altLang="zh-CN" sz="800" spc="100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시장</a:t>
            </a:r>
            <a:r>
              <a:rPr lang="en-US" altLang="zh-CN" sz="800" spc="3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en-US" altLang="zh-CN" sz="800" spc="9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매출액</a:t>
            </a:r>
            <a:r>
              <a:rPr lang="en-US" altLang="zh-CN" sz="800" spc="2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en-US" altLang="zh-CN" sz="800" spc="9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규모추이</a:t>
            </a:r>
            <a:r>
              <a:rPr lang="en-US" altLang="zh-CN" sz="800" spc="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lang="en-US" altLang="zh-CN" sz="800" spc="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r>
              <a:rPr lang="en-US" altLang="zh-CN" sz="800" spc="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017.</a:t>
            </a:r>
          </a:p>
          <a:p>
            <a:pPr marL="171450" indent="-171450">
              <a:lnSpc>
                <a:spcPts val="994"/>
              </a:lnSpc>
              <a:buFont typeface="Arial" panose="020B0604020202020204" pitchFamily="34" charset="0"/>
              <a:buChar char="•"/>
            </a:pPr>
            <a:endParaRPr lang="en-US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114300" hangingPunct="0">
              <a:lnSpc>
                <a:spcPct val="102499"/>
              </a:lnSpc>
              <a:buFont typeface="Arial" panose="020B0604020202020204" pitchFamily="34" charset="0"/>
              <a:buChar char="•"/>
            </a:pPr>
            <a:r>
              <a:rPr lang="en-US" altLang="zh-CN" sz="1000" spc="-129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Wingdings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중견기업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이상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기업이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매출의</a:t>
            </a:r>
            <a:r>
              <a:rPr lang="en-US" altLang="zh-CN" sz="10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68%</a:t>
            </a:r>
            <a:r>
              <a:rPr lang="en-US" altLang="zh-CN" sz="1000" spc="-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</a:t>
            </a:r>
            <a:r>
              <a:rPr lang="en-US" altLang="zh-CN" sz="10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차지하고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있으며,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성장률도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중소기업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대비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월등히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높음</a:t>
            </a:r>
          </a:p>
        </p:txBody>
      </p:sp>
      <p:graphicFrame>
        <p:nvGraphicFramePr>
          <p:cNvPr id="227" name="objec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182382"/>
              </p:ext>
            </p:extLst>
          </p:nvPr>
        </p:nvGraphicFramePr>
        <p:xfrm>
          <a:off x="5200777" y="2228215"/>
          <a:ext cx="4417820" cy="8011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8448"/>
                <a:gridCol w="1200150"/>
                <a:gridCol w="1200150"/>
                <a:gridCol w="1219072"/>
              </a:tblGrid>
              <a:tr h="200278">
                <a:tc>
                  <a:txBody>
                    <a:bodyPr/>
                    <a:lstStyle/>
                    <a:p>
                      <a:pPr marL="0" indent="269620">
                        <a:lnSpc>
                          <a:spcPct val="111666"/>
                        </a:lnSpc>
                        <a:spcBef>
                          <a:spcPts val="135"/>
                        </a:spcBef>
                      </a:pPr>
                      <a:r>
                        <a:rPr lang="en-US" altLang="zh-CN" sz="800" spc="-5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</a:t>
                      </a:r>
                      <a:r>
                        <a:rPr lang="en-US" altLang="zh-CN" sz="80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800" spc="-44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263270">
                        <a:lnSpc>
                          <a:spcPct val="111666"/>
                        </a:lnSpc>
                        <a:spcBef>
                          <a:spcPts val="135"/>
                        </a:spcBef>
                      </a:pPr>
                      <a:r>
                        <a:rPr lang="en-US" altLang="zh-CN" sz="800" spc="-1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중견기업</a:t>
                      </a:r>
                      <a:r>
                        <a:rPr lang="en-US" altLang="zh-CN" sz="800" spc="-1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Malgun Gothic"/>
                        </a:rPr>
                        <a:t> </a:t>
                      </a:r>
                      <a:r>
                        <a:rPr lang="en-US" altLang="zh-CN" sz="800" spc="-1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이상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383793">
                        <a:lnSpc>
                          <a:spcPct val="111666"/>
                        </a:lnSpc>
                        <a:spcBef>
                          <a:spcPts val="135"/>
                        </a:spcBef>
                      </a:pPr>
                      <a:r>
                        <a:rPr lang="en-US" altLang="zh-CN" sz="800" spc="-3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중소</a:t>
                      </a:r>
                      <a:r>
                        <a:rPr lang="en-US" altLang="zh-CN" sz="800" spc="-2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486155">
                        <a:lnSpc>
                          <a:spcPct val="111666"/>
                        </a:lnSpc>
                        <a:spcBef>
                          <a:spcPts val="135"/>
                        </a:spcBef>
                      </a:pPr>
                      <a:r>
                        <a:rPr lang="en-US" altLang="zh-CN" sz="800" spc="-5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/>
                    </a:solidFill>
                  </a:tcPr>
                </a:tc>
              </a:tr>
              <a:tr h="193928">
                <a:tc>
                  <a:txBody>
                    <a:bodyPr/>
                    <a:lstStyle/>
                    <a:p>
                      <a:pPr marL="0" indent="226948">
                        <a:lnSpc>
                          <a:spcPct val="111249"/>
                        </a:lnSpc>
                      </a:pPr>
                      <a:r>
                        <a:rPr lang="en-US" altLang="zh-CN" sz="800" spc="-1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2016</a:t>
                      </a:r>
                      <a:r>
                        <a:rPr lang="en-US" altLang="zh-CN" sz="800" spc="-3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479678">
                        <a:lnSpc>
                          <a:spcPct val="111249"/>
                        </a:lnSpc>
                      </a:pPr>
                      <a:r>
                        <a:rPr lang="en-US" altLang="zh-CN" sz="800" spc="-2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50</a:t>
                      </a:r>
                      <a:r>
                        <a:rPr lang="en-US" altLang="zh-CN" sz="800" spc="-5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452373">
                        <a:lnSpc>
                          <a:spcPct val="111249"/>
                        </a:lnSpc>
                      </a:pPr>
                      <a:r>
                        <a:rPr lang="en-US" altLang="zh-CN" sz="800" spc="-2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485</a:t>
                      </a:r>
                      <a:r>
                        <a:rPr lang="en-US" altLang="zh-CN" sz="800" spc="-4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452628">
                        <a:lnSpc>
                          <a:spcPct val="111249"/>
                        </a:lnSpc>
                      </a:pPr>
                      <a:r>
                        <a:rPr lang="en-US" altLang="zh-CN" sz="800" spc="-2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535</a:t>
                      </a:r>
                      <a:r>
                        <a:rPr lang="en-US" altLang="zh-CN" sz="800" spc="-4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929">
                <a:tc>
                  <a:txBody>
                    <a:bodyPr/>
                    <a:lstStyle/>
                    <a:p>
                      <a:pPr marL="0" indent="226948">
                        <a:lnSpc>
                          <a:spcPct val="111249"/>
                        </a:lnSpc>
                      </a:pPr>
                      <a:r>
                        <a:rPr lang="en-US" altLang="zh-CN" sz="800" spc="-1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2015</a:t>
                      </a:r>
                      <a:r>
                        <a:rPr lang="en-US" altLang="zh-CN" sz="800" spc="-3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479678">
                        <a:lnSpc>
                          <a:spcPct val="111249"/>
                        </a:lnSpc>
                      </a:pPr>
                      <a:r>
                        <a:rPr lang="en-US" altLang="zh-CN" sz="800" spc="-2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38</a:t>
                      </a:r>
                      <a:r>
                        <a:rPr lang="en-US" altLang="zh-CN" sz="800" spc="-5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452373">
                        <a:lnSpc>
                          <a:spcPct val="111249"/>
                        </a:lnSpc>
                      </a:pPr>
                      <a:r>
                        <a:rPr lang="en-US" altLang="zh-CN" sz="800" spc="-2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315</a:t>
                      </a:r>
                      <a:r>
                        <a:rPr lang="en-US" altLang="zh-CN" sz="800" spc="-4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452628">
                        <a:lnSpc>
                          <a:spcPct val="111249"/>
                        </a:lnSpc>
                      </a:pPr>
                      <a:r>
                        <a:rPr lang="en-US" altLang="zh-CN" sz="800" spc="-2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353</a:t>
                      </a:r>
                      <a:r>
                        <a:rPr lang="en-US" altLang="zh-CN" sz="800" spc="-40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978">
                <a:tc>
                  <a:txBody>
                    <a:bodyPr/>
                    <a:lstStyle/>
                    <a:p>
                      <a:pPr marL="0" indent="287908">
                        <a:lnSpc>
                          <a:spcPct val="111249"/>
                        </a:lnSpc>
                      </a:pPr>
                      <a:r>
                        <a:rPr lang="en-US" altLang="zh-CN" sz="800" b="1" spc="-5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증감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440054">
                        <a:lnSpc>
                          <a:spcPct val="111249"/>
                        </a:lnSpc>
                      </a:pPr>
                      <a:r>
                        <a:rPr lang="en-US" altLang="zh-CN" sz="800" b="1" spc="-2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31</a:t>
                      </a:r>
                      <a:r>
                        <a:rPr lang="en-US" altLang="zh-CN" sz="800" b="1" spc="-1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482854">
                        <a:lnSpc>
                          <a:spcPct val="111249"/>
                        </a:lnSpc>
                      </a:pPr>
                      <a:r>
                        <a:rPr lang="en-US" altLang="zh-CN" sz="800" b="1" spc="-3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indent="440435">
                        <a:lnSpc>
                          <a:spcPct val="111249"/>
                        </a:lnSpc>
                      </a:pPr>
                      <a:r>
                        <a:rPr lang="en-US" altLang="zh-CN" sz="800" b="1" spc="-2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51</a:t>
                      </a:r>
                      <a:r>
                        <a:rPr lang="en-US" altLang="zh-CN" sz="800" b="1" spc="-15" dirty="0">
                          <a:solidFill>
                            <a:srgbClr val="00000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6534150" y="4396356"/>
            <a:ext cx="1710563" cy="169277"/>
            <a:chOff x="6534150" y="4612256"/>
            <a:chExt cx="1710563" cy="169277"/>
          </a:xfrm>
        </p:grpSpPr>
        <p:sp>
          <p:nvSpPr>
            <p:cNvPr id="200" name="Freeform 635"/>
            <p:cNvSpPr/>
            <p:nvPr/>
          </p:nvSpPr>
          <p:spPr>
            <a:xfrm>
              <a:off x="6534150" y="4629150"/>
              <a:ext cx="82550" cy="82550"/>
            </a:xfrm>
            <a:custGeom>
              <a:avLst/>
              <a:gdLst>
                <a:gd name="connsiteX0" fmla="*/ 14478 w 82550"/>
                <a:gd name="connsiteY0" fmla="*/ 88646 h 82550"/>
                <a:gd name="connsiteX1" fmla="*/ 90678 w 82550"/>
                <a:gd name="connsiteY1" fmla="*/ 88646 h 82550"/>
                <a:gd name="connsiteX2" fmla="*/ 90678 w 82550"/>
                <a:gd name="connsiteY2" fmla="*/ 13970 h 82550"/>
                <a:gd name="connsiteX3" fmla="*/ 14478 w 82550"/>
                <a:gd name="connsiteY3" fmla="*/ 13970 h 82550"/>
                <a:gd name="connsiteX4" fmla="*/ 14478 w 82550"/>
                <a:gd name="connsiteY4" fmla="*/ 88646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50" h="82550">
                  <a:moveTo>
                    <a:pt x="14478" y="88646"/>
                  </a:moveTo>
                  <a:lnTo>
                    <a:pt x="90678" y="88646"/>
                  </a:lnTo>
                  <a:lnTo>
                    <a:pt x="90678" y="13970"/>
                  </a:lnTo>
                  <a:lnTo>
                    <a:pt x="14478" y="13970"/>
                  </a:lnTo>
                  <a:lnTo>
                    <a:pt x="14478" y="88646"/>
                  </a:lnTo>
                  <a:close/>
                </a:path>
              </a:pathLst>
            </a:custGeom>
            <a:solidFill>
              <a:srgbClr val="4E80BB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01" name="Freeform 636"/>
            <p:cNvSpPr/>
            <p:nvPr/>
          </p:nvSpPr>
          <p:spPr>
            <a:xfrm>
              <a:off x="7600950" y="4629150"/>
              <a:ext cx="82550" cy="82550"/>
            </a:xfrm>
            <a:custGeom>
              <a:avLst/>
              <a:gdLst>
                <a:gd name="connsiteX0" fmla="*/ 14478 w 82550"/>
                <a:gd name="connsiteY0" fmla="*/ 88646 h 82550"/>
                <a:gd name="connsiteX1" fmla="*/ 90678 w 82550"/>
                <a:gd name="connsiteY1" fmla="*/ 88646 h 82550"/>
                <a:gd name="connsiteX2" fmla="*/ 90678 w 82550"/>
                <a:gd name="connsiteY2" fmla="*/ 13970 h 82550"/>
                <a:gd name="connsiteX3" fmla="*/ 14478 w 82550"/>
                <a:gd name="connsiteY3" fmla="*/ 13970 h 82550"/>
                <a:gd name="connsiteX4" fmla="*/ 14478 w 82550"/>
                <a:gd name="connsiteY4" fmla="*/ 88646 h 8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550" h="82550">
                  <a:moveTo>
                    <a:pt x="14478" y="88646"/>
                  </a:moveTo>
                  <a:lnTo>
                    <a:pt x="90678" y="88646"/>
                  </a:lnTo>
                  <a:lnTo>
                    <a:pt x="90678" y="13970"/>
                  </a:lnTo>
                  <a:lnTo>
                    <a:pt x="14478" y="13970"/>
                  </a:lnTo>
                  <a:lnTo>
                    <a:pt x="14478" y="88646"/>
                  </a:lnTo>
                  <a:close/>
                </a:path>
              </a:pathLst>
            </a:custGeom>
            <a:solidFill>
              <a:srgbClr val="BF4F4C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20" name="TextBox 657"/>
            <p:cNvSpPr txBox="1"/>
            <p:nvPr/>
          </p:nvSpPr>
          <p:spPr>
            <a:xfrm>
              <a:off x="7726044" y="4612256"/>
              <a:ext cx="518669" cy="1676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10000"/>
                </a:lnSpc>
              </a:pPr>
              <a:r>
                <a:rPr lang="en-US" altLang="zh-CN" sz="1000" spc="-10" dirty="0">
                  <a:solidFill>
                    <a:srgbClr val="575757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중소</a:t>
              </a:r>
              <a:r>
                <a:rPr lang="en-US" altLang="zh-CN" sz="1000" spc="-5" dirty="0">
                  <a:solidFill>
                    <a:srgbClr val="575757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기업</a:t>
              </a:r>
            </a:p>
          </p:txBody>
        </p:sp>
        <p:sp>
          <p:nvSpPr>
            <p:cNvPr id="84" name="TextBox 657"/>
            <p:cNvSpPr txBox="1"/>
            <p:nvPr/>
          </p:nvSpPr>
          <p:spPr>
            <a:xfrm>
              <a:off x="6659244" y="4612256"/>
              <a:ext cx="73850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>
                <a:lnSpc>
                  <a:spcPct val="110000"/>
                </a:lnSpc>
              </a:pPr>
              <a:r>
                <a:rPr lang="ko-KR" altLang="en-US" sz="1000" spc="-10" smtClean="0">
                  <a:solidFill>
                    <a:srgbClr val="575757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중견기업 이상</a:t>
              </a:r>
              <a:endParaRPr lang="en-US" altLang="zh-CN" sz="1000" spc="-5" dirty="0">
                <a:solidFill>
                  <a:srgbClr val="575757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90" name="TextBox 553"/>
          <p:cNvSpPr txBox="1"/>
          <p:nvPr/>
        </p:nvSpPr>
        <p:spPr>
          <a:xfrm>
            <a:off x="789787" y="2006084"/>
            <a:ext cx="914169" cy="136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249"/>
              </a:lnSpc>
            </a:pP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단위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</a:t>
            </a:r>
            <a:r>
              <a:rPr lang="en-US" altLang="zh-CN" sz="800" spc="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ko-KR" altLang="en-US" sz="800" spc="1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원</a:t>
            </a:r>
            <a:endParaRPr lang="en-US" altLang="zh-CN" sz="8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985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8114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2770683"/>
            <a:ext cx="3195105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시장 동향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일반환경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법∙제도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1.3.5  Public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클라우드 서비스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859583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24500" y="3314309"/>
            <a:ext cx="2492158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00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차 산업혁명 시대 도래에 따른 지능정보기술의 발전은 다양한 사업기회를 제공하고 인력 수요에 대한 기대감 상승으로 작용하는 신규 고용창출 등 소득주도성장의 촉매로 작용할 수 있으며 지능정보기반의 정부 정책이 지속 추진되고 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동향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국정과제 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5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개년 계획 분석을 통한 정책의 변화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09389" y="1976955"/>
            <a:ext cx="9279243" cy="2023545"/>
            <a:chOff x="402682" y="3546436"/>
            <a:chExt cx="9150178" cy="3071916"/>
          </a:xfrm>
        </p:grpSpPr>
        <p:sp>
          <p:nvSpPr>
            <p:cNvPr id="10" name="직사각형 9"/>
            <p:cNvSpPr/>
            <p:nvPr/>
          </p:nvSpPr>
          <p:spPr>
            <a:xfrm>
              <a:off x="1672556" y="3558011"/>
              <a:ext cx="7880304" cy="1464587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1F4FE9">
                  <a:lumMod val="50000"/>
                </a:srgb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88900" lvl="0" indent="-88900" defTabSz="914400" latinLnBrk="0">
                <a:lnSpc>
                  <a:spcPts val="14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지능정보화를 통해 고령화</a:t>
              </a:r>
              <a:r>
                <a:rPr lang="en-US" altLang="ko-KR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환경오염 등 당면한 사회문제를 해결 하도록 종합적 시야에서 </a:t>
              </a:r>
              <a:r>
                <a:rPr lang="en-US" altLang="ko-KR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차 산업혁명을 대비 </a:t>
              </a:r>
              <a:endParaRPr lang="en-US" altLang="ko-KR" sz="1000" kern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8900" lvl="0" indent="-88900" defTabSz="914400" latinLnBrk="0">
                <a:lnSpc>
                  <a:spcPts val="14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en-US" altLang="ko-KR" sz="100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차 산업혁명을 체계적으로 대비하고 지휘할 컨트롤타워인 대통령 직속 </a:t>
              </a:r>
              <a:r>
                <a:rPr lang="en-US" altLang="ko-KR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차 산업혁명위원회를 설치하고 </a:t>
              </a:r>
              <a:r>
                <a:rPr lang="ko-KR" altLang="en-US" sz="1000" kern="0" dirty="0" err="1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기술ㆍ산업ㆍ사회ㆍ공공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등 분야별 혁신과제를 선정하여 추진 </a:t>
              </a:r>
            </a:p>
          </p:txBody>
        </p: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402682" y="3546436"/>
              <a:ext cx="1269876" cy="14761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rgbClr val="00A1D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lvl="0" algn="ctr" defTabSz="914400">
                <a:lnSpc>
                  <a:spcPct val="95000"/>
                </a:lnSpc>
                <a:buSzPct val="120000"/>
              </a:pPr>
              <a:r>
                <a:rPr lang="ko-KR" altLang="en-US" sz="1200" kern="0" spc="-100" dirty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과학기술 발전이 </a:t>
              </a:r>
              <a:endParaRPr lang="en-US" altLang="ko-KR" sz="1200" kern="0" spc="-100" dirty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  <a:cs typeface="Meiryo UI" pitchFamily="34" charset="-128"/>
              </a:endParaRPr>
            </a:p>
            <a:p>
              <a:pPr lvl="0" algn="ctr" defTabSz="914400">
                <a:lnSpc>
                  <a:spcPct val="95000"/>
                </a:lnSpc>
                <a:buSzPct val="120000"/>
              </a:pPr>
              <a:r>
                <a:rPr lang="ko-KR" altLang="en-US" sz="1200" kern="0" spc="-10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선도하는</a:t>
              </a:r>
              <a:endParaRPr lang="en-US" altLang="ko-KR" sz="1200" kern="0" spc="-100" dirty="0" smtClean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  <a:cs typeface="Meiryo UI" pitchFamily="34" charset="-128"/>
              </a:endParaRPr>
            </a:p>
            <a:p>
              <a:pPr lvl="0" algn="ctr" defTabSz="914400">
                <a:lnSpc>
                  <a:spcPct val="95000"/>
                </a:lnSpc>
                <a:buSzPct val="120000"/>
              </a:pPr>
              <a:r>
                <a:rPr lang="ko-KR" altLang="en-US" sz="1200" kern="0" spc="-10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 </a:t>
              </a:r>
              <a:r>
                <a:rPr lang="en-US" altLang="ko-KR" sz="1200" kern="0" spc="-100" dirty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4</a:t>
              </a:r>
              <a:r>
                <a:rPr lang="ko-KR" altLang="en-US" sz="1200" kern="0" spc="-100" dirty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차 </a:t>
              </a:r>
              <a:r>
                <a:rPr lang="ko-KR" altLang="en-US" sz="1200" kern="0" spc="-10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산업혁명</a:t>
              </a:r>
              <a:endParaRPr lang="en-US" altLang="ko-KR" sz="1200" kern="0" spc="-100" dirty="0" smtClean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  <a:cs typeface="Meiryo UI" pitchFamily="34" charset="-128"/>
              </a:endParaRPr>
            </a:p>
            <a:p>
              <a:pPr lvl="0" algn="ctr" defTabSz="914400">
                <a:lnSpc>
                  <a:spcPct val="95000"/>
                </a:lnSpc>
                <a:buSzPct val="120000"/>
              </a:pPr>
              <a:r>
                <a:rPr lang="en-US" altLang="ko-KR" sz="1200" kern="0" spc="-10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(</a:t>
              </a:r>
              <a:r>
                <a:rPr lang="ko-KR" altLang="en-US" sz="1200" kern="0" spc="-100" dirty="0" err="1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미래창조과학부</a:t>
              </a:r>
              <a:r>
                <a:rPr lang="en-US" altLang="ko-KR" sz="1200" kern="0" spc="-10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)</a:t>
              </a:r>
              <a:endParaRPr lang="ko-KR" altLang="en-US" sz="1200" kern="0" spc="-100" dirty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  <a:cs typeface="Meiryo UI" pitchFamily="34" charset="-128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690496" y="5130614"/>
              <a:ext cx="7862233" cy="148773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1F4FE9">
                  <a:lumMod val="50000"/>
                </a:srgb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88900" lvl="0" indent="-88900" defTabSz="914400" latinLnBrk="0">
                <a:lnSpc>
                  <a:spcPts val="1400"/>
                </a:lnSpc>
                <a:spcBef>
                  <a:spcPts val="300"/>
                </a:spcBef>
                <a:buFont typeface="Wingdings" pitchFamily="2" charset="2"/>
                <a:buChar char="§"/>
              </a:pP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“국정운영 </a:t>
              </a:r>
              <a:r>
                <a:rPr lang="en-US" altLang="ko-KR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5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개년 계획” </a:t>
              </a:r>
              <a:r>
                <a:rPr lang="en-US" altLang="ko-KR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 복합</a:t>
              </a:r>
              <a:r>
                <a:rPr lang="en-US" altLang="ko-KR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ᆞ·</a:t>
              </a:r>
              <a:r>
                <a:rPr lang="ko-KR" altLang="en-US" sz="100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혁신과제 </a:t>
              </a:r>
              <a:r>
                <a:rPr lang="en-US" altLang="ko-KR" sz="100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1-2 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과제 </a:t>
              </a:r>
              <a:r>
                <a:rPr lang="en-US" altLang="ko-KR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4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차 산업혁명을 선도하는 혁신 창업국가 중 </a:t>
              </a:r>
              <a:r>
                <a:rPr lang="ko-KR" altLang="en-US" sz="1000" kern="0" dirty="0" err="1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과학ㆍ기술혁신으로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1000" kern="0" dirty="0" err="1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초지능ㆍ초연결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기반 구축</a:t>
              </a:r>
            </a:p>
            <a:p>
              <a:pPr lvl="0" defTabSz="914400" latinLnBrk="0">
                <a:lnSpc>
                  <a:spcPts val="1400"/>
                </a:lnSpc>
                <a:spcBef>
                  <a:spcPts val="300"/>
                </a:spcBef>
              </a:pPr>
              <a:r>
                <a:rPr lang="en-US" altLang="ko-KR" sz="100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※ 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선진국 대비 지능정보기술 수준 </a:t>
              </a:r>
              <a:r>
                <a:rPr lang="en-US" altLang="ko-KR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: (’15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</a:t>
              </a:r>
              <a:r>
                <a:rPr lang="en-US" altLang="ko-KR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 75% → (’22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 목표</a:t>
              </a:r>
              <a:r>
                <a:rPr lang="en-US" altLang="ko-KR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 90</a:t>
              </a:r>
              <a:r>
                <a:rPr lang="en-US" altLang="ko-KR" sz="100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%</a:t>
              </a:r>
            </a:p>
            <a:p>
              <a:pPr lvl="0" defTabSz="914400" latinLnBrk="0">
                <a:lnSpc>
                  <a:spcPts val="1400"/>
                </a:lnSpc>
                <a:spcBef>
                  <a:spcPts val="300"/>
                </a:spcBef>
              </a:pPr>
              <a:r>
                <a:rPr lang="en-US" altLang="ko-KR" sz="100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※ 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공무원 민간 참여 확대</a:t>
              </a:r>
              <a:r>
                <a:rPr lang="en-US" altLang="ko-KR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kern="0" dirty="0" err="1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인사제도ㆍ공공서비스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개혁 등 공공혁신</a:t>
              </a:r>
            </a:p>
            <a:p>
              <a:pPr lvl="0" defTabSz="914400" latinLnBrk="0">
                <a:lnSpc>
                  <a:spcPts val="1400"/>
                </a:lnSpc>
                <a:spcBef>
                  <a:spcPts val="300"/>
                </a:spcBef>
              </a:pPr>
              <a:r>
                <a:rPr lang="en-US" altLang="ko-KR" sz="100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※ 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데이터를 기반으로 </a:t>
              </a:r>
              <a:r>
                <a:rPr lang="ko-KR" altLang="en-US" sz="1000" kern="0" dirty="0" err="1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예측형ㆍ선제형ㆍ개방형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정책 발굴 및 수립을 추진하는 ‘스마트 정부행정’ </a:t>
              </a:r>
              <a:r>
                <a:rPr lang="ko-KR" altLang="en-US" sz="100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시스템 </a:t>
              </a:r>
              <a:r>
                <a:rPr lang="ko-KR" altLang="en-US" sz="100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구축</a:t>
              </a: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402682" y="5142189"/>
              <a:ext cx="1269876" cy="14761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rgbClr val="00A1D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36000" tIns="36000" rIns="36000" bIns="36000" rtlCol="0" anchor="ctr"/>
            <a:lstStyle/>
            <a:p>
              <a:pPr lvl="0" algn="ctr" defTabSz="914400">
                <a:lnSpc>
                  <a:spcPct val="95000"/>
                </a:lnSpc>
                <a:buSzPct val="120000"/>
              </a:pPr>
              <a:r>
                <a:rPr lang="ko-KR" altLang="en-US" sz="1200" kern="0" spc="-10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지능정보기반</a:t>
              </a:r>
              <a:endParaRPr lang="en-US" altLang="ko-KR" sz="1200" kern="0" spc="-100" dirty="0" smtClean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  <a:cs typeface="Meiryo UI" pitchFamily="34" charset="-128"/>
              </a:endParaRPr>
            </a:p>
            <a:p>
              <a:pPr lvl="0" algn="ctr" defTabSz="914400">
                <a:lnSpc>
                  <a:spcPct val="95000"/>
                </a:lnSpc>
                <a:buSzPct val="120000"/>
              </a:pPr>
              <a:r>
                <a:rPr lang="ko-KR" altLang="en-US" sz="1200" kern="0" spc="-10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업무혁신 정책</a:t>
              </a:r>
              <a:endParaRPr lang="en-US" altLang="ko-KR" sz="1200" kern="0" spc="-100" dirty="0" smtClean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  <a:cs typeface="Meiryo UI" pitchFamily="34" charset="-128"/>
              </a:endParaRPr>
            </a:p>
            <a:p>
              <a:pPr lvl="0" algn="ctr" defTabSz="914400">
                <a:lnSpc>
                  <a:spcPct val="95000"/>
                </a:lnSpc>
                <a:buSzPct val="120000"/>
              </a:pPr>
              <a:r>
                <a:rPr lang="en-US" altLang="ko-KR" sz="1200" kern="0" spc="-10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(</a:t>
              </a:r>
              <a:r>
                <a:rPr lang="ko-KR" altLang="en-US" sz="1200" kern="0" spc="-100" dirty="0" err="1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행정안전부</a:t>
              </a:r>
              <a:r>
                <a:rPr lang="en-US" altLang="ko-KR" sz="1200" kern="0" spc="-10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)</a:t>
              </a:r>
              <a:endParaRPr lang="ko-KR" altLang="en-US" sz="1200" kern="0" spc="-100" dirty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latin typeface="Rix모던고딕 B" pitchFamily="18" charset="-127"/>
                <a:ea typeface="Rix모던고딕 B" pitchFamily="18" charset="-127"/>
                <a:cs typeface="Meiryo UI" pitchFamily="34" charset="-128"/>
              </a:endParaRPr>
            </a:p>
          </p:txBody>
        </p:sp>
      </p:grp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309389" y="4131543"/>
            <a:ext cx="9279110" cy="28414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kern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4</a:t>
            </a:r>
            <a:r>
              <a:rPr kumimoji="1" lang="ko-KR" altLang="en-US" sz="1200" kern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차 산업혁명 시대의 도래로 지능정보기반의 업무혁신정책 추진 중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22245" y="5088391"/>
            <a:ext cx="8631279" cy="601649"/>
          </a:xfrm>
          <a:custGeom>
            <a:avLst/>
            <a:gdLst>
              <a:gd name="connsiteX0" fmla="*/ 0 w 8229600"/>
              <a:gd name="connsiteY0" fmla="*/ 1021977 h 1021977"/>
              <a:gd name="connsiteX1" fmla="*/ 1810871 w 8229600"/>
              <a:gd name="connsiteY1" fmla="*/ 1021977 h 1021977"/>
              <a:gd name="connsiteX2" fmla="*/ 2160494 w 8229600"/>
              <a:gd name="connsiteY2" fmla="*/ 672354 h 1021977"/>
              <a:gd name="connsiteX3" fmla="*/ 3971365 w 8229600"/>
              <a:gd name="connsiteY3" fmla="*/ 672354 h 1021977"/>
              <a:gd name="connsiteX4" fmla="*/ 4294095 w 8229600"/>
              <a:gd name="connsiteY4" fmla="*/ 349624 h 1021977"/>
              <a:gd name="connsiteX5" fmla="*/ 6060141 w 8229600"/>
              <a:gd name="connsiteY5" fmla="*/ 349624 h 1021977"/>
              <a:gd name="connsiteX6" fmla="*/ 6409765 w 8229600"/>
              <a:gd name="connsiteY6" fmla="*/ 0 h 1021977"/>
              <a:gd name="connsiteX7" fmla="*/ 8229600 w 8229600"/>
              <a:gd name="connsiteY7" fmla="*/ 0 h 1021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1021977">
                <a:moveTo>
                  <a:pt x="0" y="1021977"/>
                </a:moveTo>
                <a:lnTo>
                  <a:pt x="1810871" y="1021977"/>
                </a:lnTo>
                <a:lnTo>
                  <a:pt x="2160494" y="672354"/>
                </a:lnTo>
                <a:lnTo>
                  <a:pt x="3971365" y="672354"/>
                </a:lnTo>
                <a:lnTo>
                  <a:pt x="4294095" y="349624"/>
                </a:lnTo>
                <a:lnTo>
                  <a:pt x="6060141" y="349624"/>
                </a:lnTo>
                <a:lnTo>
                  <a:pt x="6409765" y="0"/>
                </a:lnTo>
                <a:lnTo>
                  <a:pt x="8229600" y="0"/>
                </a:lnTo>
              </a:path>
            </a:pathLst>
          </a:custGeom>
          <a:noFill/>
          <a:ln w="304800" cap="rnd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  <a:cs typeface="+mn-cs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1005069" y="5690041"/>
            <a:ext cx="831950" cy="0"/>
          </a:xfrm>
          <a:prstGeom prst="line">
            <a:avLst/>
          </a:prstGeom>
          <a:noFill/>
          <a:ln w="304800" cap="rnd" cmpd="sng" algn="ctr">
            <a:solidFill>
              <a:srgbClr val="00ADDC"/>
            </a:solidFill>
            <a:prstDash val="solid"/>
          </a:ln>
          <a:effectLst/>
        </p:spPr>
      </p:cxnSp>
      <p:cxnSp>
        <p:nvCxnSpPr>
          <p:cNvPr id="18" name="직선 연결선 17"/>
          <p:cNvCxnSpPr/>
          <p:nvPr/>
        </p:nvCxnSpPr>
        <p:spPr>
          <a:xfrm>
            <a:off x="3308418" y="5480484"/>
            <a:ext cx="831950" cy="0"/>
          </a:xfrm>
          <a:prstGeom prst="line">
            <a:avLst/>
          </a:prstGeom>
          <a:noFill/>
          <a:ln w="304800" cap="rnd" cmpd="sng" algn="ctr">
            <a:solidFill>
              <a:srgbClr val="0C44A0"/>
            </a:solidFill>
            <a:prstDash val="solid"/>
          </a:ln>
          <a:effectLst/>
        </p:spPr>
      </p:cxnSp>
      <p:cxnSp>
        <p:nvCxnSpPr>
          <p:cNvPr id="19" name="직선 연결선 18"/>
          <p:cNvCxnSpPr/>
          <p:nvPr/>
        </p:nvCxnSpPr>
        <p:spPr>
          <a:xfrm>
            <a:off x="5628085" y="5298826"/>
            <a:ext cx="831950" cy="0"/>
          </a:xfrm>
          <a:prstGeom prst="line">
            <a:avLst/>
          </a:prstGeom>
          <a:noFill/>
          <a:ln w="304800" cap="rnd" cmpd="sng" algn="ctr">
            <a:solidFill>
              <a:srgbClr val="FF6600"/>
            </a:solidFill>
            <a:prstDash val="solid"/>
          </a:ln>
          <a:effectLst/>
        </p:spPr>
      </p:cxnSp>
      <p:cxnSp>
        <p:nvCxnSpPr>
          <p:cNvPr id="20" name="직선 연결선 19"/>
          <p:cNvCxnSpPr/>
          <p:nvPr/>
        </p:nvCxnSpPr>
        <p:spPr>
          <a:xfrm>
            <a:off x="7891342" y="5090584"/>
            <a:ext cx="831950" cy="0"/>
          </a:xfrm>
          <a:prstGeom prst="line">
            <a:avLst/>
          </a:prstGeom>
          <a:noFill/>
          <a:ln w="304800" cap="rnd" cmpd="sng" algn="ctr">
            <a:solidFill>
              <a:srgbClr val="4E5B6F"/>
            </a:solidFill>
            <a:prstDash val="solid"/>
          </a:ln>
          <a:effectLst/>
        </p:spPr>
      </p:cxnSp>
      <p:sp>
        <p:nvSpPr>
          <p:cNvPr id="21" name="직사각형 20"/>
          <p:cNvSpPr/>
          <p:nvPr/>
        </p:nvSpPr>
        <p:spPr>
          <a:xfrm>
            <a:off x="1235355" y="5562715"/>
            <a:ext cx="333746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Shruti" pitchFamily="34" charset="0"/>
              </a:rPr>
              <a:t>1st</a:t>
            </a:r>
            <a:endParaRPr kumimoji="0" lang="ko-KR" altLang="en-US" sz="1000" b="1" i="0" u="none" strike="noStrike" kern="0" cap="none" spc="-10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Shruti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543112" y="5353159"/>
            <a:ext cx="373820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Shruti" pitchFamily="34" charset="0"/>
              </a:rPr>
              <a:t>2nd</a:t>
            </a:r>
            <a:endParaRPr kumimoji="0" lang="en-US" altLang="ko-KR" sz="1000" b="1" i="0" u="none" strike="noStrike" kern="0" cap="none" spc="-10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Shruti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47829" y="5170621"/>
            <a:ext cx="346570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Shruti" pitchFamily="34" charset="0"/>
              </a:rPr>
              <a:t>3rd</a:t>
            </a:r>
            <a:endParaRPr kumimoji="0" lang="en-US" altLang="ko-KR" sz="1000" b="1" i="0" u="none" strike="noStrike" kern="0" cap="none" spc="-10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Shruti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178562" y="4961066"/>
            <a:ext cx="344967" cy="24622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Shruti" pitchFamily="34" charset="0"/>
              </a:rPr>
              <a:t>4th</a:t>
            </a:r>
            <a:endParaRPr kumimoji="0" lang="en-US" altLang="ko-KR" sz="1000" b="1" i="0" u="none" strike="noStrike" kern="0" cap="none" spc="-10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Shruti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9176" y="5806948"/>
            <a:ext cx="1519697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00ADDC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Mechanization,</a:t>
            </a:r>
            <a:br>
              <a:rPr kumimoji="0" lang="en-US" altLang="ko-KR" sz="8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00ADDC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en-US" altLang="ko-KR" sz="8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00ADDC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Water power, Steam power</a:t>
            </a:r>
            <a:endParaRPr kumimoji="0" lang="en-US" altLang="ko-KR" sz="800" b="1" i="0" u="none" strike="noStrike" kern="0" cap="none" spc="-10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rgbClr val="00ADDC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064608" y="5613592"/>
            <a:ext cx="1308664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0C44A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Mass production,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0C44A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Assembly line, </a:t>
            </a:r>
            <a:r>
              <a:rPr kumimoji="0" lang="en-US" altLang="ko-KR" sz="800" b="1" i="0" u="none" strike="noStrike" kern="0" cap="none" spc="-100" normalizeH="0" baseline="0" noProof="0" dirty="0" err="1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0C44A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Electrictiy</a:t>
            </a:r>
            <a:endParaRPr kumimoji="0" lang="ko-KR" altLang="en-US" sz="800" b="1" i="0" u="none" strike="noStrike" kern="0" cap="none" spc="-10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rgbClr val="0C44A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06030" y="5434474"/>
            <a:ext cx="887806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FF66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Computer and</a:t>
            </a:r>
            <a:br>
              <a:rPr kumimoji="0" lang="en-US" altLang="ko-KR" sz="8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FF66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en-US" altLang="ko-KR" sz="8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FF66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automation</a:t>
            </a:r>
            <a:endParaRPr kumimoji="0" lang="ko-KR" altLang="en-US" sz="800" b="1" i="0" u="none" strike="noStrike" kern="0" cap="none" spc="-10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rgbClr val="FF66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863290" y="5261743"/>
            <a:ext cx="951963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-100" normalizeH="0" baseline="0" noProof="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rgbClr val="4E5B6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Cyber Physical Systems</a:t>
            </a:r>
            <a:endParaRPr kumimoji="0" lang="ko-KR" altLang="en-US" sz="800" b="1" i="0" u="none" strike="noStrike" kern="0" cap="none" spc="-100" normalizeH="0" baseline="0" noProof="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rgbClr val="4E5B6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75877" y="6051903"/>
            <a:ext cx="14011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DDC"/>
              </a:buClr>
              <a:buSzPct val="100000"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1784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영국에서 시작된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00ADDC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증기기관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 기계화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694934" y="6023328"/>
            <a:ext cx="1324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4A0"/>
              </a:buClr>
              <a:buSzPct val="100000"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1870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0C44A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전기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이용한</a:t>
            </a:r>
            <a:r>
              <a:rPr kumimoji="0" lang="en-US" altLang="ko-KR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44A0"/>
              </a:buClr>
              <a:buSzPct val="100000"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대량생산 본격화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5803531" y="5981973"/>
            <a:ext cx="1916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ct val="100000"/>
              <a:buFontTx/>
              <a:buNone/>
              <a:tabLst/>
              <a:defRPr/>
            </a:pPr>
            <a:r>
              <a:rPr kumimoji="0" lang="en-US" altLang="ko-KR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1969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FF66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인터넷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 이끈 </a:t>
            </a:r>
            <a:endParaRPr kumimoji="0" lang="en-US" altLang="ko-KR" sz="800" b="0" i="0" u="none" strike="noStrike" kern="0" cap="none" spc="-100" normalizeH="0" baseline="0" noProof="0" dirty="0" smtClean="0">
              <a:ln>
                <a:solidFill>
                  <a:prstClr val="white">
                    <a:alpha val="5000"/>
                  </a:prstClr>
                </a:solidFill>
              </a:ln>
              <a:solidFill>
                <a:srgbClr val="4E5B6F">
                  <a:lumMod val="50000"/>
                </a:srgb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ct val="100000"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컴퓨터 정보화 및 자동화 생산 시스템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8318718" y="5642328"/>
            <a:ext cx="1196757" cy="460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로봇이나 인공지능</a:t>
            </a:r>
            <a:r>
              <a:rPr kumimoji="0" lang="en-US" altLang="ko-KR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(AI)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통해 실제와 가상이 통합되고 사물을 자동적</a:t>
            </a:r>
            <a:r>
              <a:rPr kumimoji="0" lang="en-US" altLang="ko-KR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b="0" i="0" u="none" strike="noStrike" kern="0" cap="none" spc="-100" normalizeH="0" baseline="0" noProof="0" dirty="0" smtClean="0">
                <a:ln>
                  <a:solidFill>
                    <a:prstClr val="white">
                      <a:alpha val="5000"/>
                    </a:prstClr>
                  </a:solidFill>
                </a:ln>
                <a:solidFill>
                  <a:srgbClr val="4E5B6F">
                    <a:lumMod val="50000"/>
                  </a:srgb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지능적으로 제어할 수 있는 시스템 구축이 기대되는 산업상의 변화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duotone>
              <a:srgbClr val="00ADDC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1143349" y="5067300"/>
            <a:ext cx="576766" cy="52974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duotone>
              <a:srgbClr val="D6ECFF">
                <a:shade val="45000"/>
                <a:satMod val="135000"/>
              </a:srgbClr>
              <a:prstClr val="white"/>
            </a:duotone>
            <a:lum bright="-33000" contrast="33000"/>
          </a:blip>
          <a:stretch>
            <a:fillRect/>
          </a:stretch>
        </p:blipFill>
        <p:spPr>
          <a:xfrm>
            <a:off x="7962645" y="4467225"/>
            <a:ext cx="764010" cy="498626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 cstate="print">
            <a:duotone>
              <a:srgbClr val="0C44A0">
                <a:shade val="45000"/>
                <a:satMod val="135000"/>
              </a:srgbClr>
              <a:prstClr val="white"/>
            </a:duotone>
          </a:blip>
          <a:stretch>
            <a:fillRect/>
          </a:stretch>
        </p:blipFill>
        <p:spPr>
          <a:xfrm>
            <a:off x="3429000" y="4883871"/>
            <a:ext cx="609600" cy="50027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6" cstate="print">
            <a:duotone>
              <a:srgbClr val="FF6600">
                <a:shade val="45000"/>
                <a:satMod val="135000"/>
              </a:srgbClr>
              <a:prstClr val="white"/>
            </a:duotone>
            <a:lum bright="15000"/>
          </a:blip>
          <a:stretch>
            <a:fillRect/>
          </a:stretch>
        </p:blipFill>
        <p:spPr>
          <a:xfrm>
            <a:off x="5591174" y="4589468"/>
            <a:ext cx="852121" cy="603401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254656" y="6220049"/>
            <a:ext cx="332776" cy="100478"/>
            <a:chOff x="1228836" y="5286209"/>
            <a:chExt cx="594525" cy="239787"/>
          </a:xfrm>
        </p:grpSpPr>
        <p:cxnSp>
          <p:nvCxnSpPr>
            <p:cNvPr id="54" name="직선 연결선 53"/>
            <p:cNvCxnSpPr/>
            <p:nvPr/>
          </p:nvCxnSpPr>
          <p:spPr>
            <a:xfrm>
              <a:off x="1228836" y="5286209"/>
              <a:ext cx="594525" cy="0"/>
            </a:xfrm>
            <a:prstGeom prst="line">
              <a:avLst/>
            </a:prstGeom>
            <a:noFill/>
            <a:ln w="31750" cap="rnd" cmpd="sng" algn="ctr">
              <a:solidFill>
                <a:srgbClr val="00ADDC"/>
              </a:solidFill>
              <a:prstDash val="solid"/>
            </a:ln>
            <a:effectLst/>
          </p:spPr>
        </p:cxnSp>
        <p:cxnSp>
          <p:nvCxnSpPr>
            <p:cNvPr id="55" name="직선 연결선 54"/>
            <p:cNvCxnSpPr/>
            <p:nvPr/>
          </p:nvCxnSpPr>
          <p:spPr>
            <a:xfrm>
              <a:off x="1521001" y="5289550"/>
              <a:ext cx="0" cy="236446"/>
            </a:xfrm>
            <a:prstGeom prst="line">
              <a:avLst/>
            </a:prstGeom>
            <a:noFill/>
            <a:ln w="9525" cap="flat" cmpd="sng" algn="ctr">
              <a:solidFill>
                <a:srgbClr val="00ADDC"/>
              </a:solidFill>
              <a:prstDash val="solid"/>
            </a:ln>
            <a:effectLst/>
          </p:spPr>
        </p:cxnSp>
        <p:cxnSp>
          <p:nvCxnSpPr>
            <p:cNvPr id="56" name="직선 연결선 55"/>
            <p:cNvCxnSpPr/>
            <p:nvPr/>
          </p:nvCxnSpPr>
          <p:spPr>
            <a:xfrm>
              <a:off x="1420076" y="5525996"/>
              <a:ext cx="212045" cy="0"/>
            </a:xfrm>
            <a:prstGeom prst="line">
              <a:avLst/>
            </a:prstGeom>
            <a:noFill/>
            <a:ln w="9525" cap="flat" cmpd="sng" algn="ctr">
              <a:solidFill>
                <a:srgbClr val="00ADDC"/>
              </a:solidFill>
              <a:prstDash val="solid"/>
            </a:ln>
            <a:effectLst/>
          </p:spPr>
        </p:cxnSp>
      </p:grpSp>
      <p:grpSp>
        <p:nvGrpSpPr>
          <p:cNvPr id="38" name="그룹 37"/>
          <p:cNvGrpSpPr/>
          <p:nvPr/>
        </p:nvGrpSpPr>
        <p:grpSpPr>
          <a:xfrm>
            <a:off x="3558005" y="6037252"/>
            <a:ext cx="332776" cy="283275"/>
            <a:chOff x="3846414" y="4849968"/>
            <a:chExt cx="594525" cy="676028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3846414" y="4849968"/>
              <a:ext cx="594525" cy="0"/>
            </a:xfrm>
            <a:prstGeom prst="line">
              <a:avLst/>
            </a:prstGeom>
            <a:noFill/>
            <a:ln w="31750" cap="rnd" cmpd="sng" algn="ctr">
              <a:solidFill>
                <a:srgbClr val="0C44A0"/>
              </a:solidFill>
              <a:prstDash val="solid"/>
            </a:ln>
            <a:effectLst/>
          </p:spPr>
        </p:cxnSp>
        <p:cxnSp>
          <p:nvCxnSpPr>
            <p:cNvPr id="50" name="직선 연결선 49"/>
            <p:cNvCxnSpPr/>
            <p:nvPr/>
          </p:nvCxnSpPr>
          <p:spPr>
            <a:xfrm>
              <a:off x="4143676" y="4851400"/>
              <a:ext cx="0" cy="674596"/>
            </a:xfrm>
            <a:prstGeom prst="line">
              <a:avLst/>
            </a:prstGeom>
            <a:noFill/>
            <a:ln w="9525" cap="flat" cmpd="sng" algn="ctr">
              <a:solidFill>
                <a:srgbClr val="0C44A0"/>
              </a:solidFill>
              <a:prstDash val="solid"/>
            </a:ln>
            <a:effectLst/>
          </p:spPr>
        </p:cxnSp>
        <p:cxnSp>
          <p:nvCxnSpPr>
            <p:cNvPr id="53" name="직선 연결선 52"/>
            <p:cNvCxnSpPr/>
            <p:nvPr/>
          </p:nvCxnSpPr>
          <p:spPr>
            <a:xfrm>
              <a:off x="4037654" y="5525996"/>
              <a:ext cx="212045" cy="0"/>
            </a:xfrm>
            <a:prstGeom prst="line">
              <a:avLst/>
            </a:prstGeom>
            <a:noFill/>
            <a:ln w="9525" cap="flat" cmpd="sng" algn="ctr">
              <a:solidFill>
                <a:srgbClr val="0C44A0"/>
              </a:solidFill>
              <a:prstDash val="solid"/>
            </a:ln>
            <a:effectLst/>
          </p:spPr>
        </p:cxnSp>
      </p:grpSp>
      <p:grpSp>
        <p:nvGrpSpPr>
          <p:cNvPr id="39" name="그룹 38"/>
          <p:cNvGrpSpPr/>
          <p:nvPr/>
        </p:nvGrpSpPr>
        <p:grpSpPr>
          <a:xfrm>
            <a:off x="5877672" y="5823815"/>
            <a:ext cx="332776" cy="496712"/>
            <a:chOff x="6288940" y="4340607"/>
            <a:chExt cx="594525" cy="1185389"/>
          </a:xfrm>
        </p:grpSpPr>
        <p:cxnSp>
          <p:nvCxnSpPr>
            <p:cNvPr id="44" name="직선 연결선 43"/>
            <p:cNvCxnSpPr/>
            <p:nvPr/>
          </p:nvCxnSpPr>
          <p:spPr>
            <a:xfrm>
              <a:off x="6288940" y="4340607"/>
              <a:ext cx="594525" cy="0"/>
            </a:xfrm>
            <a:prstGeom prst="line">
              <a:avLst/>
            </a:prstGeom>
            <a:noFill/>
            <a:ln w="31750" cap="rnd" cmpd="sng" algn="ctr">
              <a:solidFill>
                <a:srgbClr val="FF6600"/>
              </a:solidFill>
              <a:prstDash val="solid"/>
            </a:ln>
            <a:effectLst/>
          </p:spPr>
        </p:cxnSp>
        <p:cxnSp>
          <p:nvCxnSpPr>
            <p:cNvPr id="45" name="직선 연결선 44"/>
            <p:cNvCxnSpPr/>
            <p:nvPr/>
          </p:nvCxnSpPr>
          <p:spPr>
            <a:xfrm>
              <a:off x="6586202" y="4349750"/>
              <a:ext cx="0" cy="1176246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</a:ln>
            <a:effectLst/>
          </p:spPr>
        </p:cxnSp>
        <p:cxnSp>
          <p:nvCxnSpPr>
            <p:cNvPr id="47" name="직선 연결선 46"/>
            <p:cNvCxnSpPr/>
            <p:nvPr/>
          </p:nvCxnSpPr>
          <p:spPr>
            <a:xfrm>
              <a:off x="6480180" y="5525996"/>
              <a:ext cx="212045" cy="0"/>
            </a:xfrm>
            <a:prstGeom prst="line">
              <a:avLst/>
            </a:prstGeom>
            <a:noFill/>
            <a:ln w="9525" cap="flat" cmpd="sng" algn="ctr">
              <a:solidFill>
                <a:srgbClr val="FF6600"/>
              </a:solidFill>
              <a:prstDash val="solid"/>
            </a:ln>
            <a:effectLst/>
          </p:spPr>
        </p:cxnSp>
      </p:grpSp>
      <p:grpSp>
        <p:nvGrpSpPr>
          <p:cNvPr id="40" name="그룹 39"/>
          <p:cNvGrpSpPr/>
          <p:nvPr/>
        </p:nvGrpSpPr>
        <p:grpSpPr>
          <a:xfrm>
            <a:off x="8179029" y="5627292"/>
            <a:ext cx="332776" cy="693235"/>
            <a:chOff x="8868924" y="3970011"/>
            <a:chExt cx="594525" cy="1555985"/>
          </a:xfrm>
        </p:grpSpPr>
        <p:cxnSp>
          <p:nvCxnSpPr>
            <p:cNvPr id="41" name="직선 연결선 40"/>
            <p:cNvCxnSpPr/>
            <p:nvPr/>
          </p:nvCxnSpPr>
          <p:spPr>
            <a:xfrm>
              <a:off x="8868924" y="3970011"/>
              <a:ext cx="594525" cy="0"/>
            </a:xfrm>
            <a:prstGeom prst="line">
              <a:avLst/>
            </a:prstGeom>
            <a:noFill/>
            <a:ln w="31750" cap="rnd" cmpd="sng" algn="ctr">
              <a:solidFill>
                <a:srgbClr val="4E5B6F"/>
              </a:solidFill>
              <a:prstDash val="solid"/>
            </a:ln>
            <a:effectLst/>
          </p:spPr>
        </p:cxnSp>
        <p:cxnSp>
          <p:nvCxnSpPr>
            <p:cNvPr id="42" name="직선 연결선 41"/>
            <p:cNvCxnSpPr/>
            <p:nvPr/>
          </p:nvCxnSpPr>
          <p:spPr>
            <a:xfrm>
              <a:off x="9166186" y="3987800"/>
              <a:ext cx="0" cy="1538196"/>
            </a:xfrm>
            <a:prstGeom prst="line">
              <a:avLst/>
            </a:prstGeom>
            <a:noFill/>
            <a:ln w="9525" cap="flat" cmpd="sng" algn="ctr">
              <a:solidFill>
                <a:srgbClr val="4E5B6F"/>
              </a:solidFill>
              <a:prstDash val="solid"/>
            </a:ln>
            <a:effectLst/>
          </p:spPr>
        </p:cxnSp>
        <p:cxnSp>
          <p:nvCxnSpPr>
            <p:cNvPr id="43" name="직선 연결선 42"/>
            <p:cNvCxnSpPr/>
            <p:nvPr/>
          </p:nvCxnSpPr>
          <p:spPr>
            <a:xfrm>
              <a:off x="9060164" y="5525996"/>
              <a:ext cx="212045" cy="0"/>
            </a:xfrm>
            <a:prstGeom prst="line">
              <a:avLst/>
            </a:prstGeom>
            <a:noFill/>
            <a:ln w="9525" cap="flat" cmpd="sng" algn="ctr">
              <a:solidFill>
                <a:srgbClr val="4E5B6F"/>
              </a:solidFill>
              <a:prstDash val="solid"/>
            </a:ln>
            <a:effectLst/>
          </p:spPr>
        </p:cxnSp>
      </p:grpSp>
      <p:sp>
        <p:nvSpPr>
          <p:cNvPr id="57" name="직사각형 56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28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정부</a:t>
            </a:r>
            <a:r>
              <a:rPr lang="en-US" altLang="ko-KR" dirty="0"/>
              <a:t>3.0</a:t>
            </a:r>
            <a:r>
              <a:rPr lang="ko-KR" altLang="en-US" dirty="0"/>
              <a:t>은 정부가 민간과 개방</a:t>
            </a:r>
            <a:r>
              <a:rPr lang="en-US" altLang="ko-KR" dirty="0"/>
              <a:t>, </a:t>
            </a:r>
            <a:r>
              <a:rPr lang="ko-KR" altLang="en-US" dirty="0"/>
              <a:t>공유</a:t>
            </a:r>
            <a:r>
              <a:rPr lang="en-US" altLang="ko-KR" dirty="0"/>
              <a:t>, </a:t>
            </a:r>
            <a:r>
              <a:rPr lang="ko-KR" altLang="en-US" dirty="0"/>
              <a:t>소통</a:t>
            </a:r>
            <a:r>
              <a:rPr lang="en-US" altLang="ko-KR" dirty="0"/>
              <a:t>, </a:t>
            </a:r>
            <a:r>
              <a:rPr lang="ko-KR" altLang="en-US" dirty="0"/>
              <a:t>협력을 통해 수요자 중심의 개인 맞춤형 서비스를 제공하고 성장 동력을 창출하여 국민 행복을 실현하는 정부임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동향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정부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3.0</a:t>
            </a:r>
            <a:endParaRPr lang="ko-KR" altLang="en-US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200024" y="1557758"/>
            <a:ext cx="3051290" cy="3785767"/>
            <a:chOff x="200024" y="1557758"/>
            <a:chExt cx="4698276" cy="3785767"/>
          </a:xfrm>
        </p:grpSpPr>
        <p:sp>
          <p:nvSpPr>
            <p:cNvPr id="125" name="Rectangle 11"/>
            <p:cNvSpPr>
              <a:spLocks noChangeArrowheads="1"/>
            </p:cNvSpPr>
            <p:nvPr/>
          </p:nvSpPr>
          <p:spPr bwMode="auto">
            <a:xfrm>
              <a:off x="200024" y="1850782"/>
              <a:ext cx="4698276" cy="349274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65113" indent="-265113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Font typeface="Wingdings" pitchFamily="2" charset="2"/>
                <a:buChar char="q"/>
              </a:pPr>
              <a:endParaRPr lang="en-US" altLang="ko-KR" spc="-130" dirty="0">
                <a:latin typeface="맑은 고딕"/>
                <a:ea typeface="맑은 고딕"/>
              </a:endParaRPr>
            </a:p>
          </p:txBody>
        </p:sp>
        <p:sp>
          <p:nvSpPr>
            <p:cNvPr id="126" name="직사각형 125"/>
            <p:cNvSpPr/>
            <p:nvPr/>
          </p:nvSpPr>
          <p:spPr bwMode="auto">
            <a:xfrm>
              <a:off x="200024" y="1557758"/>
              <a:ext cx="4698276" cy="3150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정부</a:t>
              </a:r>
              <a:r>
                <a:rPr kumimoji="0" lang="en-US" altLang="ko-KR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3.0</a:t>
              </a:r>
              <a:endPara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>
            <a:off x="6654684" y="1557758"/>
            <a:ext cx="3051291" cy="3785767"/>
            <a:chOff x="5007697" y="1557758"/>
            <a:chExt cx="3051291" cy="3785767"/>
          </a:xfrm>
        </p:grpSpPr>
        <p:sp>
          <p:nvSpPr>
            <p:cNvPr id="128" name="Rectangle 11"/>
            <p:cNvSpPr>
              <a:spLocks noChangeArrowheads="1"/>
            </p:cNvSpPr>
            <p:nvPr/>
          </p:nvSpPr>
          <p:spPr bwMode="auto">
            <a:xfrm>
              <a:off x="5007697" y="1850782"/>
              <a:ext cx="3051291" cy="349274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65113" indent="-265113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Font typeface="Wingdings" pitchFamily="2" charset="2"/>
                <a:buChar char="q"/>
              </a:pPr>
              <a:endParaRPr lang="en-US" altLang="ko-KR" spc="-130" dirty="0">
                <a:latin typeface="맑은 고딕"/>
                <a:ea typeface="맑은 고딕"/>
              </a:endParaRPr>
            </a:p>
          </p:txBody>
        </p:sp>
        <p:sp>
          <p:nvSpPr>
            <p:cNvPr id="129" name="직사각형 128"/>
            <p:cNvSpPr/>
            <p:nvPr/>
          </p:nvSpPr>
          <p:spPr bwMode="auto">
            <a:xfrm>
              <a:off x="5007698" y="1557758"/>
              <a:ext cx="3051290" cy="3150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정부</a:t>
              </a:r>
              <a:r>
                <a:rPr kumimoji="0" lang="en-US" altLang="ko-KR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3.0</a:t>
              </a:r>
              <a:r>
                <a:rPr kumimoji="0" lang="en-US" altLang="ko-KR" i="0" u="none" strike="noStrike" kern="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</a:t>
              </a:r>
              <a:r>
                <a:rPr kumimoji="0" lang="ko-KR" altLang="en-US" i="0" u="none" strike="noStrike" kern="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추진 로드맵</a:t>
              </a:r>
              <a:endPara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130" name="그룹 129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131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최근 정보화 정책은 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ICT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인프라를 활용한 국민 중심의 서비스 강화와 질적 혁신을 강조함</a:t>
              </a:r>
              <a:endParaRPr kumimoji="1" lang="en-US" altLang="ko-KR" sz="1200" dirty="0" smtClean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정부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3.0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기반의 정보화는 내부 소통과 협력을 토대로 외부와의 정보 공유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개방에 초점을 둠</a:t>
              </a:r>
              <a:endParaRPr kumimoji="1" lang="en-US" altLang="ko-KR" sz="1200" dirty="0" smtClean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정부 중심에서 국민 중심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나아가 국민 개개인 중심으로 서비스의 지향점이 진화되고 있음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32" name="오각형 131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427353" y="1557758"/>
            <a:ext cx="3051291" cy="3785767"/>
            <a:chOff x="5007697" y="1557758"/>
            <a:chExt cx="3051291" cy="3785767"/>
          </a:xfrm>
        </p:grpSpPr>
        <p:sp>
          <p:nvSpPr>
            <p:cNvPr id="134" name="Rectangle 11"/>
            <p:cNvSpPr>
              <a:spLocks noChangeArrowheads="1"/>
            </p:cNvSpPr>
            <p:nvPr/>
          </p:nvSpPr>
          <p:spPr bwMode="auto">
            <a:xfrm>
              <a:off x="5007697" y="1850782"/>
              <a:ext cx="3051291" cy="349274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65113" indent="-265113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Font typeface="Wingdings" pitchFamily="2" charset="2"/>
                <a:buChar char="q"/>
              </a:pPr>
              <a:endParaRPr lang="en-US" altLang="ko-KR" spc="-130" dirty="0">
                <a:latin typeface="맑은 고딕"/>
                <a:ea typeface="맑은 고딕"/>
              </a:endParaRPr>
            </a:p>
          </p:txBody>
        </p:sp>
        <p:sp>
          <p:nvSpPr>
            <p:cNvPr id="135" name="직사각형 134"/>
            <p:cNvSpPr/>
            <p:nvPr/>
          </p:nvSpPr>
          <p:spPr bwMode="auto">
            <a:xfrm>
              <a:off x="5007698" y="1557758"/>
              <a:ext cx="3051290" cy="3150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정부운영 패러다임의 변화</a:t>
              </a:r>
              <a:endPara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139" name="그룹 42"/>
          <p:cNvGrpSpPr>
            <a:grpSpLocks/>
          </p:cNvGrpSpPr>
          <p:nvPr/>
        </p:nvGrpSpPr>
        <p:grpSpPr bwMode="auto">
          <a:xfrm>
            <a:off x="164526" y="1948445"/>
            <a:ext cx="3100388" cy="739775"/>
            <a:chOff x="232410" y="2060848"/>
            <a:chExt cx="3101271" cy="740206"/>
          </a:xfrm>
        </p:grpSpPr>
        <p:sp>
          <p:nvSpPr>
            <p:cNvPr id="140" name="Text Box 104"/>
            <p:cNvSpPr txBox="1">
              <a:spLocks noChangeArrowheads="1"/>
            </p:cNvSpPr>
            <p:nvPr/>
          </p:nvSpPr>
          <p:spPr bwMode="auto">
            <a:xfrm>
              <a:off x="310220" y="2060848"/>
              <a:ext cx="3023461" cy="1875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2000" tIns="0" rIns="72000" bIns="0">
              <a:spAutoFit/>
            </a:bodyPr>
            <a:lstStyle/>
            <a:p>
              <a:pPr marL="180975" indent="-180975" fontAlgn="auto" latinLnBrk="1">
                <a:lnSpc>
                  <a:spcPct val="105000"/>
                </a:lnSpc>
                <a:spcBef>
                  <a:spcPct val="20000"/>
                </a:spcBef>
                <a:spcAft>
                  <a:spcPts val="0"/>
                </a:spcAft>
                <a:buFont typeface="Wingdings" pitchFamily="2" charset="2"/>
                <a:buChar char="q"/>
                <a:defRPr/>
              </a:pPr>
              <a:r>
                <a:rPr lang="ko-KR" altLang="en-US" sz="1200" b="1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개념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232410" y="2246694"/>
              <a:ext cx="3071099" cy="5543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66700" indent="-88900" algn="just">
                <a:spcBef>
                  <a:spcPts val="0"/>
                </a:spcBef>
                <a:buClr>
                  <a:prstClr val="black"/>
                </a:buClr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정부가 민간</a:t>
              </a:r>
              <a:r>
                <a:rPr lang="en-US" altLang="ko-KR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lang="ko-KR" altLang="en-US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국민</a:t>
              </a:r>
              <a:r>
                <a:rPr lang="en-US" altLang="ko-KR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기업</a:t>
              </a:r>
              <a:r>
                <a:rPr lang="en-US" altLang="ko-KR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r>
                <a:rPr lang="ko-KR" altLang="en-US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과 개방</a:t>
              </a:r>
              <a:r>
                <a:rPr lang="en-US" altLang="ko-KR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공유</a:t>
              </a:r>
              <a:r>
                <a:rPr lang="en-US" altLang="ko-KR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소통</a:t>
              </a:r>
              <a:r>
                <a:rPr lang="en-US" altLang="ko-KR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b="0" spc="-12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협력을 통해 개인 맞춤형 서비스를 제공하고 신성장 동력을 창출하여 국민행복을 실현하는 정부</a:t>
              </a:r>
            </a:p>
          </p:txBody>
        </p:sp>
      </p:grpSp>
      <p:sp>
        <p:nvSpPr>
          <p:cNvPr id="142" name="오른쪽 화살표 141"/>
          <p:cNvSpPr/>
          <p:nvPr/>
        </p:nvSpPr>
        <p:spPr bwMode="auto">
          <a:xfrm rot="16200000">
            <a:off x="1562320" y="2565417"/>
            <a:ext cx="257175" cy="903287"/>
          </a:xfrm>
          <a:prstGeom prst="rightArrow">
            <a:avLst>
              <a:gd name="adj1" fmla="val 66600"/>
              <a:gd name="adj2" fmla="val 50000"/>
            </a:avLst>
          </a:prstGeom>
          <a:gradFill flip="none" rotWithShape="1">
            <a:gsLst>
              <a:gs pos="0">
                <a:srgbClr val="2E5A72"/>
              </a:gs>
              <a:gs pos="100000">
                <a:srgbClr val="FFFFFF"/>
              </a:gs>
            </a:gsLst>
            <a:lin ang="10800000" scaled="1"/>
            <a:tileRect/>
          </a:gradFill>
          <a:ln w="6350" algn="ctr">
            <a:noFill/>
            <a:miter lim="800000"/>
            <a:headEnd/>
            <a:tailEnd type="none" w="sm" len="sm"/>
          </a:ln>
          <a:effectLst/>
        </p:spPr>
        <p:txBody>
          <a:bodyPr wrap="none" lIns="0" tIns="0" rIns="0" bIns="0" anchor="ctr"/>
          <a:lstStyle/>
          <a:p>
            <a:pPr marL="85725" indent="-85725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ko-KR" altLang="en-US" sz="180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3" name="Rectangle 11"/>
          <p:cNvSpPr>
            <a:spLocks noChangeArrowheads="1"/>
          </p:cNvSpPr>
          <p:nvPr/>
        </p:nvSpPr>
        <p:spPr bwMode="auto">
          <a:xfrm>
            <a:off x="654610" y="2676427"/>
            <a:ext cx="2072857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000" tIns="0" rIns="72000" bIns="0">
            <a:spAutoFit/>
            <a:scene3d>
              <a:camera prst="orthographicFront"/>
              <a:lightRig rig="threePt" dir="t"/>
            </a:scene3d>
            <a:sp3d contourW="44450">
              <a:bevelT w="1270"/>
              <a:bevelB w="0" h="0"/>
              <a:contourClr>
                <a:schemeClr val="bg1"/>
              </a:contourClr>
            </a:sp3d>
          </a:bodyPr>
          <a:lstStyle/>
          <a:p>
            <a:pPr algn="ctr" defTabSz="7620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tabLst>
                <a:tab pos="5648325" algn="l"/>
              </a:tabLst>
              <a:defRPr/>
            </a:pPr>
            <a:r>
              <a:rPr lang="en-US" altLang="ko-KR" sz="1100" kern="0" spc="-13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139700" dist="25400" dir="54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[</a:t>
            </a:r>
            <a:r>
              <a:rPr lang="ko-KR" altLang="en-US" sz="1100" kern="0" spc="-13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139700" dist="25400" dir="54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국민 모두가 </a:t>
            </a:r>
            <a:r>
              <a:rPr lang="en-US" altLang="ko-KR" sz="1100" kern="0" spc="-13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139700" dist="25400" dir="54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‘</a:t>
            </a:r>
            <a:r>
              <a:rPr lang="ko-KR" altLang="en-US" sz="1100" kern="0" spc="-13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139700" dist="25400" dir="54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안전하고 행복한</a:t>
            </a:r>
            <a:r>
              <a:rPr lang="en-US" altLang="ko-KR" sz="1100" kern="0" spc="-13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139700" dist="25400" dir="54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’</a:t>
            </a:r>
            <a:r>
              <a:rPr lang="ko-KR" altLang="en-US" sz="1100" kern="0" spc="-13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139700" dist="25400" dir="54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 대한민국</a:t>
            </a:r>
            <a:r>
              <a:rPr lang="en-US" altLang="ko-KR" sz="1100" kern="0" spc="-13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139700" dist="25400" dir="54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]</a:t>
            </a:r>
          </a:p>
        </p:txBody>
      </p:sp>
      <p:sp>
        <p:nvSpPr>
          <p:cNvPr id="144" name="오른쪽 화살표 143"/>
          <p:cNvSpPr/>
          <p:nvPr/>
        </p:nvSpPr>
        <p:spPr bwMode="auto">
          <a:xfrm rot="16200000">
            <a:off x="1578989" y="3548873"/>
            <a:ext cx="255587" cy="903287"/>
          </a:xfrm>
          <a:prstGeom prst="rightArrow">
            <a:avLst>
              <a:gd name="adj1" fmla="val 66600"/>
              <a:gd name="adj2" fmla="val 50000"/>
            </a:avLst>
          </a:prstGeom>
          <a:gradFill flip="none" rotWithShape="1">
            <a:gsLst>
              <a:gs pos="0">
                <a:srgbClr val="2E5A72"/>
              </a:gs>
              <a:gs pos="100000">
                <a:srgbClr val="FFFFFF"/>
              </a:gs>
            </a:gsLst>
            <a:lin ang="10800000" scaled="1"/>
            <a:tileRect/>
          </a:gradFill>
          <a:ln w="6350" algn="ctr">
            <a:noFill/>
            <a:miter lim="800000"/>
            <a:headEnd/>
            <a:tailEnd type="none" w="sm" len="sm"/>
          </a:ln>
          <a:effectLst/>
        </p:spPr>
        <p:txBody>
          <a:bodyPr wrap="none" lIns="0" tIns="0" rIns="0" bIns="0" anchor="ctr"/>
          <a:lstStyle/>
          <a:p>
            <a:pPr marL="85725" indent="-85725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ko-KR" altLang="en-US" sz="180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5" name="Rectangle 76"/>
          <p:cNvSpPr>
            <a:spLocks noChangeArrowheads="1"/>
          </p:cNvSpPr>
          <p:nvPr/>
        </p:nvSpPr>
        <p:spPr bwMode="auto">
          <a:xfrm>
            <a:off x="413764" y="4039410"/>
            <a:ext cx="552450" cy="198761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635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0" kern="0" spc="-15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개방</a:t>
            </a:r>
            <a:endParaRPr lang="en-US" altLang="ko-KR" sz="1000" b="0" kern="0" spc="-15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6" name="Rectangle 76"/>
          <p:cNvSpPr>
            <a:spLocks noChangeArrowheads="1"/>
          </p:cNvSpPr>
          <p:nvPr/>
        </p:nvSpPr>
        <p:spPr bwMode="auto">
          <a:xfrm>
            <a:off x="1088451" y="4039410"/>
            <a:ext cx="554038" cy="198761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635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0" kern="0" spc="-15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공유</a:t>
            </a:r>
            <a:endParaRPr lang="en-US" altLang="ko-KR" sz="1000" b="0" kern="0" spc="-15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7" name="Rectangle 76"/>
          <p:cNvSpPr>
            <a:spLocks noChangeArrowheads="1"/>
          </p:cNvSpPr>
          <p:nvPr/>
        </p:nvSpPr>
        <p:spPr bwMode="auto">
          <a:xfrm>
            <a:off x="1763139" y="4039410"/>
            <a:ext cx="554037" cy="198761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635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0" kern="0" spc="-15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소통</a:t>
            </a:r>
            <a:endParaRPr lang="en-US" altLang="ko-KR" sz="1000" b="0" kern="0" spc="-15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8" name="Rectangle 76"/>
          <p:cNvSpPr>
            <a:spLocks noChangeArrowheads="1"/>
          </p:cNvSpPr>
          <p:nvPr/>
        </p:nvSpPr>
        <p:spPr bwMode="auto">
          <a:xfrm>
            <a:off x="2439414" y="4039410"/>
            <a:ext cx="552450" cy="198761"/>
          </a:xfrm>
          <a:prstGeom prst="roundRect">
            <a:avLst/>
          </a:prstGeom>
          <a:solidFill>
            <a:sysClr val="window" lastClr="FFFFFF">
              <a:lumMod val="75000"/>
            </a:sysClr>
          </a:solidFill>
          <a:ln w="6350" algn="ctr">
            <a:solidFill>
              <a:sysClr val="window" lastClr="FFFFFF">
                <a:lumMod val="75000"/>
              </a:sysClr>
            </a:solidFill>
            <a:miter lim="800000"/>
            <a:headEnd/>
            <a:tailEnd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lIns="36000" tIns="36000" rIns="36000" bIns="36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0" kern="0" spc="-15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협력</a:t>
            </a:r>
            <a:endParaRPr lang="en-US" altLang="ko-KR" sz="1000" b="0" kern="0" spc="-15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9" name="타원 148"/>
          <p:cNvSpPr/>
          <p:nvPr/>
        </p:nvSpPr>
        <p:spPr bwMode="auto">
          <a:xfrm>
            <a:off x="742376" y="3339323"/>
            <a:ext cx="1892300" cy="431800"/>
          </a:xfrm>
          <a:prstGeom prst="ellipse">
            <a:avLst/>
          </a:prstGeom>
          <a:noFill/>
          <a:ln w="38100" cap="flat" cmpd="sng" algn="ctr">
            <a:solidFill>
              <a:sysClr val="window" lastClr="FFFFFF">
                <a:lumMod val="6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85725" indent="-85725" eaLnBrk="1" fontAlgn="auto" hangingPunct="1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endParaRPr lang="ko-KR" altLang="en-US" sz="1400" b="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1082101" y="3090085"/>
            <a:ext cx="1190625" cy="320675"/>
          </a:xfrm>
          <a:prstGeom prst="roundRect">
            <a:avLst>
              <a:gd name="adj" fmla="val 12189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4678B4">
                <a:lumMod val="75000"/>
              </a:srgbClr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b="0" kern="0" spc="-12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431226" y="3534585"/>
            <a:ext cx="1189038" cy="320675"/>
          </a:xfrm>
          <a:prstGeom prst="roundRect">
            <a:avLst>
              <a:gd name="adj" fmla="val 12189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4678B4">
                <a:lumMod val="75000"/>
              </a:srgbClr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b="0" kern="0" spc="-120" dirty="0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1791714" y="3534585"/>
            <a:ext cx="1189037" cy="320675"/>
          </a:xfrm>
          <a:prstGeom prst="roundRect">
            <a:avLst>
              <a:gd name="adj" fmla="val 12189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4678B4">
                <a:lumMod val="75000"/>
              </a:srgbClr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000" b="0" kern="0" spc="-120" dirty="0">
              <a:solidFill>
                <a:prstClr val="whit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209101" y="3074210"/>
            <a:ext cx="960438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900" kern="0" spc="-13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국민과 </a:t>
            </a:r>
            <a:r>
              <a:rPr lang="ko-KR" altLang="en-US" sz="900" kern="0" spc="-13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소통하는</a:t>
            </a:r>
            <a:endParaRPr lang="en-US" altLang="ko-KR" sz="900" kern="0" spc="-13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900" kern="0" spc="-13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투명한 </a:t>
            </a:r>
            <a:r>
              <a:rPr lang="ko-KR" altLang="en-US" sz="900" kern="0" spc="-13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정부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07414" y="3518710"/>
            <a:ext cx="11811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900" kern="0" spc="-13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새로운 미래를 선도하는 </a:t>
            </a:r>
            <a:endParaRPr lang="en-US" altLang="ko-KR" sz="900" kern="0" spc="-13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900" kern="0" spc="-13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유능한 </a:t>
            </a:r>
            <a:r>
              <a:rPr lang="ko-KR" altLang="en-US" sz="900" kern="0" spc="-13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정부</a:t>
            </a:r>
          </a:p>
        </p:txBody>
      </p:sp>
      <p:sp>
        <p:nvSpPr>
          <p:cNvPr id="156" name="Rectangle 10"/>
          <p:cNvSpPr>
            <a:spLocks noChangeArrowheads="1"/>
          </p:cNvSpPr>
          <p:nvPr/>
        </p:nvSpPr>
        <p:spPr bwMode="auto">
          <a:xfrm>
            <a:off x="318059" y="4406123"/>
            <a:ext cx="2867025" cy="708025"/>
          </a:xfrm>
          <a:prstGeom prst="rect">
            <a:avLst/>
          </a:prstGeom>
          <a:pattFill prst="ltUpDiag">
            <a:fgClr>
              <a:sysClr val="window" lastClr="FFFFFF">
                <a:lumMod val="85000"/>
              </a:sysClr>
            </a:fgClr>
            <a:bgClr>
              <a:sysClr val="window" lastClr="FFFFFF">
                <a:lumMod val="95000"/>
              </a:sysClr>
            </a:bgClr>
          </a:pattFill>
          <a:ln w="9525" algn="ctr">
            <a:noFill/>
            <a:round/>
            <a:headEnd/>
            <a:tailEnd/>
          </a:ln>
        </p:spPr>
        <p:txBody>
          <a:bodyPr lIns="36000" tIns="0" rIns="36000" bIns="0" anchor="ctr"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80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35521" y="4568048"/>
            <a:ext cx="2849563" cy="708025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marL="88900" indent="-889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Font typeface="Wingdings" pitchFamily="2" charset="2"/>
              <a:buChar char="§"/>
              <a:defRPr sz="1000" b="0" ker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공공정보 개방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‧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공유 확대 및 민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‧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 협치 강화</a:t>
            </a:r>
          </a:p>
          <a:p>
            <a:pPr>
              <a:defRPr/>
            </a:pP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소통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‧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협업을 통한 부처간 칸막이 제거</a:t>
            </a:r>
          </a:p>
          <a:p>
            <a:pPr>
              <a:defRPr/>
            </a:pP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개인별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‧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생애주기별 맞춤형 서비스 제공 </a:t>
            </a:r>
          </a:p>
          <a:p>
            <a:pPr>
              <a:defRPr/>
            </a:pP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정부 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3.0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뒷받침하는 새로운 공직문화 창달</a:t>
            </a:r>
          </a:p>
        </p:txBody>
      </p:sp>
      <p:sp>
        <p:nvSpPr>
          <p:cNvPr id="158" name="직사각형 157"/>
          <p:cNvSpPr/>
          <p:nvPr/>
        </p:nvSpPr>
        <p:spPr bwMode="auto">
          <a:xfrm>
            <a:off x="968934" y="4339448"/>
            <a:ext cx="1619250" cy="223837"/>
          </a:xfrm>
          <a:prstGeom prst="rect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36000" rIns="72000" bIns="36000" anchor="ctr"/>
          <a:lstStyle/>
          <a:p>
            <a:pPr marL="85725" indent="-85725" algn="ctr" eaLnBrk="1" fontAlgn="auto" hangingPunct="1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en-US" altLang="ko-KR" sz="1100" b="1" kern="0" spc="-6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‘</a:t>
            </a:r>
            <a:r>
              <a:rPr lang="ko-KR" altLang="en-US" sz="1100" b="1" kern="0" spc="-6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정부 </a:t>
            </a:r>
            <a:r>
              <a:rPr lang="en-US" altLang="ko-KR" sz="1100" b="1" kern="0" spc="-6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3.0’</a:t>
            </a:r>
            <a:r>
              <a:rPr lang="ko-KR" altLang="en-US" sz="1100" b="1" kern="0" spc="-12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의 주요내용</a:t>
            </a:r>
          </a:p>
        </p:txBody>
      </p:sp>
      <p:sp>
        <p:nvSpPr>
          <p:cNvPr id="159" name="Text Box 104"/>
          <p:cNvSpPr txBox="1">
            <a:spLocks noChangeArrowheads="1"/>
          </p:cNvSpPr>
          <p:nvPr/>
        </p:nvSpPr>
        <p:spPr bwMode="auto">
          <a:xfrm>
            <a:off x="3425766" y="4367017"/>
            <a:ext cx="3024187" cy="15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algn="ctr" eaLnBrk="1" fontAlgn="auto" latinLnBrk="1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1" lang="en-US" altLang="ko-KR" sz="1000" b="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[</a:t>
            </a:r>
            <a:r>
              <a:rPr kumimoji="1" lang="ko-KR" altLang="en-US" sz="1000" b="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정부운영 패러다임의 변화</a:t>
            </a:r>
            <a:r>
              <a:rPr kumimoji="1" lang="en-US" altLang="ko-KR" sz="1000" b="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]</a:t>
            </a:r>
            <a:endParaRPr kumimoji="1" lang="ko-KR" altLang="en-US" sz="1000" b="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aphicFrame>
        <p:nvGraphicFramePr>
          <p:cNvPr id="160" name="표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444030"/>
              </p:ext>
            </p:extLst>
          </p:nvPr>
        </p:nvGraphicFramePr>
        <p:xfrm>
          <a:off x="3541653" y="1961501"/>
          <a:ext cx="2836862" cy="2221872"/>
        </p:xfrm>
        <a:graphic>
          <a:graphicData uri="http://schemas.openxmlformats.org/drawingml/2006/table">
            <a:tbl>
              <a:tblPr/>
              <a:tblGrid>
                <a:gridCol w="629316"/>
                <a:gridCol w="720496"/>
                <a:gridCol w="720496"/>
                <a:gridCol w="766554"/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구 분</a:t>
                      </a:r>
                    </a:p>
                  </a:txBody>
                  <a:tcPr marL="36000" marR="36000" marT="35997" marB="35997"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정부 </a:t>
                      </a:r>
                      <a:r>
                        <a:rPr lang="en-US" altLang="ko-KR" sz="900" b="1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1.0</a:t>
                      </a:r>
                      <a:endParaRPr lang="ko-KR" altLang="en-US" sz="900" b="1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5997" marB="3599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정부 </a:t>
                      </a:r>
                      <a:r>
                        <a:rPr lang="en-US" altLang="ko-KR" sz="900" b="1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2.0</a:t>
                      </a:r>
                      <a:endParaRPr lang="ko-KR" altLang="en-US" sz="900" b="1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5997" marB="3599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정부 </a:t>
                      </a:r>
                      <a:r>
                        <a:rPr lang="en-US" altLang="ko-KR" sz="900" b="1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3.0</a:t>
                      </a:r>
                      <a:endParaRPr lang="ko-KR" altLang="en-US" sz="900" b="1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5997" marB="35997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운영 방향</a:t>
                      </a:r>
                      <a:endParaRPr lang="ko-KR" altLang="en-US" sz="900" b="1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정부중심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국민중심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개인중심</a:t>
                      </a:r>
                      <a:endParaRPr lang="ko-KR" altLang="en-US" sz="900" b="1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핵심 가치</a:t>
                      </a:r>
                      <a:endParaRPr lang="ko-KR" altLang="en-US" sz="900" b="1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효율성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공개</a:t>
                      </a:r>
                      <a:r>
                        <a:rPr lang="en-US" altLang="ko-KR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, </a:t>
                      </a:r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협업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공유</a:t>
                      </a:r>
                      <a:r>
                        <a:rPr lang="en-US" altLang="ko-KR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협치</a:t>
                      </a:r>
                      <a:endParaRPr lang="ko-KR" altLang="en-US" sz="900" b="1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제공</a:t>
                      </a:r>
                      <a:endParaRPr lang="en-US" altLang="ko-KR" sz="900" b="1" kern="120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서비스</a:t>
                      </a:r>
                      <a:endParaRPr lang="ko-KR" altLang="en-US" sz="900" b="1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일방향 </a:t>
                      </a:r>
                      <a:endParaRPr lang="en-US" altLang="ko-KR" sz="900" kern="120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정보제공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양방향 </a:t>
                      </a:r>
                      <a:endParaRPr lang="en-US" altLang="ko-KR" sz="900" kern="120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정보제공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개인별</a:t>
                      </a:r>
                      <a:endParaRPr lang="en-US" altLang="ko-KR" sz="900" b="1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맞춤정보 제공</a:t>
                      </a:r>
                      <a:endParaRPr lang="ko-KR" altLang="en-US" sz="900" b="1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900" spc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제한적 </a:t>
                      </a:r>
                      <a:endParaRPr lang="en-US" altLang="ko-KR" sz="900" kern="120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정보공개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정보공개 확대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실시간 </a:t>
                      </a:r>
                      <a:endParaRPr lang="en-US" altLang="ko-KR" sz="900" b="1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정보 제공</a:t>
                      </a:r>
                      <a:endParaRPr lang="ko-KR" altLang="en-US" sz="900" b="1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900" spc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 서비스의 </a:t>
                      </a:r>
                      <a:endParaRPr lang="en-US" altLang="ko-KR" sz="900" kern="120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시공간제약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모바일 </a:t>
                      </a:r>
                      <a:endParaRPr lang="en-US" altLang="ko-KR" sz="900" kern="120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서비스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언제 </a:t>
                      </a:r>
                      <a:endParaRPr lang="en-US" altLang="ko-KR" sz="900" b="1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어디서나 </a:t>
                      </a:r>
                      <a:endParaRPr lang="ko-KR" altLang="en-US" sz="900" b="1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900" spc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공급위주 서비스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민관 융합서비스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수요자중심</a:t>
                      </a:r>
                      <a:endParaRPr lang="en-US" altLang="ko-KR" sz="900" b="1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서비스</a:t>
                      </a:r>
                      <a:endParaRPr lang="ko-KR" altLang="en-US" sz="900" b="1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b="1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채널</a:t>
                      </a:r>
                      <a:endParaRPr lang="ko-KR" altLang="en-US" sz="900" b="1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유선인터넷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무선인터넷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1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유무선 통합</a:t>
                      </a:r>
                      <a:endParaRPr lang="ko-KR" altLang="en-US" sz="900" b="1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5997" marB="35997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1" name="직사각형 160"/>
          <p:cNvSpPr/>
          <p:nvPr/>
        </p:nvSpPr>
        <p:spPr bwMode="auto">
          <a:xfrm>
            <a:off x="3511491" y="4540056"/>
            <a:ext cx="2882900" cy="712787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6350">
            <a:solidFill>
              <a:sysClr val="window" lastClr="FFFFFF">
                <a:lumMod val="65000"/>
              </a:sysClr>
            </a:solidFill>
            <a:miter lim="800000"/>
            <a:headEnd/>
            <a:tailEnd/>
          </a:ln>
          <a:effectLst/>
        </p:spPr>
        <p:txBody>
          <a:bodyPr lIns="108000" tIns="72000" rIns="72000" bIns="72000" anchor="ctr"/>
          <a:lstStyle/>
          <a:p>
            <a:pPr marL="92075" indent="-92075" defTabSz="1096480" eaLnBrk="1" fontAlgn="auto" latinLnBrk="1" hangingPunct="1"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1"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정부 </a:t>
            </a:r>
            <a:r>
              <a:rPr kumimoji="1" lang="ko-KR" altLang="en-US" sz="1000" b="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국정과제에서 </a:t>
            </a:r>
            <a:r>
              <a:rPr kumimoji="1"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국민중심 서비스 ‘정부 </a:t>
            </a:r>
            <a:r>
              <a:rPr kumimoji="1" lang="en-US" altLang="ko-KR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3.0’</a:t>
            </a:r>
            <a:r>
              <a:rPr kumimoji="1"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</a:t>
            </a:r>
            <a:r>
              <a:rPr kumimoji="1" lang="ko-KR" altLang="en-US" sz="1000" b="0" kern="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새정부</a:t>
            </a:r>
            <a:r>
              <a:rPr kumimoji="1"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국정목표 및 비전 달성을 위한 </a:t>
            </a:r>
            <a:r>
              <a:rPr kumimoji="1" lang="ko-KR" altLang="en-US" sz="1000" b="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추진기반   </a:t>
            </a:r>
            <a:r>
              <a:rPr kumimoji="1" lang="en-US" altLang="ko-KR" sz="1000" b="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신뢰받는 정부</a:t>
            </a:r>
            <a:r>
              <a:rPr kumimoji="1" lang="en-US" altLang="ko-KR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kumimoji="1"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으로 제시함</a:t>
            </a:r>
          </a:p>
        </p:txBody>
      </p:sp>
      <p:graphicFrame>
        <p:nvGraphicFramePr>
          <p:cNvPr id="162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364833"/>
              </p:ext>
            </p:extLst>
          </p:nvPr>
        </p:nvGraphicFramePr>
        <p:xfrm>
          <a:off x="6744726" y="1943002"/>
          <a:ext cx="2902226" cy="3327498"/>
        </p:xfrm>
        <a:graphic>
          <a:graphicData uri="http://schemas.openxmlformats.org/drawingml/2006/table">
            <a:tbl>
              <a:tblPr/>
              <a:tblGrid>
                <a:gridCol w="269555"/>
                <a:gridCol w="799927"/>
                <a:gridCol w="828092"/>
                <a:gridCol w="1004652"/>
              </a:tblGrid>
              <a:tr h="32853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2016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성과가시화</a:t>
                      </a:r>
                      <a:r>
                        <a:rPr lang="en-US" altLang="ko-KR" sz="900" b="1" kern="0" spc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2017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1" kern="0" spc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확산 및 정착</a:t>
                      </a:r>
                      <a:r>
                        <a:rPr lang="en-US" altLang="ko-KR" sz="900" b="1" kern="0" spc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2018 </a:t>
                      </a:r>
                      <a:r>
                        <a:rPr lang="ko-KR" altLang="en-US" sz="900" b="1" kern="0" spc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이후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-1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1" kern="0" spc="-1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정부</a:t>
                      </a:r>
                      <a:r>
                        <a:rPr lang="en-US" altLang="ko-KR" sz="900" b="1" kern="0" spc="-1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3.0 </a:t>
                      </a:r>
                      <a:r>
                        <a:rPr lang="ko-KR" altLang="en-US" sz="900" b="1" kern="0" spc="-1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내재화</a:t>
                      </a:r>
                      <a:r>
                        <a:rPr lang="en-US" altLang="ko-KR" sz="900" b="1" kern="0" spc="-1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endParaRPr lang="ko-KR" altLang="en-US" sz="900" b="1" kern="0" spc="-100" baseline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198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국민</a:t>
                      </a:r>
                    </a:p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입장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endParaRPr lang="en-US" altLang="ko-KR" sz="900" kern="0" spc="-100" dirty="0" smtClean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복지사각지대 해소</a:t>
                      </a: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수혜가능 서비스정보 개인맞춤 제공</a:t>
                      </a:r>
                      <a:endParaRPr lang="ko-KR" altLang="en-US" sz="900" kern="0" spc="-1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endParaRPr lang="en-US" altLang="ko-KR" sz="900" kern="0" spc="-100" dirty="0" smtClean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취약계층 대상을 찾아가는 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서비스 </a:t>
                      </a: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개시</a:t>
                      </a:r>
                      <a:endParaRPr lang="ko-KR" altLang="en-US" sz="900" kern="0" spc="-1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민간 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포털에서 </a:t>
                      </a: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 정부 서비스 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처리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endParaRPr lang="en-US" altLang="ko-KR" sz="900" kern="0" spc="-100" dirty="0" smtClean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일반국민 대상 찾아가는 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서비스 확대</a:t>
                      </a: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60" baseline="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민간개발  공공 서비스</a:t>
                      </a:r>
                      <a:r>
                        <a:rPr lang="en-US" altLang="ko-KR" sz="900" kern="0" spc="-160" baseline="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/>
                      </a:r>
                      <a:br>
                        <a:rPr lang="en-US" altLang="ko-KR" sz="900" kern="0" spc="-160" baseline="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lang="ko-KR" altLang="en-US" sz="900" kern="0" spc="-160" baseline="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보편화</a:t>
                      </a:r>
                      <a:endParaRPr lang="ko-KR" altLang="en-US" sz="900" kern="0" spc="-160" baseline="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8009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정부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-5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입장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endParaRPr lang="en-US" altLang="ko-KR" sz="900" kern="0" spc="-100" dirty="0" smtClean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정책자료 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클라우드 저장</a:t>
                      </a: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결재문서 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부처간 </a:t>
                      </a: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공유</a:t>
                      </a:r>
                      <a:endParaRPr lang="ko-KR" altLang="en-US" sz="900" kern="0" spc="-1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데이터기반 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정책결정제도화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endParaRPr lang="en-US" altLang="ko-KR" sz="900" kern="0" spc="-100" dirty="0" smtClean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공무원</a:t>
                      </a:r>
                      <a:r>
                        <a:rPr lang="en-US" altLang="ko-KR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클라우드 활용업무처리 및 협업</a:t>
                      </a: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모바일  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행정 </a:t>
                      </a: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본격화</a:t>
                      </a: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정책결정에 빅데이터분석활용 일반화</a:t>
                      </a:r>
                      <a:endParaRPr lang="ko-KR" altLang="en-US" sz="900" kern="0" spc="-1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endParaRPr lang="en-US" altLang="ko-KR" sz="900" kern="0" spc="-100" dirty="0" smtClean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범정부 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지식공유</a:t>
                      </a:r>
                      <a:r>
                        <a:rPr lang="en-US" altLang="ko-KR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협업</a:t>
                      </a:r>
                      <a:r>
                        <a:rPr lang="en-US" altLang="ko-KR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/>
                      </a:r>
                      <a:br>
                        <a:rPr lang="en-US" altLang="ko-KR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정착</a:t>
                      </a:r>
                      <a:endParaRPr lang="ko-KR" altLang="en-US" sz="900" kern="0" spc="-1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공무원 </a:t>
                      </a:r>
                      <a:r>
                        <a:rPr lang="en-US" altLang="ko-KR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PC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시대 </a:t>
                      </a: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마감</a:t>
                      </a:r>
                      <a:endParaRPr lang="ko-KR" altLang="en-US" sz="900" kern="0" spc="-100" dirty="0">
                        <a:gradFill>
                          <a:gsLst>
                            <a:gs pos="0">
                              <a:schemeClr val="tx1"/>
                            </a:gs>
                            <a:gs pos="100000">
                              <a:schemeClr val="tx1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-85725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데이터 </a:t>
                      </a:r>
                      <a:r>
                        <a:rPr lang="ko-KR" altLang="en-US" sz="900" kern="0" spc="-100" dirty="0">
                          <a:gradFill>
                            <a:gsLst>
                              <a:gs pos="0">
                                <a:schemeClr val="tx1"/>
                              </a:gs>
                              <a:gs pos="100000">
                                <a:schemeClr val="tx1"/>
                              </a:gs>
                            </a:gsLst>
                            <a:path path="shape">
                              <a:fillToRect l="50000" t="50000" r="50000" b="50000"/>
                            </a:path>
                          </a:gra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기반 미래전략정착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3" name="TextBox 162"/>
          <p:cNvSpPr txBox="1"/>
          <p:nvPr/>
        </p:nvSpPr>
        <p:spPr>
          <a:xfrm>
            <a:off x="1732453" y="3512360"/>
            <a:ext cx="129009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900" kern="0" spc="-13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국민의  맞춤 </a:t>
            </a:r>
            <a:r>
              <a:rPr lang="ko-KR" altLang="en-US" sz="900" kern="0" spc="-13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행복을 </a:t>
            </a:r>
            <a:r>
              <a:rPr lang="ko-KR" altLang="en-US" sz="900" kern="0" spc="-13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지향하는</a:t>
            </a:r>
            <a:endParaRPr lang="en-US" altLang="ko-KR" sz="900" kern="0" spc="-13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900" kern="0" spc="-13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</a:t>
            </a:r>
            <a:r>
              <a:rPr lang="ko-KR" altLang="en-US" sz="900" kern="0" spc="-13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정부</a:t>
            </a:r>
          </a:p>
        </p:txBody>
      </p:sp>
      <p:sp>
        <p:nvSpPr>
          <p:cNvPr id="164" name="직사각형 16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846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국민의 행복 추구</a:t>
            </a:r>
            <a:r>
              <a:rPr lang="en-US" altLang="ko-KR" dirty="0"/>
              <a:t>, </a:t>
            </a:r>
            <a:r>
              <a:rPr lang="ko-KR" altLang="en-US" dirty="0"/>
              <a:t>민∙관의 역량을 모아 사회 현안의 효율적 대응</a:t>
            </a:r>
            <a:r>
              <a:rPr lang="en-US" altLang="ko-KR" dirty="0"/>
              <a:t>, </a:t>
            </a:r>
            <a:r>
              <a:rPr lang="ko-KR" altLang="en-US" dirty="0"/>
              <a:t>안전하고 효율적인 인프라</a:t>
            </a:r>
            <a:r>
              <a:rPr lang="en-US" altLang="ko-KR" dirty="0"/>
              <a:t>, </a:t>
            </a:r>
            <a:r>
              <a:rPr lang="ko-KR" altLang="en-US" dirty="0"/>
              <a:t>국제 경쟁력의 지속적 확보 등의 목표 달성을 위한 행정업무 환경 구축을 목적으로 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동향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전자정부</a:t>
            </a:r>
            <a:endParaRPr lang="ko-KR" altLang="en-US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목적 및 추진경과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전자정부 </a:t>
            </a:r>
            <a: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SWOT 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분석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14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효율성 제고에 그치지 않고 수요자의 행복을 추구하는 서비스 구현을 제고함</a:t>
              </a:r>
              <a:endParaRPr kumimoji="1" lang="en-US" altLang="ko-KR" sz="1200" dirty="0" smtClean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개방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공유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소통을 기반으로 민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/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관의 역량을 모아 사회 현안에 효율적으로 대응하고 있음</a:t>
              </a:r>
              <a:endParaRPr kumimoji="1" lang="en-US" altLang="ko-KR" sz="1200" dirty="0" smtClean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정보자원 통합 확대와 관리체계 개편으로 안전하고 효율적인 인프라를 구축하고자 함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5" name="오각형 14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 bwMode="auto">
          <a:xfrm>
            <a:off x="318857" y="2166528"/>
            <a:ext cx="4449086" cy="727158"/>
          </a:xfrm>
          <a:prstGeom prst="rect">
            <a:avLst/>
          </a:prstGeom>
          <a:solidFill>
            <a:sysClr val="window" lastClr="FFFFFF"/>
          </a:solidFill>
          <a:ln w="3175">
            <a:noFill/>
          </a:ln>
          <a:effectLst/>
        </p:spPr>
        <p:txBody>
          <a:bodyPr/>
          <a:lstStyle>
            <a:defPPr>
              <a:defRPr lang="en-US"/>
            </a:defPPr>
            <a:lvl1pPr marL="177800" indent="-88900" algn="just">
              <a:lnSpc>
                <a:spcPct val="100000"/>
              </a:lnSpc>
              <a:spcBef>
                <a:spcPts val="30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  <a:defRPr sz="1000" b="0" spc="-60">
                <a:solidFill>
                  <a:prstClr val="black"/>
                </a:solidFill>
                <a:latin typeface="+mj-lt"/>
                <a:ea typeface="나눔고딕"/>
              </a:defRPr>
            </a:lvl1pPr>
          </a:lstStyle>
          <a:p>
            <a:pPr eaLnBrk="1" fontAlgn="auto" latinLnBrk="1" hangingPunct="1">
              <a:spcAft>
                <a:spcPts val="0"/>
              </a:spcAft>
              <a:defRPr/>
            </a:pP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정보통신기술을 활용하여 행정기관 및 공공기관의 업무를 전자화하여 기관 상호간의 행정업무 및 국민에 대한 행정업무를 효율적으로 수행하는 정부 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전자정부법 제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조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eaLnBrk="1" fontAlgn="auto" latinLnBrk="1" hangingPunct="1">
              <a:spcAft>
                <a:spcPts val="0"/>
              </a:spcAft>
              <a:defRPr/>
            </a:pP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행정업무의 전자적 처리로 행정 생산성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투명성 및 민주성을 높여 국민의 삶의 질을 향상 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전자정부법 제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조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19" name="Text Box 104"/>
          <p:cNvSpPr txBox="1">
            <a:spLocks noChangeArrowheads="1"/>
          </p:cNvSpPr>
          <p:nvPr/>
        </p:nvSpPr>
        <p:spPr bwMode="auto">
          <a:xfrm>
            <a:off x="315682" y="1953803"/>
            <a:ext cx="3024188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fontAlgn="auto" latinLnBrk="1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정의와 목적</a:t>
            </a:r>
            <a:endParaRPr lang="ko-KR" altLang="en-US" sz="12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0" name="Text Box 104"/>
          <p:cNvSpPr txBox="1">
            <a:spLocks noChangeArrowheads="1"/>
          </p:cNvSpPr>
          <p:nvPr/>
        </p:nvSpPr>
        <p:spPr bwMode="auto">
          <a:xfrm>
            <a:off x="5070657" y="1953803"/>
            <a:ext cx="3024188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fontAlgn="auto" latinLnBrk="1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비전 및 목적전자정부 </a:t>
            </a:r>
            <a:r>
              <a: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SWOT </a:t>
            </a: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</a:t>
            </a:r>
            <a:endParaRPr lang="ko-KR" altLang="en-US" sz="12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" name="Text Box 104"/>
          <p:cNvSpPr txBox="1">
            <a:spLocks noChangeArrowheads="1"/>
          </p:cNvSpPr>
          <p:nvPr/>
        </p:nvSpPr>
        <p:spPr bwMode="auto">
          <a:xfrm>
            <a:off x="5070657" y="3385728"/>
            <a:ext cx="3024188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fontAlgn="auto" latinLnBrk="1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전자정부 </a:t>
            </a:r>
            <a:r>
              <a: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SWOT </a:t>
            </a: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</a:t>
            </a:r>
            <a:endParaRPr lang="ko-KR" altLang="en-US" sz="12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219889"/>
              </p:ext>
            </p:extLst>
          </p:nvPr>
        </p:nvGraphicFramePr>
        <p:xfrm>
          <a:off x="5153597" y="3593095"/>
          <a:ext cx="2133027" cy="1656451"/>
        </p:xfrm>
        <a:graphic>
          <a:graphicData uri="http://schemas.openxmlformats.org/drawingml/2006/table">
            <a:tbl>
              <a:tblPr/>
              <a:tblGrid>
                <a:gridCol w="348151"/>
                <a:gridCol w="1784876"/>
              </a:tblGrid>
              <a:tr h="2252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 내용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758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강점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세계 </a:t>
                      </a: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위 전자정부 브랜드</a:t>
                      </a:r>
                      <a:endParaRPr lang="en-US" altLang="ko-KR" sz="900" kern="0" spc="-1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전자정부로 사회 전반의 효율성 제고</a:t>
                      </a:r>
                      <a:endParaRPr lang="en-US" altLang="ko-KR" sz="900" kern="0" spc="-1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대규모 데이터 축적 및 관리 기반 조성</a:t>
                      </a:r>
                      <a:endParaRPr lang="en-US" altLang="ko-KR" sz="900" kern="0" spc="-1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개방형 정부 기초 마련</a:t>
                      </a:r>
                      <a:endParaRPr lang="ko-KR" altLang="en-US" sz="900" kern="0" spc="-10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52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약점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공급자 중심의 어렵고 복잡한 서비스</a:t>
                      </a:r>
                      <a:endParaRPr lang="en-US" altLang="ko-KR" sz="900" kern="0" spc="-1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데이터의 제한적 활용</a:t>
                      </a:r>
                      <a:endParaRPr lang="en-US" altLang="ko-KR" sz="900" kern="0" spc="-1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비효율적 관리로 인한 유지비용 증가</a:t>
                      </a:r>
                      <a:endParaRPr lang="ko-KR" altLang="en-US" sz="900" kern="0" spc="-10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014228"/>
              </p:ext>
            </p:extLst>
          </p:nvPr>
        </p:nvGraphicFramePr>
        <p:xfrm>
          <a:off x="7376889" y="3593095"/>
          <a:ext cx="2133027" cy="1656450"/>
        </p:xfrm>
        <a:graphic>
          <a:graphicData uri="http://schemas.openxmlformats.org/drawingml/2006/table">
            <a:tbl>
              <a:tblPr/>
              <a:tblGrid>
                <a:gridCol w="348151"/>
                <a:gridCol w="1784876"/>
              </a:tblGrid>
              <a:tr h="22528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 내용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752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기회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IT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일상화와 스마트 시대 도래</a:t>
                      </a:r>
                      <a:endParaRPr lang="en-US" altLang="ko-KR" sz="900" kern="0" spc="-1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창조경제와 정부</a:t>
                      </a: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3.0</a:t>
                      </a:r>
                      <a:r>
                        <a:rPr lang="en-US" altLang="ko-KR" sz="900" kern="0" spc="-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 </a:t>
                      </a:r>
                      <a:r>
                        <a:rPr lang="ko-KR" altLang="en-US" sz="900" kern="0" spc="-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개념 등장</a:t>
                      </a:r>
                      <a:endParaRPr lang="en-US" altLang="ko-KR" sz="900" kern="0" spc="-1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 </a:t>
                      </a:r>
                      <a:r>
                        <a:rPr lang="ko-KR" altLang="en-US" sz="900" kern="0" spc="-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세계적인 개방형 정부 구현 추진</a:t>
                      </a:r>
                      <a:endParaRPr lang="en-US" altLang="ko-KR" sz="900" kern="0" spc="-100" baseline="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 </a:t>
                      </a:r>
                      <a:r>
                        <a:rPr lang="ko-KR" altLang="en-US" sz="900" kern="0" spc="-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선진국의 인프라 통</a:t>
                      </a:r>
                      <a:r>
                        <a:rPr lang="ko-KR" altLang="en-US" sz="900" kern="0" spc="-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  <a:cs typeface=""/>
                        </a:rPr>
                        <a:t>∙</a:t>
                      </a:r>
                      <a:r>
                        <a:rPr lang="ko-KR" altLang="en-US" sz="900" kern="0" spc="-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폐합 추진</a:t>
                      </a:r>
                      <a:endParaRPr lang="ko-KR" altLang="en-US" sz="900" kern="0" spc="-10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752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위협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복잡해지는 국가사회 현안</a:t>
                      </a:r>
                      <a:endParaRPr lang="en-US" altLang="ko-KR" sz="900" kern="0" spc="-1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국민의 불안감 증가</a:t>
                      </a:r>
                      <a:endParaRPr lang="ko-KR" altLang="en-US" sz="900" kern="0" spc="-10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4" name="그룹 23"/>
          <p:cNvGrpSpPr/>
          <p:nvPr/>
        </p:nvGrpSpPr>
        <p:grpSpPr>
          <a:xfrm>
            <a:off x="5154613" y="2155923"/>
            <a:ext cx="4321175" cy="1184178"/>
            <a:chOff x="5154613" y="1863824"/>
            <a:chExt cx="4321175" cy="1261271"/>
          </a:xfrm>
        </p:grpSpPr>
        <p:pic>
          <p:nvPicPr>
            <p:cNvPr id="25" name="Picture 289" descr="화살표"/>
            <p:cNvPicPr>
              <a:picLocks noChangeAspect="1" noChangeArrowheads="1"/>
            </p:cNvPicPr>
            <p:nvPr/>
          </p:nvPicPr>
          <p:blipFill>
            <a:blip r:embed="rId3"/>
            <a:srcRect l="14194" r="14194" b="70580"/>
            <a:stretch>
              <a:fillRect/>
            </a:stretch>
          </p:blipFill>
          <p:spPr bwMode="auto">
            <a:xfrm rot="10800000">
              <a:off x="6108700" y="2286099"/>
              <a:ext cx="2903538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rgbClr val="BEDCFF"/>
              </a:outerShdw>
            </a:effectLst>
          </p:spPr>
        </p:pic>
        <p:sp>
          <p:nvSpPr>
            <p:cNvPr id="26" name="TextBox 25"/>
            <p:cNvSpPr txBox="1"/>
            <p:nvPr/>
          </p:nvSpPr>
          <p:spPr bwMode="auto">
            <a:xfrm>
              <a:off x="5565775" y="1863824"/>
              <a:ext cx="3910013" cy="47696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762000" eaLnBrk="1" fontAlgn="auto" hangingPunct="1">
                <a:lnSpc>
                  <a:spcPct val="105000"/>
                </a:lnSpc>
                <a:spcBef>
                  <a:spcPct val="35000"/>
                </a:spcBef>
                <a:spcAft>
                  <a:spcPts val="0"/>
                </a:spcAft>
                <a:buClr>
                  <a:srgbClr val="000000"/>
                </a:buClr>
                <a:buSzPct val="80000"/>
                <a:tabLst>
                  <a:tab pos="5648325" algn="l"/>
                </a:tabLst>
                <a:defRPr/>
              </a:pPr>
              <a:r>
                <a:rPr lang="ko-KR" altLang="en-US" sz="1200" b="1" kern="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>행복한 국민</a:t>
              </a:r>
              <a:r>
                <a:rPr lang="en-US" altLang="ko-KR" sz="1200" b="1" kern="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200" b="1" kern="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>감동을 주는 정부</a:t>
              </a:r>
              <a:r>
                <a:rPr lang="en-US" altLang="ko-KR" sz="1200" b="1" kern="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/>
              </a:r>
              <a:br>
                <a:rPr lang="en-US" altLang="ko-KR" sz="1200" b="1" kern="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</a:br>
              <a:r>
                <a:rPr lang="ko-KR" altLang="en-US" sz="1000" kern="0" dirty="0" err="1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>리더형</a:t>
              </a:r>
              <a:r>
                <a:rPr lang="en-US" altLang="ko-KR" sz="1000" kern="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000" kern="0" dirty="0" err="1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>멘토형</a:t>
              </a:r>
              <a:r>
                <a:rPr lang="en-US" altLang="ko-KR" sz="1000" kern="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>, </a:t>
              </a:r>
              <a:r>
                <a:rPr lang="ko-KR" altLang="en-US" sz="1000" kern="0" dirty="0" err="1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>비서형</a:t>
              </a:r>
              <a:r>
                <a:rPr lang="ko-KR" altLang="en-US" sz="1000" kern="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> 정부로의 변화 추진</a:t>
              </a:r>
              <a:endParaRPr lang="ko-KR" altLang="en-US" sz="1000" b="0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27" name="Rectangle 43"/>
            <p:cNvSpPr>
              <a:spLocks noChangeArrowheads="1"/>
            </p:cNvSpPr>
            <p:nvPr/>
          </p:nvSpPr>
          <p:spPr bwMode="auto">
            <a:xfrm>
              <a:off x="5154613" y="1873350"/>
              <a:ext cx="342900" cy="409575"/>
            </a:xfrm>
            <a:prstGeom prst="roundRect">
              <a:avLst/>
            </a:prstGeom>
            <a:solidFill>
              <a:srgbClr val="BFBFB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" tIns="18000" rIns="18000" bIns="18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1000" b="1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비전</a:t>
              </a:r>
              <a:endParaRPr lang="en-US" altLang="ko-KR" sz="1000" b="1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8" name="Rectangle 43"/>
            <p:cNvSpPr>
              <a:spLocks noChangeArrowheads="1"/>
            </p:cNvSpPr>
            <p:nvPr/>
          </p:nvSpPr>
          <p:spPr bwMode="auto">
            <a:xfrm>
              <a:off x="5154613" y="2501041"/>
              <a:ext cx="342900" cy="624054"/>
            </a:xfrm>
            <a:prstGeom prst="roundRect">
              <a:avLst/>
            </a:prstGeom>
            <a:solidFill>
              <a:srgbClr val="BFBFBF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" tIns="18000" rIns="18000" bIns="180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1000" b="1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목표</a:t>
              </a:r>
              <a:endParaRPr lang="en-US" altLang="ko-KR" sz="1000" b="1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9" name="Rectangle 43"/>
            <p:cNvSpPr>
              <a:spLocks noChangeArrowheads="1"/>
            </p:cNvSpPr>
            <p:nvPr/>
          </p:nvSpPr>
          <p:spPr bwMode="auto">
            <a:xfrm>
              <a:off x="5600699" y="2501041"/>
              <a:ext cx="1900823" cy="62405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4678B4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b="1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국민을 위해 함께 만드는 정부</a:t>
              </a:r>
              <a:endParaRPr lang="en-US" altLang="ko-KR" sz="1000" b="1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000" b="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lang="en-US" altLang="ko-KR" sz="1000" b="0" kern="0" dirty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en-US" altLang="ko-KR" sz="800" b="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lang="ko-KR" altLang="en-US" sz="800" b="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국민 관점에서 서비스를 제공하고</a:t>
              </a:r>
              <a:endParaRPr lang="en-US" altLang="ko-KR" sz="800" b="0" kern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국민의 편익을 최우선으로 고려</a:t>
              </a:r>
              <a:r>
                <a:rPr lang="en-US" altLang="ko-KR" sz="800" b="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endPara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30" name="Rectangle 43"/>
            <p:cNvSpPr>
              <a:spLocks noChangeArrowheads="1"/>
            </p:cNvSpPr>
            <p:nvPr/>
          </p:nvSpPr>
          <p:spPr bwMode="auto">
            <a:xfrm>
              <a:off x="7572376" y="2501041"/>
              <a:ext cx="1903412" cy="624054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 cap="flat" cmpd="sng" algn="ctr">
              <a:solidFill>
                <a:srgbClr val="4678B4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b="1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글로벌 선도형 전자정부</a:t>
              </a:r>
              <a:endParaRPr lang="en-US" altLang="ko-KR" sz="1000" b="1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ko-KR" sz="10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800" b="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lang="ko-KR" altLang="en-US" sz="800" b="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체계적 관리와 투자로</a:t>
              </a:r>
              <a:endParaRPr lang="en-US" altLang="ko-KR" sz="800" b="0" kern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80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안전하고 효율적인 기반 조성</a:t>
              </a:r>
              <a:r>
                <a:rPr lang="en-US" altLang="ko-KR" sz="800" b="0" kern="0" dirty="0" smtClean="0">
                  <a:solidFill>
                    <a:schemeClr val="tx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endPara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31" name="Text Box 104"/>
          <p:cNvSpPr txBox="1">
            <a:spLocks noChangeArrowheads="1"/>
          </p:cNvSpPr>
          <p:nvPr/>
        </p:nvSpPr>
        <p:spPr bwMode="auto">
          <a:xfrm>
            <a:off x="315682" y="2911324"/>
            <a:ext cx="3024188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fontAlgn="auto" latinLnBrk="1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추진경과</a:t>
            </a:r>
            <a:endParaRPr lang="ko-KR" altLang="en-US" sz="12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817602"/>
              </p:ext>
            </p:extLst>
          </p:nvPr>
        </p:nvGraphicFramePr>
        <p:xfrm>
          <a:off x="420601" y="3123345"/>
          <a:ext cx="4347342" cy="2134454"/>
        </p:xfrm>
        <a:graphic>
          <a:graphicData uri="http://schemas.openxmlformats.org/drawingml/2006/table">
            <a:tbl>
              <a:tblPr/>
              <a:tblGrid>
                <a:gridCol w="859991"/>
                <a:gridCol w="972108"/>
                <a:gridCol w="2515243"/>
              </a:tblGrid>
              <a:tr h="19967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시기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핵심전략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 추진내용</a:t>
                      </a:r>
                      <a:endParaRPr lang="ko-KR" altLang="en-US" sz="900" b="1" kern="0" spc="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7931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1987 ~ 1996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태동기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85725" marR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None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행정 </a:t>
                      </a:r>
                      <a:r>
                        <a:rPr lang="ko-KR" altLang="en-US" sz="900" kern="0" spc="-100" baseline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전산망 구축</a:t>
                      </a:r>
                      <a:endParaRPr lang="ko-KR" altLang="en-US" sz="900" kern="0" spc="-10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전산망 보급촉진과 이용에 관한 법률 제정</a:t>
                      </a: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(‘87)</a:t>
                      </a: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주민</a:t>
                      </a: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부동산</a:t>
                      </a: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자동차 등 주요 정보 </a:t>
                      </a: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DB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구축</a:t>
                      </a:r>
                      <a:endParaRPr lang="en-US" altLang="ko-KR" sz="900" kern="0" spc="-1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행정전산망 구축사업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793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1996 ~ 2000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기반조성기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None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정보화 촉진</a:t>
                      </a:r>
                      <a:endParaRPr lang="ko-KR" altLang="en-US" sz="900" kern="0" spc="-10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전자정부법 제정</a:t>
                      </a: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(‘01)</a:t>
                      </a: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초고속 정보통신망 구축사업 추진</a:t>
                      </a:r>
                      <a:endParaRPr lang="en-US" altLang="ko-KR" sz="900" kern="0" spc="-1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개별부터 단위업무별 및 기능별 정보화 추진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8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2001 ~2007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성장기</a:t>
                      </a: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None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정보화 확산</a:t>
                      </a:r>
                      <a:endParaRPr lang="ko-KR" altLang="en-US" sz="900" kern="0" spc="-10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11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 전자정부 과제 추진</a:t>
                      </a: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(’01 ~ ’02)</a:t>
                      </a: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11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 전자정부 로드맵 과제 추진 </a:t>
                      </a: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(‘03 ~ ‘07)</a:t>
                      </a:r>
                      <a:endParaRPr lang="ko-KR" altLang="en-US" sz="900" kern="0" spc="-1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80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2008</a:t>
                      </a:r>
                      <a:r>
                        <a:rPr lang="en-US" altLang="ko-KR" sz="9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~ </a:t>
                      </a:r>
                      <a:r>
                        <a:rPr lang="ko-KR" altLang="en-US" sz="9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현재</a:t>
                      </a:r>
                      <a:endParaRPr lang="en-US" altLang="ko-KR" sz="900" b="1" kern="0" spc="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성숙기</a:t>
                      </a:r>
                      <a:r>
                        <a:rPr lang="en-US" altLang="ko-KR" sz="9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None/>
                        <a:tabLst>
                          <a:tab pos="885825" algn="l"/>
                        </a:tabLst>
                      </a:pP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통합 및 연계 확대</a:t>
                      </a:r>
                      <a:endParaRPr lang="ko-KR" altLang="en-US" sz="900" kern="0" spc="-10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정보자원 및 서비스 통합 추진</a:t>
                      </a:r>
                      <a:endParaRPr lang="en-US" altLang="ko-KR" sz="900" kern="0" spc="-10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indent="0" algn="l" defTabSz="914400" rtl="0" eaLnBrk="1" fontAlgn="base" latinLnBrk="0" hangingPunct="1">
                        <a:lnSpc>
                          <a:spcPct val="11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prstClr val="black"/>
                        </a:buClr>
                        <a:buSzPct val="100000"/>
                        <a:buFont typeface="Arial" pitchFamily="34" charset="0"/>
                        <a:buChar char="•"/>
                        <a:tabLst>
                          <a:tab pos="885825" algn="l"/>
                        </a:tabLst>
                      </a:pPr>
                      <a:r>
                        <a:rPr lang="en-US" altLang="ko-KR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0" spc="-1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스마트 전자정부 추진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052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시스템 </a:t>
            </a:r>
            <a:r>
              <a:rPr lang="ko-KR" altLang="en-US" dirty="0"/>
              <a:t>상호 </a:t>
            </a:r>
            <a:r>
              <a:rPr lang="ko-KR" altLang="en-US" dirty="0" smtClean="0"/>
              <a:t>운용성과 </a:t>
            </a:r>
            <a:r>
              <a:rPr lang="ko-KR" altLang="en-US" dirty="0"/>
              <a:t>재사용성 문제를 해결하고 전자정부 서비스 품질향상 및 정보화 투자 효율성을 향상하기 위해 </a:t>
            </a:r>
            <a:r>
              <a:rPr lang="ko-KR" altLang="en-US" dirty="0" smtClean="0"/>
              <a:t>구축 적용한 전자정부 </a:t>
            </a:r>
            <a:r>
              <a:rPr lang="ko-KR" altLang="en-US" dirty="0"/>
              <a:t>표준 프레임워크를 검토함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동향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전자정부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표준 프레임워크</a:t>
            </a:r>
            <a:endParaRPr lang="ko-KR" altLang="en-US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개념 및 추진 목적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발전과정 및 성과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14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전자정부 표준 프레임워크 도입으로 중복개발 방지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효율적 유지보수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연계비용 절감이 가능하게 되어 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IT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투자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효율성을 제고함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정보기술 트랜드에 따라 모바일 기능 지원이라는 시대적 요구를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반영함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5" name="오각형 14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 bwMode="auto">
          <a:xfrm>
            <a:off x="318857" y="2161992"/>
            <a:ext cx="4449086" cy="727158"/>
          </a:xfrm>
          <a:prstGeom prst="rect">
            <a:avLst/>
          </a:prstGeom>
          <a:solidFill>
            <a:sysClr val="window" lastClr="FFFFFF"/>
          </a:solidFill>
          <a:ln w="3175">
            <a:noFill/>
          </a:ln>
          <a:effectLst/>
        </p:spPr>
        <p:txBody>
          <a:bodyPr/>
          <a:lstStyle>
            <a:defPPr>
              <a:defRPr lang="en-US"/>
            </a:defPPr>
            <a:lvl1pPr marL="177800" indent="-88900" algn="just">
              <a:lnSpc>
                <a:spcPct val="100000"/>
              </a:lnSpc>
              <a:spcBef>
                <a:spcPts val="30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  <a:defRPr sz="1000" b="0" spc="-60">
                <a:solidFill>
                  <a:prstClr val="black"/>
                </a:solidFill>
                <a:latin typeface="+mj-lt"/>
                <a:ea typeface="나눔고딕"/>
              </a:defRPr>
            </a:lvl1pPr>
          </a:lstStyle>
          <a:p>
            <a:pPr eaLnBrk="1" fontAlgn="auto" latinLnBrk="1" hangingPunct="1">
              <a:spcAft>
                <a:spcPts val="0"/>
              </a:spcAft>
              <a:defRPr/>
            </a:pP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SW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개발에 필요한 기반환경 및 공통 모듈을 미리 구현하여 공동활용</a:t>
            </a:r>
            <a:endParaRPr lang="en-US" altLang="ko-KR" kern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2550" eaLnBrk="1" fontAlgn="auto" latin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표준 프레임워크가 제공하는 기반환경 위에서 공통모듈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컴포넌트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은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재사용하고 각 서비스 고유의 기능만 자체 개발하여 시스템 구축</a:t>
            </a:r>
            <a:endParaRPr lang="en-US" altLang="ko-KR" kern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7" name="Text Box 104"/>
          <p:cNvSpPr txBox="1">
            <a:spLocks noChangeArrowheads="1"/>
          </p:cNvSpPr>
          <p:nvPr/>
        </p:nvSpPr>
        <p:spPr bwMode="auto">
          <a:xfrm>
            <a:off x="315682" y="1949267"/>
            <a:ext cx="3024188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fontAlgn="auto" latinLnBrk="1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개념</a:t>
            </a:r>
            <a:endParaRPr lang="ko-KR" altLang="en-US" sz="12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8" name="Rectangle 11"/>
          <p:cNvSpPr>
            <a:spLocks noChangeArrowheads="1"/>
          </p:cNvSpPr>
          <p:nvPr/>
        </p:nvSpPr>
        <p:spPr bwMode="auto">
          <a:xfrm>
            <a:off x="1194925" y="2740388"/>
            <a:ext cx="2806452" cy="17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000" tIns="0" rIns="72000" bIns="0">
            <a:spAutoFit/>
            <a:scene3d>
              <a:camera prst="orthographicFront"/>
              <a:lightRig rig="threePt" dir="t"/>
            </a:scene3d>
            <a:sp3d contourW="44450">
              <a:bevelT w="1270"/>
              <a:bevelB w="0" h="0"/>
              <a:contourClr>
                <a:schemeClr val="bg1"/>
              </a:contourClr>
            </a:sp3d>
          </a:bodyPr>
          <a:lstStyle/>
          <a:p>
            <a:pPr algn="ctr" defTabSz="7620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100" b="0" kern="0" spc="-130" dirty="0">
                <a:solidFill>
                  <a:schemeClr val="accent3">
                    <a:lumMod val="10000"/>
                  </a:schemeClr>
                </a:solidFill>
                <a:effectLst>
                  <a:outerShdw blurRad="139700" dist="25400" dir="54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전자정부 서비스 품질향상 및 정보화 투자 효율성 향상</a:t>
            </a:r>
            <a:endParaRPr lang="en-US" altLang="ko-KR" sz="1100" b="0" kern="0" spc="-130" dirty="0">
              <a:solidFill>
                <a:schemeClr val="accent3">
                  <a:lumMod val="10000"/>
                </a:schemeClr>
              </a:solidFill>
              <a:effectLst>
                <a:outerShdw blurRad="139700" dist="25400" dir="5400000" sx="103000" sy="103000" algn="tl" rotWithShape="0">
                  <a:prstClr val="black">
                    <a:alpha val="40000"/>
                  </a:prstClr>
                </a:outerShdw>
              </a:effectLst>
              <a:latin typeface="Rix모던고딕 L" panose="02020603020101020101" pitchFamily="18" charset="-127"/>
              <a:ea typeface="Rix모던고딕 L" panose="02020603020101020101" pitchFamily="18" charset="-127"/>
              <a:cs typeface="Arial" pitchFamily="34" charset="0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485643" y="2992562"/>
            <a:ext cx="1335234" cy="38574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0" kern="0" spc="-1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국가 정보화</a:t>
            </a:r>
            <a:endParaRPr lang="en-US" altLang="ko-KR" sz="1000" b="0" kern="0" spc="-1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0" kern="0" spc="-1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투자 효율성 제고</a:t>
            </a:r>
          </a:p>
        </p:txBody>
      </p:sp>
      <p:sp>
        <p:nvSpPr>
          <p:cNvPr id="40" name="직사각형 39"/>
          <p:cNvSpPr/>
          <p:nvPr/>
        </p:nvSpPr>
        <p:spPr bwMode="auto">
          <a:xfrm>
            <a:off x="1957529" y="2992562"/>
            <a:ext cx="1336880" cy="38574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0" kern="0" spc="-1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중소 </a:t>
            </a:r>
            <a:r>
              <a:rPr lang="en-US" altLang="ko-KR" sz="1000" b="0" kern="0" spc="-1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SI</a:t>
            </a:r>
            <a:r>
              <a:rPr lang="ko-KR" altLang="en-US" sz="1000" b="0" kern="0" spc="-1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업체 </a:t>
            </a:r>
            <a:r>
              <a:rPr lang="en-US" altLang="ko-KR" sz="1000" b="0" kern="0" spc="-1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/>
            </a:r>
            <a:br>
              <a:rPr lang="en-US" altLang="ko-KR" sz="1000" b="0" kern="0" spc="-1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ko-KR" altLang="en-US" sz="1000" b="0" kern="0" spc="-1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경쟁력 확보</a:t>
            </a:r>
          </a:p>
        </p:txBody>
      </p:sp>
      <p:sp>
        <p:nvSpPr>
          <p:cNvPr id="41" name="직사각형 40"/>
          <p:cNvSpPr/>
          <p:nvPr/>
        </p:nvSpPr>
        <p:spPr bwMode="auto">
          <a:xfrm>
            <a:off x="3432708" y="2992562"/>
            <a:ext cx="1335234" cy="38574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ysClr val="window" lastClr="FFFFFF">
                <a:lumMod val="95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0" kern="0" spc="-16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 </a:t>
            </a:r>
            <a:r>
              <a:rPr lang="ko-KR" altLang="en-US" sz="1000" b="0" kern="0" spc="-16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국가 정보화 </a:t>
            </a:r>
            <a:r>
              <a:rPr lang="ko-KR" altLang="en-US" sz="1000" b="0" kern="0" spc="-16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추진</a:t>
            </a:r>
            <a:endParaRPr lang="en-US" altLang="ko-KR" sz="1000" b="0" kern="0" spc="-16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0" kern="0" spc="-16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기반환경 제공</a:t>
            </a:r>
          </a:p>
        </p:txBody>
      </p:sp>
      <p:sp>
        <p:nvSpPr>
          <p:cNvPr id="42" name="순서도: 수동 연산 41"/>
          <p:cNvSpPr/>
          <p:nvPr/>
        </p:nvSpPr>
        <p:spPr bwMode="auto">
          <a:xfrm rot="10800000">
            <a:off x="498507" y="2820480"/>
            <a:ext cx="4269435" cy="171377"/>
          </a:xfrm>
          <a:prstGeom prst="flowChartManualOperation">
            <a:avLst/>
          </a:prstGeom>
          <a:gradFill flip="none" rotWithShape="1">
            <a:gsLst>
              <a:gs pos="0">
                <a:srgbClr val="4678B4">
                  <a:lumMod val="40000"/>
                  <a:lumOff val="60000"/>
                </a:srgbClr>
              </a:gs>
              <a:gs pos="50000">
                <a:srgbClr val="508CD2">
                  <a:lumMod val="20000"/>
                  <a:lumOff val="80000"/>
                  <a:alpha val="38000"/>
                </a:srgbClr>
              </a:gs>
              <a:gs pos="100000">
                <a:srgbClr val="7DAFFA">
                  <a:tint val="23500"/>
                  <a:satMod val="160000"/>
                  <a:alpha val="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2000" tIns="36000" rIns="72000" bIns="36000" anchor="ctr"/>
          <a:lstStyle/>
          <a:p>
            <a:pPr marL="85725" indent="-85725" eaLnBrk="1" fontAlgn="auto" hangingPunct="1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endParaRPr lang="ko-KR" altLang="en-US" sz="1800" b="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3" name="오른쪽 화살표 42"/>
          <p:cNvSpPr/>
          <p:nvPr/>
        </p:nvSpPr>
        <p:spPr bwMode="auto">
          <a:xfrm rot="16200000">
            <a:off x="2558732" y="2809729"/>
            <a:ext cx="175635" cy="1509753"/>
          </a:xfrm>
          <a:prstGeom prst="rightArrow">
            <a:avLst>
              <a:gd name="adj1" fmla="val 66600"/>
              <a:gd name="adj2" fmla="val 50000"/>
            </a:avLst>
          </a:prstGeom>
          <a:gradFill flip="none" rotWithShape="1">
            <a:gsLst>
              <a:gs pos="0">
                <a:srgbClr val="2E5A72"/>
              </a:gs>
              <a:gs pos="100000">
                <a:srgbClr val="FFFFFF"/>
              </a:gs>
            </a:gsLst>
            <a:lin ang="10800000" scaled="1"/>
            <a:tileRect/>
          </a:gradFill>
          <a:ln w="6350" algn="ctr">
            <a:noFill/>
            <a:miter lim="800000"/>
            <a:headEnd/>
            <a:tailEnd type="none" w="sm" len="sm"/>
          </a:ln>
          <a:effectLst/>
        </p:spPr>
        <p:txBody>
          <a:bodyPr wrap="none" lIns="0" tIns="0" rIns="0" bIns="0" anchor="ctr"/>
          <a:lstStyle/>
          <a:p>
            <a:pPr marL="85725" indent="-85725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ko-KR" altLang="en-US" sz="2400" b="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498814" y="3653631"/>
            <a:ext cx="1274317" cy="392306"/>
          </a:xfrm>
          <a:prstGeom prst="roundRect">
            <a:avLst>
              <a:gd name="adj" fmla="val 50000"/>
            </a:avLst>
          </a:prstGeom>
          <a:solidFill>
            <a:srgbClr val="4678B4">
              <a:lumMod val="20000"/>
              <a:lumOff val="80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0" kern="0" spc="-7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공통 </a:t>
            </a:r>
            <a:r>
              <a:rPr lang="ko-KR" altLang="en-US" sz="1000" b="0" kern="0" spc="-7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컴포넌트</a:t>
            </a:r>
            <a:endParaRPr lang="en-US" altLang="ko-KR" sz="1000" b="0" kern="0" spc="-70" dirty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0" kern="0" spc="-7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재사용성 제고</a:t>
            </a: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1993749" y="3653631"/>
            <a:ext cx="1275964" cy="392306"/>
          </a:xfrm>
          <a:prstGeom prst="roundRect">
            <a:avLst>
              <a:gd name="adj" fmla="val 50000"/>
            </a:avLst>
          </a:prstGeom>
          <a:solidFill>
            <a:srgbClr val="4678B4">
              <a:lumMod val="20000"/>
              <a:lumOff val="80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0" kern="0" spc="-18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공통 컴포넌트 및 표준프레임워크 개발</a:t>
            </a: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3445879" y="3653631"/>
            <a:ext cx="1274317" cy="392306"/>
          </a:xfrm>
          <a:prstGeom prst="roundRect">
            <a:avLst>
              <a:gd name="adj" fmla="val 50000"/>
            </a:avLst>
          </a:prstGeom>
          <a:solidFill>
            <a:srgbClr val="4678B4">
              <a:lumMod val="20000"/>
              <a:lumOff val="80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0" kern="0" spc="-7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표준프레임워크</a:t>
            </a:r>
            <a:endParaRPr lang="en-US" altLang="ko-KR" sz="1000" b="0" kern="0" spc="-70" dirty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0" kern="0" spc="-7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활성화</a:t>
            </a:r>
          </a:p>
        </p:txBody>
      </p:sp>
      <p:sp>
        <p:nvSpPr>
          <p:cNvPr id="48" name="순서도: 수동 연산 48"/>
          <p:cNvSpPr/>
          <p:nvPr/>
        </p:nvSpPr>
        <p:spPr bwMode="auto">
          <a:xfrm rot="10800000">
            <a:off x="498814" y="4123518"/>
            <a:ext cx="4269128" cy="117691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36000" rIns="72000" bIns="36000" anchor="ctr"/>
          <a:lstStyle/>
          <a:p>
            <a:pPr marL="85725" indent="-85725" eaLnBrk="1" fontAlgn="auto" hangingPunct="1"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endParaRPr lang="ko-KR" altLang="en-US" sz="1800" b="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629173" y="4454920"/>
            <a:ext cx="4040797" cy="758348"/>
            <a:chOff x="629174" y="4586456"/>
            <a:chExt cx="3813074" cy="758348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629174" y="4586456"/>
              <a:ext cx="711247" cy="75834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각 사업별로 </a:t>
              </a:r>
              <a:endParaRPr lang="en-US" altLang="ko-KR" sz="900" b="0" kern="0" spc="-1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공통컴포넌트</a:t>
              </a:r>
              <a:endParaRPr lang="en-US" altLang="ko-KR" sz="900" b="0" kern="0" spc="-1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중복 </a:t>
              </a:r>
              <a:r>
                <a:rPr lang="ko-KR" altLang="en-US" sz="900" b="0" kern="0" spc="-1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개발</a:t>
              </a:r>
            </a:p>
          </p:txBody>
        </p:sp>
        <p:sp>
          <p:nvSpPr>
            <p:cNvPr id="52" name="직사각형 51"/>
            <p:cNvSpPr/>
            <p:nvPr/>
          </p:nvSpPr>
          <p:spPr bwMode="auto">
            <a:xfrm>
              <a:off x="1404629" y="4586456"/>
              <a:ext cx="711247" cy="75834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4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기관별</a:t>
              </a:r>
              <a:r>
                <a:rPr lang="en-US" altLang="ko-KR" sz="900" b="0" kern="0" spc="-14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900" b="0" kern="0" spc="-14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사업별 </a:t>
              </a:r>
              <a:endParaRPr lang="en-US" altLang="ko-KR" sz="900" b="0" kern="0" spc="-14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4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개별적인 </a:t>
              </a:r>
              <a:endParaRPr lang="en-US" altLang="ko-KR" sz="900" b="0" kern="0" spc="-14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4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정보화 사업  </a:t>
              </a:r>
              <a:r>
                <a:rPr lang="ko-KR" altLang="en-US" sz="900" b="0" kern="0" spc="-14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추진</a:t>
              </a:r>
            </a:p>
          </p:txBody>
        </p:sp>
        <p:sp>
          <p:nvSpPr>
            <p:cNvPr id="53" name="직사각형 52"/>
            <p:cNvSpPr/>
            <p:nvPr/>
          </p:nvSpPr>
          <p:spPr bwMode="auto">
            <a:xfrm>
              <a:off x="2180086" y="4586456"/>
              <a:ext cx="711247" cy="75834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4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최적화</a:t>
              </a:r>
              <a:r>
                <a:rPr lang="en-US" altLang="ko-KR" sz="900" b="0" kern="0" spc="-14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900" b="0" kern="0" spc="-14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표준화된</a:t>
              </a:r>
              <a:endParaRPr lang="en-US" altLang="ko-KR" sz="900" b="0" kern="0" spc="-14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4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공통개발</a:t>
              </a:r>
              <a:endParaRPr lang="en-US" altLang="ko-KR" sz="900" b="0" kern="0" spc="-14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4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기반 요구</a:t>
              </a:r>
              <a:endParaRPr lang="ko-KR" altLang="en-US" sz="900" b="0" kern="0" spc="-14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 bwMode="auto">
            <a:xfrm>
              <a:off x="2955543" y="4586456"/>
              <a:ext cx="711247" cy="75834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7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업체 </a:t>
              </a:r>
              <a:r>
                <a:rPr lang="ko-KR" altLang="en-US" sz="900" b="0" kern="0" spc="-17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종속성 발생으로 인한 공정경쟁 저하 및 사업자 변경 </a:t>
              </a:r>
              <a:r>
                <a:rPr lang="ko-KR" altLang="en-US" sz="900" b="0" kern="0" spc="-17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</a:t>
              </a:r>
              <a:endParaRPr lang="en-US" altLang="ko-KR" sz="900" b="0" kern="0" spc="-17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7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예산낭비</a:t>
              </a:r>
              <a:endParaRPr lang="ko-KR" altLang="en-US" sz="900" b="0" kern="0" spc="-17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3731001" y="4586456"/>
              <a:ext cx="711247" cy="75834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개발표준 부재로 </a:t>
              </a:r>
              <a:r>
                <a:rPr lang="ko-KR" altLang="en-US" sz="900" b="0" kern="0" spc="-1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시스템간</a:t>
              </a:r>
              <a:endParaRPr lang="en-US" altLang="ko-KR" sz="900" b="0" kern="0" spc="-1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상호운용성 및</a:t>
              </a:r>
              <a:endParaRPr lang="en-US" altLang="ko-KR" sz="900" b="0" kern="0" spc="-1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900" b="0" kern="0" spc="-1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재사용성 </a:t>
              </a:r>
              <a:r>
                <a:rPr lang="ko-KR" altLang="en-US" sz="900" b="0" kern="0" spc="-10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저하</a:t>
              </a:r>
            </a:p>
          </p:txBody>
        </p:sp>
      </p:grpSp>
      <p:sp>
        <p:nvSpPr>
          <p:cNvPr id="56" name="Rectangle 11"/>
          <p:cNvSpPr>
            <a:spLocks noChangeArrowheads="1"/>
          </p:cNvSpPr>
          <p:nvPr/>
        </p:nvSpPr>
        <p:spPr bwMode="auto">
          <a:xfrm>
            <a:off x="877384" y="4211379"/>
            <a:ext cx="3511677" cy="175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000" tIns="0" rIns="72000" bIns="0">
            <a:spAutoFit/>
            <a:scene3d>
              <a:camera prst="orthographicFront"/>
              <a:lightRig rig="threePt" dir="t"/>
            </a:scene3d>
            <a:sp3d contourW="44450">
              <a:bevelB w="0" h="0"/>
              <a:contourClr>
                <a:schemeClr val="bg1"/>
              </a:contourClr>
            </a:sp3d>
          </a:bodyPr>
          <a:lstStyle/>
          <a:p>
            <a:pPr algn="ctr" defTabSz="7620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sz="1100" b="1" kern="0" spc="-130" dirty="0">
                <a:solidFill>
                  <a:srgbClr val="4678B4">
                    <a:lumMod val="50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차세대 전자정부 공통컴포넌트 및 표준프레임워크 구축 및 적용 요구</a:t>
            </a:r>
            <a:endParaRPr lang="en-US" altLang="ko-KR" sz="1100" b="1" kern="0" spc="-130" dirty="0">
              <a:solidFill>
                <a:srgbClr val="4678B4">
                  <a:lumMod val="50000"/>
                </a:srgbClr>
              </a:solidFill>
              <a:latin typeface="Rix모던고딕 L" panose="02020603020101020101" pitchFamily="18" charset="-127"/>
              <a:ea typeface="Rix모던고딕 L" panose="02020603020101020101" pitchFamily="18" charset="-127"/>
              <a:cs typeface="Arial" pitchFamily="34" charset="0"/>
            </a:endParaRPr>
          </a:p>
        </p:txBody>
      </p: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1612775"/>
              </p:ext>
            </p:extLst>
          </p:nvPr>
        </p:nvGraphicFramePr>
        <p:xfrm>
          <a:off x="7515225" y="1950812"/>
          <a:ext cx="2125663" cy="3326039"/>
        </p:xfrm>
        <a:graphic>
          <a:graphicData uri="http://schemas.openxmlformats.org/drawingml/2006/table">
            <a:tbl>
              <a:tblPr/>
              <a:tblGrid>
                <a:gridCol w="367387"/>
                <a:gridCol w="879138"/>
                <a:gridCol w="879138"/>
              </a:tblGrid>
              <a:tr h="3371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5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구분</a:t>
                      </a:r>
                    </a:p>
                  </a:txBody>
                  <a:tcPr marL="17900" marR="17900" marT="17907" marB="17907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5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표준프레임워크</a:t>
                      </a:r>
                      <a:r>
                        <a:rPr lang="en-US" altLang="ko-KR" sz="800" b="1" kern="0" spc="-5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/>
                      </a:r>
                      <a:br>
                        <a:rPr lang="en-US" altLang="ko-KR" sz="800" b="1" kern="0" spc="-5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</a:br>
                      <a:r>
                        <a:rPr lang="ko-KR" altLang="en-US" sz="800" b="1" kern="0" spc="-5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적용 前</a:t>
                      </a:r>
                      <a:endParaRPr lang="ko-KR" altLang="en-US" sz="800" b="1" kern="0" spc="-5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-5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표준프레임워크</a:t>
                      </a:r>
                      <a:r>
                        <a:rPr lang="en-US" altLang="ko-KR" sz="800" b="1" kern="0" spc="-5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/>
                      </a:r>
                      <a:br>
                        <a:rPr lang="en-US" altLang="ko-KR" sz="800" b="1" kern="0" spc="-5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</a:br>
                      <a:r>
                        <a:rPr lang="ko-KR" altLang="en-US" sz="800" b="1" kern="0" spc="-5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적용 後</a:t>
                      </a:r>
                      <a:endParaRPr lang="ko-KR" altLang="en-US" sz="800" b="1" kern="0" spc="-5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8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6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중복개발 </a:t>
                      </a:r>
                      <a:r>
                        <a:rPr lang="ko-KR" altLang="en-US" sz="800" kern="0" spc="-16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방지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동일한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기능도 </a:t>
                      </a:r>
                      <a:r>
                        <a:rPr lang="en-US" altLang="ko-KR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/>
                      </a:r>
                      <a:br>
                        <a:rPr lang="en-US" altLang="ko-KR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</a:br>
                      <a:r>
                        <a:rPr lang="ko-KR" altLang="en-US" sz="800" kern="0" spc="-170" baseline="0" dirty="0" err="1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사업자별로</a:t>
                      </a: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중복 개발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공통모듈 재사용으로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중복 개발 방지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16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6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업체종속 </a:t>
                      </a:r>
                      <a:r>
                        <a:rPr lang="ko-KR" altLang="en-US" sz="800" kern="0" spc="-16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해소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err="1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비표준</a:t>
                      </a: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고유기술 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사용으로 사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업자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종속 심화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22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표준화된 </a:t>
                      </a:r>
                      <a:r>
                        <a:rPr lang="ko-KR" altLang="en-US" sz="800" kern="0" spc="-22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기술을 사용하여 사업자 </a:t>
                      </a:r>
                      <a:endParaRPr lang="en-US" altLang="ko-KR" sz="800" kern="0" spc="-22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22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종속성 </a:t>
                      </a:r>
                      <a:r>
                        <a:rPr lang="ko-KR" altLang="en-US" sz="800" kern="0" spc="-22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해소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16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6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공정경쟁 촉진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프레임워크 </a:t>
                      </a:r>
                      <a:r>
                        <a:rPr lang="ko-KR" altLang="en-US" sz="800" kern="0" spc="-170" baseline="0" dirty="0" err="1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미보유</a:t>
                      </a: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en-US" altLang="ko-KR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/>
                      </a:r>
                      <a:br>
                        <a:rPr lang="en-US" altLang="ko-KR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</a:b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중소기업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불리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프레임워크 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무상제공으로 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중소기업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경쟁력 향상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6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연계비용 절감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상호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연계 시 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많은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기간과 인력 소요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연계모듈 표준화로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연계작업 용이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616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6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유지보수 </a:t>
                      </a:r>
                      <a:r>
                        <a:rPr lang="ko-KR" altLang="en-US" sz="800" kern="0" spc="-16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효율화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개발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표준 미흡으로 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유지보수가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어려움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개발표준에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의한 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모듈화로 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유지보수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용이 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333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16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수출</a:t>
                      </a:r>
                      <a:r>
                        <a:rPr lang="en-US" altLang="ko-KR" sz="800" kern="0" spc="-16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/>
                      </a:r>
                      <a:br>
                        <a:rPr lang="en-US" altLang="ko-KR" sz="800" kern="0" spc="-16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lang="ko-KR" altLang="en-US" sz="800" kern="0" spc="-16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경쟁력 </a:t>
                      </a:r>
                      <a:r>
                        <a:rPr lang="ko-KR" altLang="en-US" sz="800" kern="0" spc="-16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국가별</a:t>
                      </a:r>
                      <a:r>
                        <a:rPr lang="en-US" altLang="ko-KR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‧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사업별로 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전면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재개발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각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국가별 특성에 </a:t>
                      </a: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따라</a:t>
                      </a:r>
                      <a:endParaRPr lang="en-US" altLang="ko-KR" sz="800" kern="0" spc="-170" baseline="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ko-KR" altLang="en-US" sz="800" kern="0" spc="-1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kern="0" spc="-170" baseline="0" dirty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필요한 부분만 개발</a:t>
                      </a:r>
                    </a:p>
                  </a:txBody>
                  <a:tcPr marL="17900" marR="17900" marT="17907" marB="17907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66" name="그룹 65"/>
          <p:cNvGrpSpPr/>
          <p:nvPr/>
        </p:nvGrpSpPr>
        <p:grpSpPr>
          <a:xfrm>
            <a:off x="5122863" y="1936523"/>
            <a:ext cx="2311400" cy="1853519"/>
            <a:chOff x="5122863" y="1847624"/>
            <a:chExt cx="2311400" cy="1655762"/>
          </a:xfrm>
        </p:grpSpPr>
        <p:sp>
          <p:nvSpPr>
            <p:cNvPr id="67" name="TextBox 66"/>
            <p:cNvSpPr txBox="1"/>
            <p:nvPr/>
          </p:nvSpPr>
          <p:spPr>
            <a:xfrm>
              <a:off x="5122863" y="2007961"/>
              <a:ext cx="2212975" cy="30741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lIns="18000" tIns="18000" rIns="18000" bIns="18000">
              <a:spAutoFit/>
            </a:bodyPr>
            <a:lstStyle/>
            <a:p>
              <a:pPr marL="171450" indent="-17145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defRPr/>
              </a:pPr>
              <a:r>
                <a:rPr lang="ko-KR" altLang="en-US" sz="1000" b="0" kern="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개발환경</a:t>
              </a:r>
              <a:r>
                <a:rPr lang="en-US" altLang="ko-KR" sz="1000" b="0" kern="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b="0" kern="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실행환경</a:t>
              </a:r>
              <a:endParaRPr lang="en-US" altLang="ko-KR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71450" indent="-171450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buFont typeface="Wingdings" panose="05000000000000000000" pitchFamily="2" charset="2"/>
                <a:buChar char="§"/>
                <a:defRPr/>
              </a:pPr>
              <a:r>
                <a:rPr lang="ko-KR" altLang="en-US" sz="1000" b="0" kern="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공통컴포넌트 </a:t>
              </a:r>
              <a:r>
                <a:rPr lang="en-US" altLang="ko-KR" sz="1000" b="0" kern="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219</a:t>
              </a:r>
              <a:r>
                <a:rPr lang="ko-KR" altLang="en-US" sz="1000" b="0" kern="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종</a:t>
              </a:r>
            </a:p>
          </p:txBody>
        </p:sp>
        <p:sp>
          <p:nvSpPr>
            <p:cNvPr id="68" name="직사각형 67"/>
            <p:cNvSpPr/>
            <p:nvPr/>
          </p:nvSpPr>
          <p:spPr bwMode="auto">
            <a:xfrm>
              <a:off x="5122863" y="1865086"/>
              <a:ext cx="2212975" cy="1444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36000" rIns="72000" bIns="36000" anchor="ctr"/>
            <a:lstStyle/>
            <a:p>
              <a:pPr marL="85725" indent="-85725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en-US" altLang="ko-KR" sz="900" b="0" kern="0" spc="-5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V1.0 </a:t>
              </a:r>
              <a:r>
                <a:rPr lang="ko-KR" altLang="en-US" sz="900" b="0" kern="0" spc="-5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표준프레임워크 완성</a:t>
              </a:r>
              <a:r>
                <a:rPr lang="en-US" altLang="ko-KR" sz="900" b="0" kern="0" spc="-5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(‘09.06)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122863" y="2495324"/>
              <a:ext cx="2212975" cy="44488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lIns="18000" tIns="18000" rIns="18000" bIns="18000">
              <a:spAutoFit/>
            </a:bodyPr>
            <a:lstStyle>
              <a:defPPr>
                <a:defRPr lang="en-US"/>
              </a:defPPr>
              <a:lvl1pPr marL="171450" indent="-171450">
                <a:lnSpc>
                  <a:spcPct val="100000"/>
                </a:lnSpc>
                <a:spcBef>
                  <a:spcPts val="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§"/>
                <a:defRPr sz="1000" b="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pPr eaLnBrk="1" fontAlgn="auto" hangingPunct="1">
                <a:spcAft>
                  <a:spcPts val="0"/>
                </a:spcAft>
                <a:buClr>
                  <a:prstClr val="black"/>
                </a:buClr>
                <a:defRPr/>
              </a:pPr>
              <a:r>
                <a:rPr lang="ko-KR" altLang="en-US" kern="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 </a:t>
              </a:r>
              <a:r>
                <a:rPr lang="ko-KR" altLang="en-US" kern="0" dirty="0" err="1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오픈소스</a:t>
              </a:r>
              <a:r>
                <a:rPr lang="ko-KR" altLang="en-US" kern="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업그레이드</a:t>
              </a:r>
              <a:endParaRPr lang="en-US" altLang="ko-KR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eaLnBrk="1" fontAlgn="auto" hangingPunct="1">
                <a:spcAft>
                  <a:spcPts val="0"/>
                </a:spcAft>
                <a:buClr>
                  <a:prstClr val="black"/>
                </a:buClr>
                <a:defRPr/>
              </a:pPr>
              <a:r>
                <a:rPr lang="ko-KR" altLang="en-US" kern="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경량화 및 기능개선</a:t>
              </a:r>
              <a:endParaRPr lang="en-US" altLang="ko-KR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eaLnBrk="1" fontAlgn="auto" hangingPunct="1">
                <a:spcAft>
                  <a:spcPts val="0"/>
                </a:spcAft>
                <a:buClr>
                  <a:prstClr val="black"/>
                </a:buClr>
                <a:defRPr/>
              </a:pPr>
              <a:r>
                <a:rPr lang="ko-KR" altLang="en-US" kern="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모바일 웹</a:t>
              </a:r>
            </a:p>
          </p:txBody>
        </p:sp>
        <p:sp>
          <p:nvSpPr>
            <p:cNvPr id="70" name="직사각형 69"/>
            <p:cNvSpPr/>
            <p:nvPr/>
          </p:nvSpPr>
          <p:spPr bwMode="auto">
            <a:xfrm>
              <a:off x="5122863" y="2352449"/>
              <a:ext cx="2212975" cy="1444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36000" rIns="72000" bIns="36000" anchor="ctr"/>
            <a:lstStyle/>
            <a:p>
              <a:pPr marL="85725" indent="-85725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en-US" altLang="ko-KR" sz="900" b="0" kern="0" spc="-5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V2.0 </a:t>
              </a:r>
              <a:r>
                <a:rPr lang="ko-KR" altLang="en-US" sz="900" b="0" kern="0" spc="-5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개선 및 </a:t>
              </a:r>
              <a:r>
                <a:rPr lang="ko-KR" altLang="en-US" sz="900" b="0" kern="0" spc="-50" dirty="0" err="1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모바일</a:t>
              </a:r>
              <a:r>
                <a:rPr lang="ko-KR" altLang="en-US" sz="900" b="0" kern="0" spc="-5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확장</a:t>
              </a:r>
              <a:r>
                <a:rPr lang="en-US" altLang="ko-KR" sz="900" b="0" kern="0" spc="-5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(‘11.11)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22863" y="3122386"/>
              <a:ext cx="2212975" cy="30741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</p:spPr>
          <p:txBody>
            <a:bodyPr lIns="18000" tIns="18000" rIns="18000" bIns="18000">
              <a:spAutoFit/>
            </a:bodyPr>
            <a:lstStyle>
              <a:defPPr>
                <a:defRPr lang="en-US"/>
              </a:defPPr>
              <a:lvl1pPr marL="171450" indent="-171450">
                <a:lnSpc>
                  <a:spcPct val="100000"/>
                </a:lnSpc>
                <a:spcBef>
                  <a:spcPts val="0"/>
                </a:spcBef>
                <a:buClr>
                  <a:schemeClr val="tx1"/>
                </a:buClr>
                <a:buSzPct val="90000"/>
                <a:buFont typeface="Wingdings" panose="05000000000000000000" pitchFamily="2" charset="2"/>
                <a:buChar char="§"/>
                <a:defRPr sz="1000" b="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pPr eaLnBrk="1" fontAlgn="auto" hangingPunct="1">
                <a:spcAft>
                  <a:spcPts val="0"/>
                </a:spcAft>
                <a:buClr>
                  <a:prstClr val="black"/>
                </a:buClr>
                <a:defRPr/>
              </a:pPr>
              <a:r>
                <a:rPr lang="ko-KR" altLang="en-US" kern="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 </a:t>
              </a:r>
              <a:r>
                <a:rPr lang="ko-KR" altLang="en-US" kern="0" dirty="0" err="1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오픈소스</a:t>
              </a:r>
              <a:r>
                <a:rPr lang="ko-KR" altLang="en-US" kern="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업그레이드</a:t>
              </a:r>
              <a:r>
                <a:rPr lang="en-US" altLang="ko-KR" kern="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(39</a:t>
              </a:r>
              <a:r>
                <a:rPr lang="ko-KR" altLang="en-US" kern="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종</a:t>
              </a:r>
              <a:r>
                <a:rPr lang="en-US" altLang="ko-KR" kern="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</a:p>
            <a:p>
              <a:pPr eaLnBrk="1" fontAlgn="auto" hangingPunct="1">
                <a:spcAft>
                  <a:spcPts val="0"/>
                </a:spcAft>
                <a:buClr>
                  <a:prstClr val="black"/>
                </a:buClr>
                <a:defRPr/>
              </a:pPr>
              <a:r>
                <a:rPr lang="ko-KR" altLang="en-US" kern="0" spc="-19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비동기 처리</a:t>
              </a:r>
              <a:r>
                <a:rPr lang="en-US" altLang="ko-KR" kern="0" spc="-19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kern="0" spc="-19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보안 설정 간소화 등</a:t>
              </a:r>
              <a:r>
                <a:rPr lang="en-US" altLang="ko-KR" kern="0" spc="-190" dirty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kern="0" spc="-19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기능 개선</a:t>
              </a:r>
              <a:endParaRPr lang="ko-KR" altLang="en-US" kern="0" spc="-19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 bwMode="auto">
            <a:xfrm>
              <a:off x="5122863" y="2979511"/>
              <a:ext cx="2212975" cy="1428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36000" rIns="72000" bIns="36000" anchor="ctr"/>
            <a:lstStyle/>
            <a:p>
              <a:pPr marL="85725" indent="-85725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en-US" altLang="ko-KR" sz="900" b="0" kern="0" spc="-5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V3.0 </a:t>
              </a:r>
              <a:r>
                <a:rPr lang="ko-KR" altLang="en-US" sz="900" b="0" kern="0" spc="-5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업그레이드 개선</a:t>
              </a:r>
              <a:r>
                <a:rPr lang="en-US" altLang="ko-KR" sz="900" b="0" kern="0" spc="-5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(‘14.06)</a:t>
              </a:r>
            </a:p>
          </p:txBody>
        </p:sp>
        <p:sp>
          <p:nvSpPr>
            <p:cNvPr id="73" name="오른쪽 화살표 72"/>
            <p:cNvSpPr/>
            <p:nvPr/>
          </p:nvSpPr>
          <p:spPr bwMode="auto">
            <a:xfrm rot="5400000" flipV="1">
              <a:off x="6569870" y="2692967"/>
              <a:ext cx="1547812" cy="73025"/>
            </a:xfrm>
            <a:prstGeom prst="rightArrow">
              <a:avLst/>
            </a:prstGeom>
            <a:solidFill>
              <a:srgbClr val="508CD2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36000" rIns="72000" bIns="36000" anchor="ctr"/>
            <a:lstStyle/>
            <a:p>
              <a:pPr marL="85725" indent="-85725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endParaRPr lang="ko-KR" altLang="en-US" sz="18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4" name="타원 73"/>
            <p:cNvSpPr/>
            <p:nvPr/>
          </p:nvSpPr>
          <p:spPr bwMode="auto">
            <a:xfrm>
              <a:off x="7253288" y="1847624"/>
              <a:ext cx="180975" cy="179387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508CD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36000" rIns="72000" bIns="36000" anchor="ctr"/>
            <a:lstStyle/>
            <a:p>
              <a:pPr marL="85725" indent="-85725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endParaRPr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5" name="타원 74"/>
            <p:cNvSpPr/>
            <p:nvPr/>
          </p:nvSpPr>
          <p:spPr bwMode="auto">
            <a:xfrm>
              <a:off x="7253288" y="2334986"/>
              <a:ext cx="180975" cy="179388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508CD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36000" rIns="72000" bIns="36000" anchor="ctr"/>
            <a:lstStyle/>
            <a:p>
              <a:pPr marL="85725" indent="-85725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endParaRPr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6" name="타원 75"/>
            <p:cNvSpPr/>
            <p:nvPr/>
          </p:nvSpPr>
          <p:spPr bwMode="auto">
            <a:xfrm>
              <a:off x="7253288" y="2977924"/>
              <a:ext cx="180975" cy="179387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508CD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36000" rIns="72000" bIns="36000" anchor="ctr"/>
            <a:lstStyle/>
            <a:p>
              <a:pPr marL="85725" indent="-85725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endParaRPr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5196840" y="3696618"/>
            <a:ext cx="2087880" cy="261938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defRPr/>
            </a:pPr>
            <a:r>
              <a:rPr lang="ko-KR" altLang="en-US" sz="1100" b="0" kern="0" spc="-12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발전 방향성</a:t>
            </a:r>
            <a:endParaRPr lang="en-US" altLang="ko-KR" sz="1100" b="0" kern="0" spc="-12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57" name="그룹 103"/>
          <p:cNvGrpSpPr>
            <a:grpSpLocks/>
          </p:cNvGrpSpPr>
          <p:nvPr/>
        </p:nvGrpSpPr>
        <p:grpSpPr bwMode="auto">
          <a:xfrm>
            <a:off x="5108575" y="3886195"/>
            <a:ext cx="2232025" cy="1392237"/>
            <a:chOff x="7185248" y="1916832"/>
            <a:chExt cx="2232247" cy="1391767"/>
          </a:xfrm>
        </p:grpSpPr>
        <p:sp>
          <p:nvSpPr>
            <p:cNvPr id="58" name="TextBox 57"/>
            <p:cNvSpPr txBox="1"/>
            <p:nvPr/>
          </p:nvSpPr>
          <p:spPr>
            <a:xfrm>
              <a:off x="7310673" y="1916832"/>
              <a:ext cx="1979809" cy="43165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r>
                <a:rPr lang="ko-KR" altLang="en-US" sz="1050" b="0" kern="0" spc="-130" dirty="0">
                  <a:solidFill>
                    <a:srgbClr val="4678B4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>중소기업 중심 전자정부 </a:t>
              </a:r>
              <a:r>
                <a:rPr lang="en-US" altLang="ko-KR" sz="1050" b="0" kern="0" spc="-130" dirty="0">
                  <a:solidFill>
                    <a:srgbClr val="4678B4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/>
              </a:r>
              <a:br>
                <a:rPr lang="en-US" altLang="ko-KR" sz="1050" b="0" kern="0" spc="-130" dirty="0">
                  <a:solidFill>
                    <a:srgbClr val="4678B4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</a:br>
              <a:r>
                <a:rPr lang="ko-KR" altLang="en-US" sz="1050" b="0" kern="0" spc="-130" dirty="0">
                  <a:solidFill>
                    <a:srgbClr val="4678B4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itchFamily="34" charset="0"/>
                </a:rPr>
                <a:t>시장 정착 및 수출확대</a:t>
              </a:r>
            </a:p>
          </p:txBody>
        </p:sp>
        <p:pic>
          <p:nvPicPr>
            <p:cNvPr id="59" name="Picture 289" descr="화살표"/>
            <p:cNvPicPr>
              <a:picLocks noChangeAspect="1" noChangeArrowheads="1"/>
            </p:cNvPicPr>
            <p:nvPr/>
          </p:nvPicPr>
          <p:blipFill>
            <a:blip r:embed="rId3"/>
            <a:srcRect l="14194" r="14194" b="70580"/>
            <a:stretch>
              <a:fillRect/>
            </a:stretch>
          </p:blipFill>
          <p:spPr bwMode="auto">
            <a:xfrm rot="10800000">
              <a:off x="7185248" y="2277072"/>
              <a:ext cx="2232247" cy="6998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50800" dir="5400000" algn="ctr" rotWithShape="0">
                <a:srgbClr val="BEDCFF"/>
              </a:outerShdw>
            </a:effectLst>
          </p:spPr>
        </p:pic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7364654" y="2967402"/>
              <a:ext cx="882738" cy="341197"/>
            </a:xfrm>
            <a:prstGeom prst="roundRect">
              <a:avLst>
                <a:gd name="adj" fmla="val 42276"/>
              </a:avLst>
            </a:prstGeom>
            <a:solidFill>
              <a:srgbClr val="2E5A72"/>
            </a:solidFill>
            <a:ln w="6350" cap="flat" cmpd="sng" algn="ctr">
              <a:solidFill>
                <a:srgbClr val="4678B4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b="0" kern="0" spc="-100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중소기업 </a:t>
              </a:r>
              <a:r>
                <a:rPr lang="ko-KR" altLang="en-US" sz="1000" b="0" kern="0" spc="-100" dirty="0" smtClea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지원</a:t>
              </a:r>
              <a:endParaRPr lang="en-US" altLang="ko-KR" sz="1000" b="0" kern="0" spc="-100" dirty="0" smtClean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b="0" kern="0" spc="-100" dirty="0" smtClea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1000" b="0" kern="0" spc="-100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 강화</a:t>
              </a:r>
            </a:p>
          </p:txBody>
        </p:sp>
        <p:sp>
          <p:nvSpPr>
            <p:cNvPr id="61" name="Rectangle 43"/>
            <p:cNvSpPr>
              <a:spLocks noChangeArrowheads="1"/>
            </p:cNvSpPr>
            <p:nvPr/>
          </p:nvSpPr>
          <p:spPr bwMode="auto">
            <a:xfrm>
              <a:off x="8393456" y="2967402"/>
              <a:ext cx="844634" cy="341197"/>
            </a:xfrm>
            <a:prstGeom prst="roundRect">
              <a:avLst>
                <a:gd name="adj" fmla="val 42276"/>
              </a:avLst>
            </a:prstGeom>
            <a:solidFill>
              <a:srgbClr val="2E5A72"/>
            </a:solidFill>
            <a:ln w="6350" cap="flat" cmpd="sng" algn="ctr">
              <a:solidFill>
                <a:srgbClr val="4678B4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b="0" kern="0" spc="-160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전자정부 </a:t>
              </a:r>
              <a:r>
                <a:rPr lang="ko-KR" altLang="en-US" sz="1000" b="0" kern="0" spc="-160" dirty="0" err="1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플랫폼으로진화</a:t>
              </a:r>
              <a:endParaRPr lang="ko-KR" altLang="en-US" sz="1000" b="0" kern="0" spc="-160" dirty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2" name="Rectangle 43"/>
            <p:cNvSpPr>
              <a:spLocks noChangeArrowheads="1"/>
            </p:cNvSpPr>
            <p:nvPr/>
          </p:nvSpPr>
          <p:spPr bwMode="auto">
            <a:xfrm>
              <a:off x="7882230" y="2456400"/>
              <a:ext cx="844634" cy="342784"/>
            </a:xfrm>
            <a:prstGeom prst="roundRect">
              <a:avLst>
                <a:gd name="adj" fmla="val 42276"/>
              </a:avLst>
            </a:prstGeom>
            <a:solidFill>
              <a:srgbClr val="2E5A72"/>
            </a:solidFill>
            <a:ln w="6350" cap="flat" cmpd="sng" algn="ctr">
              <a:solidFill>
                <a:srgbClr val="4678B4">
                  <a:lumMod val="60000"/>
                  <a:lumOff val="4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b="0" kern="0" spc="-160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전자정부 </a:t>
              </a:r>
              <a:r>
                <a:rPr lang="ko-KR" altLang="en-US" sz="1000" b="0" kern="0" spc="-160" dirty="0" smtClea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수출</a:t>
              </a:r>
              <a:endParaRPr lang="en-US" altLang="ko-KR" sz="1000" b="0" kern="0" spc="-160" dirty="0" smtClean="0">
                <a:solidFill>
                  <a:prstClr val="whit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000" b="0" kern="0" spc="-160" dirty="0" smtClean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1000" b="0" kern="0" spc="-160" dirty="0">
                  <a:solidFill>
                    <a:prstClr val="white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기반 활성화</a:t>
              </a:r>
            </a:p>
          </p:txBody>
        </p:sp>
        <p:sp>
          <p:nvSpPr>
            <p:cNvPr id="63" name="오른쪽 화살표 62"/>
            <p:cNvSpPr/>
            <p:nvPr/>
          </p:nvSpPr>
          <p:spPr bwMode="auto">
            <a:xfrm rot="18532982">
              <a:off x="7886226" y="2779304"/>
              <a:ext cx="122196" cy="193694"/>
            </a:xfrm>
            <a:prstGeom prst="rightArrow">
              <a:avLst/>
            </a:prstGeom>
            <a:solidFill>
              <a:srgbClr val="508CD2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36000" rIns="72000" bIns="36000" anchor="ctr"/>
            <a:lstStyle/>
            <a:p>
              <a:pPr marL="85725" indent="-85725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endParaRPr lang="ko-KR" altLang="en-US" sz="18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4" name="오른쪽 화살표 63"/>
            <p:cNvSpPr/>
            <p:nvPr/>
          </p:nvSpPr>
          <p:spPr bwMode="auto">
            <a:xfrm rot="3067018" flipH="1">
              <a:off x="8640363" y="2779304"/>
              <a:ext cx="122196" cy="193694"/>
            </a:xfrm>
            <a:prstGeom prst="rightArrow">
              <a:avLst/>
            </a:prstGeom>
            <a:solidFill>
              <a:srgbClr val="508CD2"/>
            </a:solidFill>
            <a:ln w="63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36000" rIns="72000" bIns="36000" anchor="ctr"/>
            <a:lstStyle/>
            <a:p>
              <a:pPr marL="85725" indent="-85725" eaLnBrk="1" fontAlgn="auto" hangingPunct="1"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defRPr/>
              </a:pPr>
              <a:endParaRPr lang="ko-KR" altLang="en-US" sz="18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65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향후 트래픽 증가에 따른 고속 전송 기술이 요구됨에 따라 </a:t>
            </a:r>
            <a:r>
              <a:rPr lang="en-US" altLang="ko-KR" dirty="0"/>
              <a:t>5G</a:t>
            </a:r>
            <a:r>
              <a:rPr lang="ko-KR" altLang="en-US" dirty="0"/>
              <a:t>가 등장했으며 아직 표준화가 정립되지 않은 </a:t>
            </a:r>
            <a:r>
              <a:rPr lang="en-US" altLang="ko-KR" dirty="0"/>
              <a:t>5G</a:t>
            </a:r>
            <a:r>
              <a:rPr lang="ko-KR" altLang="en-US" dirty="0"/>
              <a:t>에 대해 각 국가의 노력과 국내 현황을 파악하여 </a:t>
            </a:r>
            <a:r>
              <a:rPr lang="en-US" altLang="ko-KR" dirty="0"/>
              <a:t>5G </a:t>
            </a:r>
            <a:r>
              <a:rPr lang="ko-KR" altLang="en-US" dirty="0"/>
              <a:t>시장 현황을 검토함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동향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전자정부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5G</a:t>
            </a:r>
            <a:endParaRPr lang="ko-KR" altLang="en-US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00024" y="1850782"/>
            <a:ext cx="2572205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602514" y="1850782"/>
            <a:ext cx="4103460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00024" y="1557758"/>
            <a:ext cx="2572205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5G 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개요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602514" y="1557758"/>
            <a:ext cx="4103459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국외 </a:t>
            </a:r>
            <a: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5G 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연구 추진 동향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14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고 용량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고속 서비스 품질 확보를 위한 국제적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경쟁구도가 심화됨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5G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의 표준화 연구 및 정책을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통하여 향후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미래 시장 선점기회 확보를 위한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노력중임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5" name="오각형 14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78" name="Text Box 104"/>
          <p:cNvSpPr txBox="1">
            <a:spLocks noChangeArrowheads="1"/>
          </p:cNvSpPr>
          <p:nvPr/>
        </p:nvSpPr>
        <p:spPr bwMode="auto">
          <a:xfrm>
            <a:off x="203122" y="1976556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fontAlgn="auto" hangingPunct="0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kumimoji="0" lang="en-US" altLang="ko-KR" sz="12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5G(IMT-2020)</a:t>
            </a:r>
            <a:r>
              <a:rPr kumimoji="0" lang="ko-KR" altLang="en-US" sz="12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정의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13860" y="2131564"/>
            <a:ext cx="3070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최대 전송속도 </a:t>
            </a:r>
            <a:r>
              <a:rPr kumimoji="0" lang="en-US" altLang="ko-KR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20Gbps</a:t>
            </a:r>
          </a:p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en-US" altLang="ko-KR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r>
              <a:rPr kumimoji="0" lang="ko-KR" altLang="en-US" sz="1000" spc="-120" dirty="0" err="1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제곱킬로미터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내 약 </a:t>
            </a:r>
            <a:r>
              <a:rPr kumimoji="0" lang="en-US" altLang="ko-KR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100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만개 단말 수용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en-US" altLang="ko-KR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500Km/h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이동성지원</a:t>
            </a:r>
            <a:r>
              <a:rPr kumimoji="0" lang="en-US" altLang="ko-KR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4G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대비 효율성 </a:t>
            </a:r>
            <a:r>
              <a:rPr kumimoji="0" lang="en-US" altLang="ko-KR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100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배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주파수 효율성 </a:t>
            </a:r>
            <a:r>
              <a:rPr kumimoji="0" lang="en-US" altLang="ko-KR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배 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0" name="Text Box 104"/>
          <p:cNvSpPr txBox="1">
            <a:spLocks noChangeArrowheads="1"/>
          </p:cNvSpPr>
          <p:nvPr/>
        </p:nvSpPr>
        <p:spPr bwMode="auto">
          <a:xfrm>
            <a:off x="213860" y="2990922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fontAlgn="auto" hangingPunct="0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kumimoji="0" lang="ko-KR" altLang="en-US" sz="12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논의 </a:t>
            </a:r>
            <a:r>
              <a:rPr kumimoji="0" lang="en-US" altLang="ko-KR" sz="12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5G </a:t>
            </a:r>
            <a:r>
              <a:rPr kumimoji="0" lang="ko-KR" altLang="en-US" sz="12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주요 요구 사항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13860" y="3143257"/>
            <a:ext cx="3070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en-US" altLang="ko-KR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4G 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대비 </a:t>
            </a:r>
            <a:r>
              <a:rPr kumimoji="0" lang="en-US" altLang="ko-KR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1000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배 용량 증대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언제 어디서나 개인당 </a:t>
            </a:r>
            <a:r>
              <a:rPr kumimoji="0" lang="en-US" altLang="ko-KR" sz="1000" spc="-120" dirty="0" err="1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Gbps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급 체감 속도 제공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en-US" altLang="ko-KR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Internet of Things 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시대 대규모 디바이스의 수용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ko-KR" altLang="en-US" sz="1000" spc="-120" dirty="0" err="1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초연결통신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ko-KR" altLang="en-US" sz="1000" spc="-120" dirty="0" err="1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초실시간처리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가상화 네트워크 인프라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2" name="Text Box 104"/>
          <p:cNvSpPr txBox="1">
            <a:spLocks noChangeArrowheads="1"/>
          </p:cNvSpPr>
          <p:nvPr/>
        </p:nvSpPr>
        <p:spPr bwMode="auto">
          <a:xfrm>
            <a:off x="203122" y="4375706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fontAlgn="auto" hangingPunct="0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kumimoji="0" lang="ko-KR" altLang="en-US" sz="12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예상 변화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0409" y="4516728"/>
            <a:ext cx="3070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초고용량 </a:t>
            </a:r>
            <a:r>
              <a:rPr kumimoji="0" lang="ko-KR" altLang="en-US" sz="1000" spc="-120" dirty="0" err="1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실감형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데이터 서비스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ko-KR" altLang="en-US" sz="1000" spc="-120" dirty="0" err="1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초연결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통신서비스 실현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그 밖의  빠른 처리속도가 요구되는 서비스의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</a:pPr>
            <a:r>
              <a:rPr kumimoji="0" lang="en-US" altLang="ko-KR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</a:t>
            </a:r>
            <a:r>
              <a:rPr kumimoji="0" lang="ko-KR" altLang="en-US" sz="10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큰 변화 및 고도화 진행</a:t>
            </a: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latinLnBrk="0" hangingPunct="0">
              <a:lnSpc>
                <a:spcPct val="120000"/>
              </a:lnSpc>
              <a:spcBef>
                <a:spcPts val="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</a:pPr>
            <a:endParaRPr kumimoji="0" lang="en-US" altLang="ko-KR" sz="10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4" name="Rectangle 11"/>
          <p:cNvSpPr>
            <a:spLocks noChangeArrowheads="1"/>
          </p:cNvSpPr>
          <p:nvPr/>
        </p:nvSpPr>
        <p:spPr bwMode="auto">
          <a:xfrm>
            <a:off x="2870653" y="1850782"/>
            <a:ext cx="2630261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85" name="직사각형 84"/>
          <p:cNvSpPr/>
          <p:nvPr/>
        </p:nvSpPr>
        <p:spPr bwMode="auto">
          <a:xfrm>
            <a:off x="2870653" y="1557758"/>
            <a:ext cx="2630261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국내 </a:t>
            </a:r>
            <a: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5G 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추진 동향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93" name="Text Box 104"/>
          <p:cNvSpPr txBox="1">
            <a:spLocks noChangeArrowheads="1"/>
          </p:cNvSpPr>
          <p:nvPr/>
        </p:nvSpPr>
        <p:spPr bwMode="auto">
          <a:xfrm>
            <a:off x="2900640" y="1976556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</a:t>
            </a:r>
            <a:r>
              <a:rPr lang="en-US" altLang="ko-KR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5G </a:t>
            </a:r>
            <a:r>
              <a:rPr lang="ko-KR" altLang="en-US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관련 전략 및 정책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841589" y="2160048"/>
            <a:ext cx="2659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88900" algn="just" eaLnBrk="0" fontAlgn="base" hangingPunct="0">
              <a:spcAft>
                <a:spcPct val="0"/>
              </a:spcAft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lang="en-US" altLang="ko-KR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’14</a:t>
            </a:r>
            <a:r>
              <a:rPr lang="ko-KR" altLang="en-US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</a:t>
            </a:r>
            <a:r>
              <a:rPr lang="en-US" altLang="ko-KR" sz="1000" kern="1200" spc="-12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r>
              <a:rPr lang="ko-KR" altLang="en-US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월 </a:t>
            </a:r>
            <a:r>
              <a:rPr lang="en-US" altLang="ko-KR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‘</a:t>
            </a:r>
            <a:r>
              <a:rPr lang="ko-KR" altLang="en-US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미래이동통신 산업발전전략</a:t>
            </a:r>
            <a:r>
              <a:rPr lang="en-US" altLang="ko-KR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’ </a:t>
            </a:r>
            <a:r>
              <a:rPr lang="ko-KR" altLang="en-US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발표</a:t>
            </a:r>
            <a:endParaRPr lang="en-US" altLang="ko-KR" sz="1000" kern="1200" spc="-12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algn="just" eaLnBrk="0" fontAlgn="base" hangingPunct="0">
              <a:spcAft>
                <a:spcPct val="0"/>
              </a:spcAft>
              <a:buClr>
                <a:prstClr val="black"/>
              </a:buClr>
              <a:buSzPct val="100000"/>
            </a:pPr>
            <a:r>
              <a:rPr lang="en-US" altLang="ko-KR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- </a:t>
            </a:r>
            <a:r>
              <a:rPr lang="ko-KR" altLang="en-US" sz="1000" kern="1200" spc="-120" dirty="0" err="1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미래창조과학부</a:t>
            </a:r>
            <a:endParaRPr lang="en-US" altLang="ko-KR" sz="1000" kern="12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fontAlgn="base" hangingPunct="0">
              <a:spcAft>
                <a:spcPct val="0"/>
              </a:spcAft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lang="en-US" altLang="ko-KR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5G MASTER </a:t>
            </a:r>
            <a:r>
              <a:rPr lang="ko-KR" altLang="en-US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전략</a:t>
            </a:r>
            <a:endParaRPr lang="en-US" altLang="ko-KR" sz="1000" kern="12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algn="just" eaLnBrk="0" fontAlgn="base" hangingPunct="0">
              <a:spcAft>
                <a:spcPct val="0"/>
              </a:spcAft>
              <a:buClr>
                <a:prstClr val="black"/>
              </a:buClr>
              <a:buSzPct val="100000"/>
            </a:pPr>
            <a:r>
              <a:rPr lang="en-US" altLang="ko-KR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</a:t>
            </a:r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236380"/>
              </p:ext>
            </p:extLst>
          </p:nvPr>
        </p:nvGraphicFramePr>
        <p:xfrm>
          <a:off x="3109088" y="2706032"/>
          <a:ext cx="2257309" cy="1594440"/>
        </p:xfrm>
        <a:graphic>
          <a:graphicData uri="http://schemas.openxmlformats.org/drawingml/2006/table">
            <a:tbl>
              <a:tblPr/>
              <a:tblGrid>
                <a:gridCol w="779623"/>
                <a:gridCol w="1477686"/>
              </a:tblGrid>
              <a:tr h="14884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0" dirty="0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전략</a:t>
                      </a:r>
                      <a:endParaRPr lang="ko-KR" altLang="en-US" sz="900" b="0" spc="0" dirty="0">
                        <a:solidFill>
                          <a:schemeClr val="accent3">
                            <a:lumMod val="1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0" dirty="0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주요내용</a:t>
                      </a:r>
                      <a:endParaRPr lang="ko-KR" altLang="en-US" sz="900" b="0" spc="0" dirty="0">
                        <a:solidFill>
                          <a:schemeClr val="accent3">
                            <a:lumMod val="1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09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ko-KR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Market Activator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대 핵심 서비스 발굴</a:t>
                      </a:r>
                      <a:endParaRPr lang="en-US" altLang="ko-KR" sz="900" b="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b="0" spc="-15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‘20</a:t>
                      </a:r>
                      <a:r>
                        <a:rPr lang="ko-KR" altLang="en-US" sz="900" b="0" spc="-15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 세계최초 상용서비스 실현</a:t>
                      </a:r>
                      <a:endParaRPr lang="ko-KR" altLang="en-US" sz="900" b="0" spc="-15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9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ko-KR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Standard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ko-KR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Frontier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‘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국제공조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’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를</a:t>
                      </a:r>
                      <a:r>
                        <a:rPr lang="ko-KR" altLang="en-US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통한 글로벌</a:t>
                      </a:r>
                      <a:endParaRPr lang="en-US" altLang="ko-KR" sz="900" b="0" spc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협력 기반 표준화 추진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51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ko-KR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Technology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ko-KR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Leader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선도형 연구개발 추진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9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en-US" altLang="ko-KR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Ecosystem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ko-KR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Renovator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산업체질 강화를 위한</a:t>
                      </a:r>
                      <a:endParaRPr lang="en-US" altLang="ko-KR" sz="900" b="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중소기업 지원 확대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6" name="Text Box 104"/>
          <p:cNvSpPr txBox="1">
            <a:spLocks noChangeArrowheads="1"/>
          </p:cNvSpPr>
          <p:nvPr/>
        </p:nvSpPr>
        <p:spPr bwMode="auto">
          <a:xfrm>
            <a:off x="2919666" y="4400544"/>
            <a:ext cx="2498755" cy="18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</a:t>
            </a:r>
            <a:r>
              <a:rPr lang="en-US" altLang="ko-KR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5G </a:t>
            </a:r>
            <a:r>
              <a:rPr lang="ko-KR" altLang="en-US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연구 주도 기관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850400" y="4610160"/>
            <a:ext cx="265953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88900" algn="just" eaLnBrk="0" fontAlgn="base" hangingPunct="0">
              <a:spcAft>
                <a:spcPct val="0"/>
              </a:spcAft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lang="en-US" altLang="ko-KR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ETRI – 5G </a:t>
            </a:r>
            <a:r>
              <a:rPr lang="ko-KR" altLang="en-US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연구개발 사업</a:t>
            </a:r>
            <a:r>
              <a:rPr lang="en-US" altLang="ko-KR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(5G</a:t>
            </a:r>
            <a:r>
              <a:rPr lang="ko-KR" altLang="en-US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통합사업</a:t>
            </a:r>
            <a:r>
              <a:rPr lang="en-US" altLang="ko-KR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marL="266700" indent="-88900" algn="just" eaLnBrk="0" fontAlgn="base" hangingPunct="0">
              <a:spcAft>
                <a:spcPct val="0"/>
              </a:spcAft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lang="en-US" altLang="ko-KR" sz="1000" kern="1200" spc="-12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5G Forum  - </a:t>
            </a:r>
            <a:r>
              <a:rPr lang="ko-KR" altLang="en-US" sz="1000" kern="1200" spc="-12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표준화 활동 지원</a:t>
            </a:r>
            <a:r>
              <a:rPr lang="en-US" altLang="ko-KR" sz="1000" kern="1200" spc="-12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</a:p>
          <a:p>
            <a:pPr marL="177800" algn="just" eaLnBrk="0" fontAlgn="base" hangingPunct="0">
              <a:spcAft>
                <a:spcPct val="0"/>
              </a:spcAft>
              <a:buClr>
                <a:prstClr val="black"/>
              </a:buClr>
              <a:buSzPct val="100000"/>
            </a:pPr>
            <a:r>
              <a:rPr lang="en-US" altLang="ko-KR" sz="1000" kern="1200" spc="-12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</a:t>
            </a:r>
            <a:r>
              <a:rPr lang="ko-KR" altLang="en-US" sz="1000" kern="1200" spc="-12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국제 기구와 공동업무 협약 및 협력체계 마련</a:t>
            </a:r>
            <a:endParaRPr lang="en-US" altLang="ko-KR" sz="1000" kern="1200" spc="-12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8900" algn="just" eaLnBrk="0" fontAlgn="base" hangingPunct="0">
              <a:spcAft>
                <a:spcPct val="0"/>
              </a:spcAft>
              <a:buClr>
                <a:prstClr val="black"/>
              </a:buClr>
              <a:buSzPct val="100000"/>
              <a:buFont typeface="Wingdings" pitchFamily="2" charset="2"/>
              <a:buChar char="§"/>
            </a:pPr>
            <a:r>
              <a:rPr lang="ko-KR" altLang="en-US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삼성 </a:t>
            </a:r>
            <a:r>
              <a:rPr lang="en-US" altLang="ko-KR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LG </a:t>
            </a:r>
            <a:r>
              <a:rPr lang="ko-KR" altLang="en-US" sz="1000" kern="1200" spc="-12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</a:t>
            </a:r>
            <a:endParaRPr lang="en-US" altLang="ko-KR" sz="1000" kern="12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algn="just" eaLnBrk="0" fontAlgn="base" hangingPunct="0">
              <a:spcAft>
                <a:spcPct val="0"/>
              </a:spcAft>
              <a:buClr>
                <a:prstClr val="black"/>
              </a:buClr>
              <a:buSzPct val="100000"/>
            </a:pPr>
            <a:endParaRPr lang="en-US" altLang="ko-KR" sz="1000" kern="1200" spc="-120" dirty="0" smtClean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100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12505"/>
              </p:ext>
            </p:extLst>
          </p:nvPr>
        </p:nvGraphicFramePr>
        <p:xfrm>
          <a:off x="5878942" y="2224310"/>
          <a:ext cx="3719947" cy="3056271"/>
        </p:xfrm>
        <a:graphic>
          <a:graphicData uri="http://schemas.openxmlformats.org/drawingml/2006/table">
            <a:tbl>
              <a:tblPr/>
              <a:tblGrid>
                <a:gridCol w="319505"/>
                <a:gridCol w="2744583"/>
                <a:gridCol w="655859"/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0" dirty="0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국가</a:t>
                      </a:r>
                      <a:endParaRPr lang="ko-KR" altLang="en-US" sz="900" b="0" spc="0" dirty="0">
                        <a:solidFill>
                          <a:schemeClr val="accent3">
                            <a:lumMod val="1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0" dirty="0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주요내용</a:t>
                      </a:r>
                      <a:endParaRPr lang="ko-KR" altLang="en-US" sz="900" b="0" spc="0" dirty="0">
                        <a:solidFill>
                          <a:schemeClr val="accent3">
                            <a:lumMod val="1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0" dirty="0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</a:t>
                      </a:r>
                      <a:r>
                        <a:rPr lang="ko-KR" altLang="en-US" sz="900" b="0" spc="0" baseline="0" dirty="0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endParaRPr lang="en-US" altLang="ko-KR" sz="900" b="0" spc="0" baseline="0" dirty="0" smtClean="0">
                        <a:solidFill>
                          <a:schemeClr val="accent3">
                            <a:lumMod val="1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pc="0" baseline="0" dirty="0" smtClean="0">
                          <a:solidFill>
                            <a:schemeClr val="accent3">
                              <a:lumMod val="1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키워드</a:t>
                      </a:r>
                      <a:endParaRPr lang="ko-KR" altLang="en-US" sz="900" b="0" spc="0" dirty="0">
                        <a:solidFill>
                          <a:schemeClr val="accent3">
                            <a:lumMod val="1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2980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중국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0" spc="0" baseline="0" dirty="0" smtClean="0">
                          <a:solidFill>
                            <a:schemeClr val="dk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0" spc="0" baseline="0" dirty="0" smtClean="0">
                          <a:solidFill>
                            <a:schemeClr val="dk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주요단체</a:t>
                      </a:r>
                      <a:r>
                        <a:rPr lang="en-US" altLang="ko-KR" sz="900" b="0" spc="0" baseline="0" dirty="0" smtClean="0">
                          <a:solidFill>
                            <a:schemeClr val="dk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’13.2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월 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5G 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프로젝트 그룹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(IMT 2020 PG)</a:t>
                      </a:r>
                    </a:p>
                    <a:p>
                      <a:pPr algn="l" latinLnBrk="1"/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주요내용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정부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0" spc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공신부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주도로 기술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표준화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주파수 전략 수립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표준화 전략 수립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980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일본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주요단체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’13.9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월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5G 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이동통신 연구개발 그룹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(2020 and </a:t>
                      </a:r>
                      <a:r>
                        <a:rPr lang="en-US" altLang="ko-KR" sz="900" b="0" spc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Beyound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en-US" altLang="ko-KR" sz="900" b="0" spc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AdHoc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주요내용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개별 산학연 연구개발 → 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5G</a:t>
                      </a:r>
                      <a:r>
                        <a:rPr lang="en-US" altLang="ko-KR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본격 대응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산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·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학연</a:t>
                      </a:r>
                      <a:endParaRPr lang="en-US" altLang="ko-KR" sz="900" b="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연구개발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01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유럽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주요단체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’12.11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월 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METIS, ’13.12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월 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5GPPP</a:t>
                      </a:r>
                    </a:p>
                    <a:p>
                      <a:pPr algn="l" latinLnBrk="1"/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주요내용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5G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연구재단 설립 및 대형과제를 통한 관련 원천연구 수행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en-US" altLang="ko-KR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※ ’14~’20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년에 걸쳐 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EU(50):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민간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(50)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으로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2.4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조원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(16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억 유로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투입 예정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EU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주도 </a:t>
                      </a:r>
                      <a:endParaRPr lang="en-US" altLang="ko-KR" sz="900" b="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민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·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관</a:t>
                      </a:r>
                      <a:endParaRPr lang="en-US" altLang="ko-KR" sz="900" b="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투자 방식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980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영국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주요단체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5G 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혁신센터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(5GIC)</a:t>
                      </a:r>
                    </a:p>
                    <a:p>
                      <a:pPr algn="l" latinLnBrk="1"/>
                      <a:r>
                        <a:rPr lang="en-US" altLang="ko-KR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주요내용</a:t>
                      </a:r>
                      <a:r>
                        <a:rPr lang="en-US" altLang="ko-KR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</a:t>
                      </a:r>
                      <a:r>
                        <a:rPr lang="ko-KR" altLang="en-US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산학협력 대형과제 수행</a:t>
                      </a:r>
                      <a:r>
                        <a:rPr lang="en-US" altLang="ko-KR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700</a:t>
                      </a:r>
                      <a:r>
                        <a:rPr lang="ko-KR" altLang="en-US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억 원 규모 투자</a:t>
                      </a:r>
                      <a:r>
                        <a:rPr lang="en-US" altLang="ko-KR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/’15.2</a:t>
                      </a:r>
                      <a:r>
                        <a:rPr lang="ko-KR" altLang="en-US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월 </a:t>
                      </a:r>
                      <a:r>
                        <a:rPr lang="en-US" altLang="ko-KR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1Tbps </a:t>
                      </a:r>
                      <a:r>
                        <a:rPr lang="ko-KR" altLang="en-US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구현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민간 협력 </a:t>
                      </a:r>
                      <a:endParaRPr lang="en-US" altLang="ko-KR" sz="900" b="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컨소시엄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04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kern="120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미국</a:t>
                      </a:r>
                      <a:endParaRPr lang="ko-KR" altLang="en-US" sz="900" kern="120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주요단체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</a:t>
                      </a:r>
                      <a:r>
                        <a:rPr lang="ko-KR" altLang="en-US" sz="900" b="0" spc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퀄컴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NYU, UC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버클리 등</a:t>
                      </a:r>
                      <a:endParaRPr lang="en-US" altLang="ko-KR" sz="900" b="0" spc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주요내용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민간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학계 중심으로 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5G</a:t>
                      </a:r>
                      <a:r>
                        <a:rPr lang="en-US" altLang="ko-KR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900" b="0" spc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원천 기술 연구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민</a:t>
                      </a:r>
                      <a:r>
                        <a:rPr lang="en-US" altLang="ko-KR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·</a:t>
                      </a:r>
                      <a:r>
                        <a:rPr lang="ko-KR" altLang="en-US" sz="900" b="0" spc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학 중심  기술 연구</a:t>
                      </a:r>
                      <a:endParaRPr lang="ko-KR" altLang="en-US" sz="900" b="0" spc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1" name="Text Box 104"/>
          <p:cNvSpPr txBox="1">
            <a:spLocks noChangeArrowheads="1"/>
          </p:cNvSpPr>
          <p:nvPr/>
        </p:nvSpPr>
        <p:spPr bwMode="auto">
          <a:xfrm>
            <a:off x="5681705" y="1976557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주요 국가 </a:t>
            </a:r>
            <a:r>
              <a:rPr lang="en-US" altLang="ko-KR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5G </a:t>
            </a:r>
            <a:r>
              <a:rPr lang="ko-KR" altLang="en-US" sz="1200" b="1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추진 현황</a:t>
            </a:r>
          </a:p>
        </p:txBody>
      </p:sp>
    </p:spTree>
    <p:extLst>
      <p:ext uri="{BB962C8B-B14F-4D97-AF65-F5344CB8AC3E}">
        <p14:creationId xmlns:p14="http://schemas.microsoft.com/office/powerpoint/2010/main" val="15367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57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공공부문의 선도적 역할 수행 및 </a:t>
            </a:r>
            <a:r>
              <a:rPr lang="ko-KR" altLang="en-US" dirty="0" smtClean="0"/>
              <a:t>중소기업 </a:t>
            </a:r>
            <a:r>
              <a:rPr lang="ko-KR" altLang="en-US" dirty="0"/>
              <a:t>클라우드 전환 지원 강화를 통한 국내 클라우드 산업 경쟁력 확보를 </a:t>
            </a:r>
            <a:r>
              <a:rPr lang="ko-KR" altLang="en-US" dirty="0" smtClean="0"/>
              <a:t>위하여 관계 부처 </a:t>
            </a:r>
            <a:r>
              <a:rPr lang="ko-KR" altLang="en-US" dirty="0"/>
              <a:t>합동으로 “</a:t>
            </a:r>
            <a:r>
              <a:rPr lang="en-US" altLang="ko-KR" dirty="0"/>
              <a:t>K-ICT </a:t>
            </a:r>
            <a:r>
              <a:rPr lang="ko-KR" altLang="en-US" dirty="0"/>
              <a:t>클라우드 컴퓨팅 산업육성 계획” 을 </a:t>
            </a:r>
            <a:r>
              <a:rPr lang="ko-KR" altLang="en-US" dirty="0" smtClean="0"/>
              <a:t>발표함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동향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K-ICT</a:t>
            </a:r>
            <a:endParaRPr lang="ko-KR" altLang="en-US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1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82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83" name="직사각형 82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추진 배경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비전 및 전략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6" name="Freeform 2633"/>
          <p:cNvSpPr/>
          <p:nvPr/>
        </p:nvSpPr>
        <p:spPr>
          <a:xfrm>
            <a:off x="332015" y="2766792"/>
            <a:ext cx="1263650" cy="1441450"/>
          </a:xfrm>
          <a:custGeom>
            <a:avLst/>
            <a:gdLst>
              <a:gd name="connsiteX0" fmla="*/ 7874 w 1263650"/>
              <a:gd name="connsiteY0" fmla="*/ 1446530 h 1441450"/>
              <a:gd name="connsiteX1" fmla="*/ 1268222 w 1263650"/>
              <a:gd name="connsiteY1" fmla="*/ 1446530 h 1441450"/>
              <a:gd name="connsiteX2" fmla="*/ 1268222 w 1263650"/>
              <a:gd name="connsiteY2" fmla="*/ 6350 h 1441450"/>
              <a:gd name="connsiteX3" fmla="*/ 7874 w 1263650"/>
              <a:gd name="connsiteY3" fmla="*/ 6350 h 1441450"/>
              <a:gd name="connsiteX4" fmla="*/ 7874 w 1263650"/>
              <a:gd name="connsiteY4" fmla="*/ 1446530 h 144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50" h="1441450">
                <a:moveTo>
                  <a:pt x="7874" y="1446530"/>
                </a:moveTo>
                <a:lnTo>
                  <a:pt x="1268222" y="1446530"/>
                </a:lnTo>
                <a:lnTo>
                  <a:pt x="1268222" y="6350"/>
                </a:lnTo>
                <a:lnTo>
                  <a:pt x="7874" y="6350"/>
                </a:lnTo>
                <a:lnTo>
                  <a:pt x="7874" y="1446530"/>
                </a:lnTo>
                <a:close/>
              </a:path>
            </a:pathLst>
          </a:custGeom>
          <a:solidFill>
            <a:srgbClr val="000003">
              <a:alpha val="0"/>
            </a:srgbClr>
          </a:solidFill>
          <a:ln w="9144">
            <a:solidFill>
              <a:srgbClr val="7D7D7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7" name="Freeform 2634"/>
          <p:cNvSpPr/>
          <p:nvPr/>
        </p:nvSpPr>
        <p:spPr>
          <a:xfrm>
            <a:off x="332015" y="2766792"/>
            <a:ext cx="184150" cy="184150"/>
          </a:xfrm>
          <a:custGeom>
            <a:avLst/>
            <a:gdLst>
              <a:gd name="connsiteX0" fmla="*/ 7874 w 184150"/>
              <a:gd name="connsiteY0" fmla="*/ 186182 h 184150"/>
              <a:gd name="connsiteX1" fmla="*/ 187705 w 184150"/>
              <a:gd name="connsiteY1" fmla="*/ 186182 h 184150"/>
              <a:gd name="connsiteX2" fmla="*/ 187705 w 184150"/>
              <a:gd name="connsiteY2" fmla="*/ 6350 h 184150"/>
              <a:gd name="connsiteX3" fmla="*/ 7874 w 184150"/>
              <a:gd name="connsiteY3" fmla="*/ 6350 h 184150"/>
              <a:gd name="connsiteX4" fmla="*/ 7874 w 184150"/>
              <a:gd name="connsiteY4" fmla="*/ 186182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150" h="184150">
                <a:moveTo>
                  <a:pt x="7874" y="186182"/>
                </a:moveTo>
                <a:lnTo>
                  <a:pt x="187705" y="186182"/>
                </a:lnTo>
                <a:lnTo>
                  <a:pt x="187705" y="6350"/>
                </a:lnTo>
                <a:lnTo>
                  <a:pt x="7874" y="6350"/>
                </a:lnTo>
                <a:lnTo>
                  <a:pt x="7874" y="18618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en-US" sz="10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8" name="Freeform 2635"/>
          <p:cNvSpPr/>
          <p:nvPr/>
        </p:nvSpPr>
        <p:spPr>
          <a:xfrm>
            <a:off x="1906815" y="2766792"/>
            <a:ext cx="1276350" cy="1441450"/>
          </a:xfrm>
          <a:custGeom>
            <a:avLst/>
            <a:gdLst>
              <a:gd name="connsiteX0" fmla="*/ 18033 w 1276350"/>
              <a:gd name="connsiteY0" fmla="*/ 1446530 h 1441450"/>
              <a:gd name="connsiteX1" fmla="*/ 1276858 w 1276350"/>
              <a:gd name="connsiteY1" fmla="*/ 1446530 h 1441450"/>
              <a:gd name="connsiteX2" fmla="*/ 1276858 w 1276350"/>
              <a:gd name="connsiteY2" fmla="*/ 6350 h 1441450"/>
              <a:gd name="connsiteX3" fmla="*/ 18033 w 1276350"/>
              <a:gd name="connsiteY3" fmla="*/ 6350 h 1441450"/>
              <a:gd name="connsiteX4" fmla="*/ 18033 w 1276350"/>
              <a:gd name="connsiteY4" fmla="*/ 1446530 h 144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1441450">
                <a:moveTo>
                  <a:pt x="18033" y="1446530"/>
                </a:moveTo>
                <a:lnTo>
                  <a:pt x="1276858" y="1446530"/>
                </a:lnTo>
                <a:lnTo>
                  <a:pt x="1276858" y="6350"/>
                </a:lnTo>
                <a:lnTo>
                  <a:pt x="18033" y="6350"/>
                </a:lnTo>
                <a:lnTo>
                  <a:pt x="18033" y="144653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144">
            <a:solidFill>
              <a:srgbClr val="7D7D7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" name="Freeform 2636"/>
          <p:cNvSpPr/>
          <p:nvPr/>
        </p:nvSpPr>
        <p:spPr>
          <a:xfrm>
            <a:off x="1906815" y="2766792"/>
            <a:ext cx="196850" cy="184150"/>
          </a:xfrm>
          <a:custGeom>
            <a:avLst/>
            <a:gdLst>
              <a:gd name="connsiteX0" fmla="*/ 18033 w 196850"/>
              <a:gd name="connsiteY0" fmla="*/ 186182 h 184150"/>
              <a:gd name="connsiteX1" fmla="*/ 197866 w 196850"/>
              <a:gd name="connsiteY1" fmla="*/ 186182 h 184150"/>
              <a:gd name="connsiteX2" fmla="*/ 197866 w 196850"/>
              <a:gd name="connsiteY2" fmla="*/ 6350 h 184150"/>
              <a:gd name="connsiteX3" fmla="*/ 18033 w 196850"/>
              <a:gd name="connsiteY3" fmla="*/ 6350 h 184150"/>
              <a:gd name="connsiteX4" fmla="*/ 18033 w 196850"/>
              <a:gd name="connsiteY4" fmla="*/ 186182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850" h="184150">
                <a:moveTo>
                  <a:pt x="18033" y="186182"/>
                </a:moveTo>
                <a:lnTo>
                  <a:pt x="197866" y="186182"/>
                </a:lnTo>
                <a:lnTo>
                  <a:pt x="197866" y="6350"/>
                </a:lnTo>
                <a:lnTo>
                  <a:pt x="18033" y="6350"/>
                </a:lnTo>
                <a:lnTo>
                  <a:pt x="18033" y="18618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</a:p>
        </p:txBody>
      </p:sp>
      <p:sp>
        <p:nvSpPr>
          <p:cNvPr id="30" name="Freeform 2637"/>
          <p:cNvSpPr/>
          <p:nvPr/>
        </p:nvSpPr>
        <p:spPr>
          <a:xfrm>
            <a:off x="3494315" y="2766792"/>
            <a:ext cx="1263650" cy="1441450"/>
          </a:xfrm>
          <a:custGeom>
            <a:avLst/>
            <a:gdLst>
              <a:gd name="connsiteX0" fmla="*/ 13970 w 1263650"/>
              <a:gd name="connsiteY0" fmla="*/ 1446530 h 1441450"/>
              <a:gd name="connsiteX1" fmla="*/ 1274317 w 1263650"/>
              <a:gd name="connsiteY1" fmla="*/ 1446530 h 1441450"/>
              <a:gd name="connsiteX2" fmla="*/ 1274317 w 1263650"/>
              <a:gd name="connsiteY2" fmla="*/ 6350 h 1441450"/>
              <a:gd name="connsiteX3" fmla="*/ 13970 w 1263650"/>
              <a:gd name="connsiteY3" fmla="*/ 6350 h 1441450"/>
              <a:gd name="connsiteX4" fmla="*/ 13970 w 1263650"/>
              <a:gd name="connsiteY4" fmla="*/ 1446530 h 144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3650" h="1441450">
                <a:moveTo>
                  <a:pt x="13970" y="1446530"/>
                </a:moveTo>
                <a:lnTo>
                  <a:pt x="1274317" y="1446530"/>
                </a:lnTo>
                <a:lnTo>
                  <a:pt x="1274317" y="6350"/>
                </a:lnTo>
                <a:lnTo>
                  <a:pt x="13970" y="6350"/>
                </a:lnTo>
                <a:lnTo>
                  <a:pt x="13970" y="144653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144">
            <a:solidFill>
              <a:srgbClr val="7D7D7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1" name="Freeform 2638"/>
          <p:cNvSpPr/>
          <p:nvPr/>
        </p:nvSpPr>
        <p:spPr>
          <a:xfrm>
            <a:off x="3494315" y="2766792"/>
            <a:ext cx="184150" cy="184150"/>
          </a:xfrm>
          <a:custGeom>
            <a:avLst/>
            <a:gdLst>
              <a:gd name="connsiteX0" fmla="*/ 13970 w 184150"/>
              <a:gd name="connsiteY0" fmla="*/ 186182 h 184150"/>
              <a:gd name="connsiteX1" fmla="*/ 193802 w 184150"/>
              <a:gd name="connsiteY1" fmla="*/ 186182 h 184150"/>
              <a:gd name="connsiteX2" fmla="*/ 193802 w 184150"/>
              <a:gd name="connsiteY2" fmla="*/ 6350 h 184150"/>
              <a:gd name="connsiteX3" fmla="*/ 13970 w 184150"/>
              <a:gd name="connsiteY3" fmla="*/ 6350 h 184150"/>
              <a:gd name="connsiteX4" fmla="*/ 13970 w 184150"/>
              <a:gd name="connsiteY4" fmla="*/ 186182 h 18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150" h="184150">
                <a:moveTo>
                  <a:pt x="13970" y="186182"/>
                </a:moveTo>
                <a:lnTo>
                  <a:pt x="193802" y="186182"/>
                </a:lnTo>
                <a:lnTo>
                  <a:pt x="193802" y="6350"/>
                </a:lnTo>
                <a:lnTo>
                  <a:pt x="13970" y="6350"/>
                </a:lnTo>
                <a:lnTo>
                  <a:pt x="13970" y="18618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en-US" sz="10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2" name="Freeform 2639"/>
          <p:cNvSpPr/>
          <p:nvPr/>
        </p:nvSpPr>
        <p:spPr>
          <a:xfrm>
            <a:off x="827315" y="4341592"/>
            <a:ext cx="273050" cy="158750"/>
          </a:xfrm>
          <a:custGeom>
            <a:avLst/>
            <a:gdLst>
              <a:gd name="connsiteX0" fmla="*/ 277622 w 273050"/>
              <a:gd name="connsiteY0" fmla="*/ 14986 h 158750"/>
              <a:gd name="connsiteX1" fmla="*/ 277622 w 273050"/>
              <a:gd name="connsiteY1" fmla="*/ 62230 h 158750"/>
              <a:gd name="connsiteX2" fmla="*/ 147319 w 273050"/>
              <a:gd name="connsiteY2" fmla="*/ 165862 h 158750"/>
              <a:gd name="connsiteX3" fmla="*/ 17017 w 273050"/>
              <a:gd name="connsiteY3" fmla="*/ 62230 h 158750"/>
              <a:gd name="connsiteX4" fmla="*/ 17017 w 273050"/>
              <a:gd name="connsiteY4" fmla="*/ 14986 h 158750"/>
              <a:gd name="connsiteX5" fmla="*/ 147319 w 273050"/>
              <a:gd name="connsiteY5" fmla="*/ 118618 h 158750"/>
              <a:gd name="connsiteX6" fmla="*/ 277622 w 273050"/>
              <a:gd name="connsiteY6" fmla="*/ 14986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50" h="158750">
                <a:moveTo>
                  <a:pt x="277622" y="14986"/>
                </a:moveTo>
                <a:lnTo>
                  <a:pt x="277622" y="62230"/>
                </a:lnTo>
                <a:lnTo>
                  <a:pt x="147319" y="165862"/>
                </a:lnTo>
                <a:lnTo>
                  <a:pt x="17017" y="62230"/>
                </a:lnTo>
                <a:lnTo>
                  <a:pt x="17017" y="14986"/>
                </a:lnTo>
                <a:lnTo>
                  <a:pt x="147319" y="118618"/>
                </a:lnTo>
                <a:lnTo>
                  <a:pt x="277622" y="14986"/>
                </a:lnTo>
                <a:close/>
              </a:path>
            </a:pathLst>
          </a:custGeom>
          <a:solidFill>
            <a:srgbClr val="16365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3" name="Freeform 2640"/>
          <p:cNvSpPr/>
          <p:nvPr/>
        </p:nvSpPr>
        <p:spPr>
          <a:xfrm>
            <a:off x="827315" y="4341592"/>
            <a:ext cx="273050" cy="158750"/>
          </a:xfrm>
          <a:custGeom>
            <a:avLst/>
            <a:gdLst>
              <a:gd name="connsiteX0" fmla="*/ 277622 w 273050"/>
              <a:gd name="connsiteY0" fmla="*/ 14986 h 158750"/>
              <a:gd name="connsiteX1" fmla="*/ 277622 w 273050"/>
              <a:gd name="connsiteY1" fmla="*/ 62230 h 158750"/>
              <a:gd name="connsiteX2" fmla="*/ 147319 w 273050"/>
              <a:gd name="connsiteY2" fmla="*/ 165862 h 158750"/>
              <a:gd name="connsiteX3" fmla="*/ 17017 w 273050"/>
              <a:gd name="connsiteY3" fmla="*/ 62230 h 158750"/>
              <a:gd name="connsiteX4" fmla="*/ 17017 w 273050"/>
              <a:gd name="connsiteY4" fmla="*/ 14986 h 158750"/>
              <a:gd name="connsiteX5" fmla="*/ 147319 w 273050"/>
              <a:gd name="connsiteY5" fmla="*/ 118618 h 158750"/>
              <a:gd name="connsiteX6" fmla="*/ 277622 w 273050"/>
              <a:gd name="connsiteY6" fmla="*/ 14986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50" h="158750">
                <a:moveTo>
                  <a:pt x="277622" y="14986"/>
                </a:moveTo>
                <a:lnTo>
                  <a:pt x="277622" y="62230"/>
                </a:lnTo>
                <a:lnTo>
                  <a:pt x="147319" y="165862"/>
                </a:lnTo>
                <a:lnTo>
                  <a:pt x="17017" y="62230"/>
                </a:lnTo>
                <a:lnTo>
                  <a:pt x="17017" y="14986"/>
                </a:lnTo>
                <a:lnTo>
                  <a:pt x="147319" y="118618"/>
                </a:lnTo>
                <a:lnTo>
                  <a:pt x="277622" y="1498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144">
            <a:solidFill>
              <a:srgbClr val="7F7F7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4" name="Freeform 2641"/>
          <p:cNvSpPr/>
          <p:nvPr/>
        </p:nvSpPr>
        <p:spPr>
          <a:xfrm>
            <a:off x="827315" y="4417792"/>
            <a:ext cx="273050" cy="158750"/>
          </a:xfrm>
          <a:custGeom>
            <a:avLst/>
            <a:gdLst>
              <a:gd name="connsiteX0" fmla="*/ 277622 w 273050"/>
              <a:gd name="connsiteY0" fmla="*/ 18034 h 158750"/>
              <a:gd name="connsiteX1" fmla="*/ 277622 w 273050"/>
              <a:gd name="connsiteY1" fmla="*/ 65278 h 158750"/>
              <a:gd name="connsiteX2" fmla="*/ 147319 w 273050"/>
              <a:gd name="connsiteY2" fmla="*/ 168910 h 158750"/>
              <a:gd name="connsiteX3" fmla="*/ 17017 w 273050"/>
              <a:gd name="connsiteY3" fmla="*/ 65278 h 158750"/>
              <a:gd name="connsiteX4" fmla="*/ 17017 w 273050"/>
              <a:gd name="connsiteY4" fmla="*/ 18034 h 158750"/>
              <a:gd name="connsiteX5" fmla="*/ 147319 w 273050"/>
              <a:gd name="connsiteY5" fmla="*/ 121666 h 158750"/>
              <a:gd name="connsiteX6" fmla="*/ 277622 w 273050"/>
              <a:gd name="connsiteY6" fmla="*/ 18034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50" h="158750">
                <a:moveTo>
                  <a:pt x="277622" y="18034"/>
                </a:moveTo>
                <a:lnTo>
                  <a:pt x="277622" y="65278"/>
                </a:lnTo>
                <a:lnTo>
                  <a:pt x="147319" y="168910"/>
                </a:lnTo>
                <a:lnTo>
                  <a:pt x="17017" y="65278"/>
                </a:lnTo>
                <a:lnTo>
                  <a:pt x="17017" y="18034"/>
                </a:lnTo>
                <a:lnTo>
                  <a:pt x="147319" y="121666"/>
                </a:lnTo>
                <a:lnTo>
                  <a:pt x="277622" y="18034"/>
                </a:lnTo>
                <a:close/>
              </a:path>
            </a:pathLst>
          </a:custGeom>
          <a:solidFill>
            <a:srgbClr val="16365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5" name="Freeform 2642"/>
          <p:cNvSpPr/>
          <p:nvPr/>
        </p:nvSpPr>
        <p:spPr>
          <a:xfrm>
            <a:off x="827315" y="4417792"/>
            <a:ext cx="273050" cy="158750"/>
          </a:xfrm>
          <a:custGeom>
            <a:avLst/>
            <a:gdLst>
              <a:gd name="connsiteX0" fmla="*/ 277622 w 273050"/>
              <a:gd name="connsiteY0" fmla="*/ 18034 h 158750"/>
              <a:gd name="connsiteX1" fmla="*/ 277622 w 273050"/>
              <a:gd name="connsiteY1" fmla="*/ 65278 h 158750"/>
              <a:gd name="connsiteX2" fmla="*/ 147319 w 273050"/>
              <a:gd name="connsiteY2" fmla="*/ 168910 h 158750"/>
              <a:gd name="connsiteX3" fmla="*/ 17017 w 273050"/>
              <a:gd name="connsiteY3" fmla="*/ 65278 h 158750"/>
              <a:gd name="connsiteX4" fmla="*/ 17017 w 273050"/>
              <a:gd name="connsiteY4" fmla="*/ 18034 h 158750"/>
              <a:gd name="connsiteX5" fmla="*/ 147319 w 273050"/>
              <a:gd name="connsiteY5" fmla="*/ 121666 h 158750"/>
              <a:gd name="connsiteX6" fmla="*/ 277622 w 273050"/>
              <a:gd name="connsiteY6" fmla="*/ 18034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50" h="158750">
                <a:moveTo>
                  <a:pt x="277622" y="18034"/>
                </a:moveTo>
                <a:lnTo>
                  <a:pt x="277622" y="65278"/>
                </a:lnTo>
                <a:lnTo>
                  <a:pt x="147319" y="168910"/>
                </a:lnTo>
                <a:lnTo>
                  <a:pt x="17017" y="65278"/>
                </a:lnTo>
                <a:lnTo>
                  <a:pt x="17017" y="18034"/>
                </a:lnTo>
                <a:lnTo>
                  <a:pt x="147319" y="121666"/>
                </a:lnTo>
                <a:lnTo>
                  <a:pt x="277622" y="1803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144">
            <a:solidFill>
              <a:srgbClr val="7F7F7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6" name="Freeform 2643"/>
          <p:cNvSpPr/>
          <p:nvPr/>
        </p:nvSpPr>
        <p:spPr>
          <a:xfrm>
            <a:off x="2414815" y="4341592"/>
            <a:ext cx="273050" cy="158750"/>
          </a:xfrm>
          <a:custGeom>
            <a:avLst/>
            <a:gdLst>
              <a:gd name="connsiteX0" fmla="*/ 275082 w 273050"/>
              <a:gd name="connsiteY0" fmla="*/ 14986 h 158750"/>
              <a:gd name="connsiteX1" fmla="*/ 275082 w 273050"/>
              <a:gd name="connsiteY1" fmla="*/ 62230 h 158750"/>
              <a:gd name="connsiteX2" fmla="*/ 144017 w 273050"/>
              <a:gd name="connsiteY2" fmla="*/ 165862 h 158750"/>
              <a:gd name="connsiteX3" fmla="*/ 12954 w 273050"/>
              <a:gd name="connsiteY3" fmla="*/ 62230 h 158750"/>
              <a:gd name="connsiteX4" fmla="*/ 12954 w 273050"/>
              <a:gd name="connsiteY4" fmla="*/ 14986 h 158750"/>
              <a:gd name="connsiteX5" fmla="*/ 144017 w 273050"/>
              <a:gd name="connsiteY5" fmla="*/ 118618 h 158750"/>
              <a:gd name="connsiteX6" fmla="*/ 275082 w 273050"/>
              <a:gd name="connsiteY6" fmla="*/ 14986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50" h="158750">
                <a:moveTo>
                  <a:pt x="275082" y="14986"/>
                </a:moveTo>
                <a:lnTo>
                  <a:pt x="275082" y="62230"/>
                </a:lnTo>
                <a:lnTo>
                  <a:pt x="144017" y="165862"/>
                </a:lnTo>
                <a:lnTo>
                  <a:pt x="12954" y="62230"/>
                </a:lnTo>
                <a:lnTo>
                  <a:pt x="12954" y="14986"/>
                </a:lnTo>
                <a:lnTo>
                  <a:pt x="144017" y="118618"/>
                </a:lnTo>
                <a:lnTo>
                  <a:pt x="275082" y="14986"/>
                </a:lnTo>
                <a:close/>
              </a:path>
            </a:pathLst>
          </a:custGeom>
          <a:solidFill>
            <a:srgbClr val="16365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7" name="Freeform 2644"/>
          <p:cNvSpPr/>
          <p:nvPr/>
        </p:nvSpPr>
        <p:spPr>
          <a:xfrm>
            <a:off x="2414815" y="4341592"/>
            <a:ext cx="273050" cy="158750"/>
          </a:xfrm>
          <a:custGeom>
            <a:avLst/>
            <a:gdLst>
              <a:gd name="connsiteX0" fmla="*/ 275082 w 273050"/>
              <a:gd name="connsiteY0" fmla="*/ 14986 h 158750"/>
              <a:gd name="connsiteX1" fmla="*/ 275082 w 273050"/>
              <a:gd name="connsiteY1" fmla="*/ 62230 h 158750"/>
              <a:gd name="connsiteX2" fmla="*/ 144017 w 273050"/>
              <a:gd name="connsiteY2" fmla="*/ 165862 h 158750"/>
              <a:gd name="connsiteX3" fmla="*/ 12954 w 273050"/>
              <a:gd name="connsiteY3" fmla="*/ 62230 h 158750"/>
              <a:gd name="connsiteX4" fmla="*/ 12954 w 273050"/>
              <a:gd name="connsiteY4" fmla="*/ 14986 h 158750"/>
              <a:gd name="connsiteX5" fmla="*/ 144017 w 273050"/>
              <a:gd name="connsiteY5" fmla="*/ 118618 h 158750"/>
              <a:gd name="connsiteX6" fmla="*/ 275082 w 273050"/>
              <a:gd name="connsiteY6" fmla="*/ 14986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50" h="158750">
                <a:moveTo>
                  <a:pt x="275082" y="14986"/>
                </a:moveTo>
                <a:lnTo>
                  <a:pt x="275082" y="62230"/>
                </a:lnTo>
                <a:lnTo>
                  <a:pt x="144017" y="165862"/>
                </a:lnTo>
                <a:lnTo>
                  <a:pt x="12954" y="62230"/>
                </a:lnTo>
                <a:lnTo>
                  <a:pt x="12954" y="14986"/>
                </a:lnTo>
                <a:lnTo>
                  <a:pt x="144017" y="118618"/>
                </a:lnTo>
                <a:lnTo>
                  <a:pt x="275082" y="1498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144">
            <a:solidFill>
              <a:srgbClr val="7F7F7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8" name="Freeform 2645"/>
          <p:cNvSpPr/>
          <p:nvPr/>
        </p:nvSpPr>
        <p:spPr>
          <a:xfrm>
            <a:off x="2414815" y="4417792"/>
            <a:ext cx="273050" cy="158750"/>
          </a:xfrm>
          <a:custGeom>
            <a:avLst/>
            <a:gdLst>
              <a:gd name="connsiteX0" fmla="*/ 275082 w 273050"/>
              <a:gd name="connsiteY0" fmla="*/ 18034 h 158750"/>
              <a:gd name="connsiteX1" fmla="*/ 275082 w 273050"/>
              <a:gd name="connsiteY1" fmla="*/ 65278 h 158750"/>
              <a:gd name="connsiteX2" fmla="*/ 144017 w 273050"/>
              <a:gd name="connsiteY2" fmla="*/ 168910 h 158750"/>
              <a:gd name="connsiteX3" fmla="*/ 12954 w 273050"/>
              <a:gd name="connsiteY3" fmla="*/ 65278 h 158750"/>
              <a:gd name="connsiteX4" fmla="*/ 12954 w 273050"/>
              <a:gd name="connsiteY4" fmla="*/ 18034 h 158750"/>
              <a:gd name="connsiteX5" fmla="*/ 144017 w 273050"/>
              <a:gd name="connsiteY5" fmla="*/ 121666 h 158750"/>
              <a:gd name="connsiteX6" fmla="*/ 275082 w 273050"/>
              <a:gd name="connsiteY6" fmla="*/ 18034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50" h="158750">
                <a:moveTo>
                  <a:pt x="275082" y="18034"/>
                </a:moveTo>
                <a:lnTo>
                  <a:pt x="275082" y="65278"/>
                </a:lnTo>
                <a:lnTo>
                  <a:pt x="144017" y="168910"/>
                </a:lnTo>
                <a:lnTo>
                  <a:pt x="12954" y="65278"/>
                </a:lnTo>
                <a:lnTo>
                  <a:pt x="12954" y="18034"/>
                </a:lnTo>
                <a:lnTo>
                  <a:pt x="144017" y="121666"/>
                </a:lnTo>
                <a:lnTo>
                  <a:pt x="275082" y="18034"/>
                </a:lnTo>
                <a:close/>
              </a:path>
            </a:pathLst>
          </a:custGeom>
          <a:solidFill>
            <a:srgbClr val="16365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9" name="Freeform 2646"/>
          <p:cNvSpPr/>
          <p:nvPr/>
        </p:nvSpPr>
        <p:spPr>
          <a:xfrm>
            <a:off x="2414815" y="4417792"/>
            <a:ext cx="273050" cy="158750"/>
          </a:xfrm>
          <a:custGeom>
            <a:avLst/>
            <a:gdLst>
              <a:gd name="connsiteX0" fmla="*/ 275082 w 273050"/>
              <a:gd name="connsiteY0" fmla="*/ 18034 h 158750"/>
              <a:gd name="connsiteX1" fmla="*/ 275082 w 273050"/>
              <a:gd name="connsiteY1" fmla="*/ 65278 h 158750"/>
              <a:gd name="connsiteX2" fmla="*/ 144017 w 273050"/>
              <a:gd name="connsiteY2" fmla="*/ 168910 h 158750"/>
              <a:gd name="connsiteX3" fmla="*/ 12954 w 273050"/>
              <a:gd name="connsiteY3" fmla="*/ 65278 h 158750"/>
              <a:gd name="connsiteX4" fmla="*/ 12954 w 273050"/>
              <a:gd name="connsiteY4" fmla="*/ 18034 h 158750"/>
              <a:gd name="connsiteX5" fmla="*/ 144017 w 273050"/>
              <a:gd name="connsiteY5" fmla="*/ 121666 h 158750"/>
              <a:gd name="connsiteX6" fmla="*/ 275082 w 273050"/>
              <a:gd name="connsiteY6" fmla="*/ 18034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050" h="158750">
                <a:moveTo>
                  <a:pt x="275082" y="18034"/>
                </a:moveTo>
                <a:lnTo>
                  <a:pt x="275082" y="65278"/>
                </a:lnTo>
                <a:lnTo>
                  <a:pt x="144017" y="168910"/>
                </a:lnTo>
                <a:lnTo>
                  <a:pt x="12954" y="65278"/>
                </a:lnTo>
                <a:lnTo>
                  <a:pt x="12954" y="18034"/>
                </a:lnTo>
                <a:lnTo>
                  <a:pt x="144017" y="121666"/>
                </a:lnTo>
                <a:lnTo>
                  <a:pt x="275082" y="1803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144">
            <a:solidFill>
              <a:srgbClr val="7F7F7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0" name="Freeform 2647"/>
          <p:cNvSpPr/>
          <p:nvPr/>
        </p:nvSpPr>
        <p:spPr>
          <a:xfrm>
            <a:off x="4002315" y="4341592"/>
            <a:ext cx="260350" cy="158750"/>
          </a:xfrm>
          <a:custGeom>
            <a:avLst/>
            <a:gdLst>
              <a:gd name="connsiteX0" fmla="*/ 271017 w 260350"/>
              <a:gd name="connsiteY0" fmla="*/ 14986 h 158750"/>
              <a:gd name="connsiteX1" fmla="*/ 271017 w 260350"/>
              <a:gd name="connsiteY1" fmla="*/ 62230 h 158750"/>
              <a:gd name="connsiteX2" fmla="*/ 140715 w 260350"/>
              <a:gd name="connsiteY2" fmla="*/ 165862 h 158750"/>
              <a:gd name="connsiteX3" fmla="*/ 10414 w 260350"/>
              <a:gd name="connsiteY3" fmla="*/ 62230 h 158750"/>
              <a:gd name="connsiteX4" fmla="*/ 10414 w 260350"/>
              <a:gd name="connsiteY4" fmla="*/ 14986 h 158750"/>
              <a:gd name="connsiteX5" fmla="*/ 140715 w 260350"/>
              <a:gd name="connsiteY5" fmla="*/ 118618 h 158750"/>
              <a:gd name="connsiteX6" fmla="*/ 271017 w 260350"/>
              <a:gd name="connsiteY6" fmla="*/ 14986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350" h="158750">
                <a:moveTo>
                  <a:pt x="271017" y="14986"/>
                </a:moveTo>
                <a:lnTo>
                  <a:pt x="271017" y="62230"/>
                </a:lnTo>
                <a:lnTo>
                  <a:pt x="140715" y="165862"/>
                </a:lnTo>
                <a:lnTo>
                  <a:pt x="10414" y="62230"/>
                </a:lnTo>
                <a:lnTo>
                  <a:pt x="10414" y="14986"/>
                </a:lnTo>
                <a:lnTo>
                  <a:pt x="140715" y="118618"/>
                </a:lnTo>
                <a:lnTo>
                  <a:pt x="271017" y="14986"/>
                </a:lnTo>
                <a:close/>
              </a:path>
            </a:pathLst>
          </a:custGeom>
          <a:solidFill>
            <a:srgbClr val="16365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1" name="Freeform 2648"/>
          <p:cNvSpPr/>
          <p:nvPr/>
        </p:nvSpPr>
        <p:spPr>
          <a:xfrm>
            <a:off x="4002315" y="4341592"/>
            <a:ext cx="260350" cy="158750"/>
          </a:xfrm>
          <a:custGeom>
            <a:avLst/>
            <a:gdLst>
              <a:gd name="connsiteX0" fmla="*/ 271017 w 260350"/>
              <a:gd name="connsiteY0" fmla="*/ 14986 h 158750"/>
              <a:gd name="connsiteX1" fmla="*/ 271017 w 260350"/>
              <a:gd name="connsiteY1" fmla="*/ 62230 h 158750"/>
              <a:gd name="connsiteX2" fmla="*/ 140715 w 260350"/>
              <a:gd name="connsiteY2" fmla="*/ 165862 h 158750"/>
              <a:gd name="connsiteX3" fmla="*/ 10414 w 260350"/>
              <a:gd name="connsiteY3" fmla="*/ 62230 h 158750"/>
              <a:gd name="connsiteX4" fmla="*/ 10414 w 260350"/>
              <a:gd name="connsiteY4" fmla="*/ 14986 h 158750"/>
              <a:gd name="connsiteX5" fmla="*/ 140715 w 260350"/>
              <a:gd name="connsiteY5" fmla="*/ 118618 h 158750"/>
              <a:gd name="connsiteX6" fmla="*/ 271017 w 260350"/>
              <a:gd name="connsiteY6" fmla="*/ 14986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350" h="158750">
                <a:moveTo>
                  <a:pt x="271017" y="14986"/>
                </a:moveTo>
                <a:lnTo>
                  <a:pt x="271017" y="62230"/>
                </a:lnTo>
                <a:lnTo>
                  <a:pt x="140715" y="165862"/>
                </a:lnTo>
                <a:lnTo>
                  <a:pt x="10414" y="62230"/>
                </a:lnTo>
                <a:lnTo>
                  <a:pt x="10414" y="14986"/>
                </a:lnTo>
                <a:lnTo>
                  <a:pt x="140715" y="118618"/>
                </a:lnTo>
                <a:lnTo>
                  <a:pt x="271017" y="1498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144">
            <a:solidFill>
              <a:srgbClr val="7F7F7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2" name="Freeform 2649"/>
          <p:cNvSpPr/>
          <p:nvPr/>
        </p:nvSpPr>
        <p:spPr>
          <a:xfrm>
            <a:off x="4002315" y="4417792"/>
            <a:ext cx="260350" cy="158750"/>
          </a:xfrm>
          <a:custGeom>
            <a:avLst/>
            <a:gdLst>
              <a:gd name="connsiteX0" fmla="*/ 271017 w 260350"/>
              <a:gd name="connsiteY0" fmla="*/ 18034 h 158750"/>
              <a:gd name="connsiteX1" fmla="*/ 271017 w 260350"/>
              <a:gd name="connsiteY1" fmla="*/ 65278 h 158750"/>
              <a:gd name="connsiteX2" fmla="*/ 140715 w 260350"/>
              <a:gd name="connsiteY2" fmla="*/ 168910 h 158750"/>
              <a:gd name="connsiteX3" fmla="*/ 10414 w 260350"/>
              <a:gd name="connsiteY3" fmla="*/ 65278 h 158750"/>
              <a:gd name="connsiteX4" fmla="*/ 10414 w 260350"/>
              <a:gd name="connsiteY4" fmla="*/ 18034 h 158750"/>
              <a:gd name="connsiteX5" fmla="*/ 140715 w 260350"/>
              <a:gd name="connsiteY5" fmla="*/ 121666 h 158750"/>
              <a:gd name="connsiteX6" fmla="*/ 271017 w 260350"/>
              <a:gd name="connsiteY6" fmla="*/ 18034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350" h="158750">
                <a:moveTo>
                  <a:pt x="271017" y="18034"/>
                </a:moveTo>
                <a:lnTo>
                  <a:pt x="271017" y="65278"/>
                </a:lnTo>
                <a:lnTo>
                  <a:pt x="140715" y="168910"/>
                </a:lnTo>
                <a:lnTo>
                  <a:pt x="10414" y="65278"/>
                </a:lnTo>
                <a:lnTo>
                  <a:pt x="10414" y="18034"/>
                </a:lnTo>
                <a:lnTo>
                  <a:pt x="140715" y="121666"/>
                </a:lnTo>
                <a:lnTo>
                  <a:pt x="271017" y="18034"/>
                </a:lnTo>
                <a:close/>
              </a:path>
            </a:pathLst>
          </a:custGeom>
          <a:solidFill>
            <a:srgbClr val="16365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3" name="Freeform 2650"/>
          <p:cNvSpPr/>
          <p:nvPr/>
        </p:nvSpPr>
        <p:spPr>
          <a:xfrm>
            <a:off x="4002315" y="4417792"/>
            <a:ext cx="260350" cy="158750"/>
          </a:xfrm>
          <a:custGeom>
            <a:avLst/>
            <a:gdLst>
              <a:gd name="connsiteX0" fmla="*/ 271017 w 260350"/>
              <a:gd name="connsiteY0" fmla="*/ 18034 h 158750"/>
              <a:gd name="connsiteX1" fmla="*/ 271017 w 260350"/>
              <a:gd name="connsiteY1" fmla="*/ 65278 h 158750"/>
              <a:gd name="connsiteX2" fmla="*/ 140715 w 260350"/>
              <a:gd name="connsiteY2" fmla="*/ 168910 h 158750"/>
              <a:gd name="connsiteX3" fmla="*/ 10414 w 260350"/>
              <a:gd name="connsiteY3" fmla="*/ 65278 h 158750"/>
              <a:gd name="connsiteX4" fmla="*/ 10414 w 260350"/>
              <a:gd name="connsiteY4" fmla="*/ 18034 h 158750"/>
              <a:gd name="connsiteX5" fmla="*/ 140715 w 260350"/>
              <a:gd name="connsiteY5" fmla="*/ 121666 h 158750"/>
              <a:gd name="connsiteX6" fmla="*/ 271017 w 260350"/>
              <a:gd name="connsiteY6" fmla="*/ 18034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350" h="158750">
                <a:moveTo>
                  <a:pt x="271017" y="18034"/>
                </a:moveTo>
                <a:lnTo>
                  <a:pt x="271017" y="65278"/>
                </a:lnTo>
                <a:lnTo>
                  <a:pt x="140715" y="168910"/>
                </a:lnTo>
                <a:lnTo>
                  <a:pt x="10414" y="65278"/>
                </a:lnTo>
                <a:lnTo>
                  <a:pt x="10414" y="18034"/>
                </a:lnTo>
                <a:lnTo>
                  <a:pt x="140715" y="121666"/>
                </a:lnTo>
                <a:lnTo>
                  <a:pt x="271017" y="1803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144">
            <a:solidFill>
              <a:srgbClr val="7F7F7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2" name="TextBox 2667"/>
          <p:cNvSpPr txBox="1"/>
          <p:nvPr/>
        </p:nvSpPr>
        <p:spPr>
          <a:xfrm>
            <a:off x="1079638" y="2046365"/>
            <a:ext cx="304421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4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컴퓨팅</a:t>
            </a:r>
            <a:r>
              <a:rPr lang="en-US" altLang="zh-CN" sz="14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선도국가</a:t>
            </a:r>
            <a:r>
              <a:rPr lang="en-US" altLang="zh-CN" sz="14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도약을</a:t>
            </a:r>
            <a:r>
              <a:rPr lang="en-US" altLang="zh-CN" sz="1400" b="1" spc="-2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위한</a:t>
            </a:r>
          </a:p>
          <a:p>
            <a:pPr marL="0" indent="772693">
              <a:lnSpc>
                <a:spcPct val="100000"/>
              </a:lnSpc>
            </a:pPr>
            <a:r>
              <a:rPr lang="en-US" altLang="zh-CN" sz="1400" b="1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법</a:t>
            </a:r>
            <a:r>
              <a:rPr lang="en-US" altLang="zh-CN" sz="1400" b="1" dirty="0" err="1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en-US" altLang="zh-CN" sz="1400" b="1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제도적</a:t>
            </a:r>
            <a:r>
              <a:rPr lang="en-US" altLang="zh-CN" sz="14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기반</a:t>
            </a:r>
            <a:r>
              <a:rPr lang="en-US" altLang="zh-CN" sz="1400" b="1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마련</a:t>
            </a:r>
          </a:p>
        </p:txBody>
      </p:sp>
      <p:sp>
        <p:nvSpPr>
          <p:cNvPr id="65" name="TextBox 2670"/>
          <p:cNvSpPr txBox="1"/>
          <p:nvPr/>
        </p:nvSpPr>
        <p:spPr>
          <a:xfrm>
            <a:off x="351514" y="3006305"/>
            <a:ext cx="1168293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2587" algn="ctr">
              <a:lnSpc>
                <a:spcPct val="130000"/>
              </a:lnSpc>
            </a:pPr>
            <a:r>
              <a:rPr lang="ko-KR" altLang="en-US" sz="1000" spc="-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</a:t>
            </a:r>
            <a:r>
              <a:rPr lang="en-US" altLang="zh-CN" sz="1000" spc="-5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우드컴퓨팅</a:t>
            </a:r>
            <a:endParaRPr lang="en-US" altLang="zh-CN" sz="1000" spc="-5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132587" algn="ctr">
              <a:lnSpc>
                <a:spcPct val="130000"/>
              </a:lnSpc>
            </a:pPr>
            <a:r>
              <a:rPr lang="en-US" altLang="zh-CN" sz="1000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시대</a:t>
            </a:r>
            <a:r>
              <a:rPr lang="en-US" altLang="zh-CN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 err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도래에</a:t>
            </a:r>
            <a:r>
              <a:rPr lang="en-US" altLang="zh-CN" sz="10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따라</a:t>
            </a:r>
            <a:endParaRPr lang="en-US" altLang="zh-CN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132587" algn="ctr">
              <a:lnSpc>
                <a:spcPct val="130000"/>
              </a:lnSpc>
            </a:pPr>
            <a:r>
              <a:rPr lang="en-US" altLang="zh-CN" sz="1000" b="1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HW/</a:t>
            </a:r>
            <a:r>
              <a:rPr lang="en-US" altLang="zh-CN" sz="1000" b="1" spc="25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SW</a:t>
            </a:r>
            <a:r>
              <a:rPr lang="en-US" altLang="zh-CN" sz="1000" b="1" spc="30" dirty="0" err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</a:t>
            </a:r>
            <a:r>
              <a:rPr lang="en-US" altLang="zh-CN" sz="1000" b="1" spc="-16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endParaRPr lang="en-US" altLang="zh-CN" sz="1000" b="1" spc="-164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cs typeface="Malgun Gothic"/>
            </a:endParaRPr>
          </a:p>
          <a:p>
            <a:pPr marL="0" indent="132587" algn="ctr">
              <a:lnSpc>
                <a:spcPct val="130000"/>
              </a:lnSpc>
            </a:pPr>
            <a:r>
              <a:rPr lang="en-US" altLang="zh-CN" sz="1000" b="1" spc="30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구매</a:t>
            </a:r>
            <a:r>
              <a:rPr lang="en-US" altLang="zh-CN" sz="1000" b="1" spc="20" dirty="0" err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∙</a:t>
            </a:r>
            <a:r>
              <a:rPr lang="en-US" altLang="zh-CN" sz="1000" b="1" spc="30" dirty="0" err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설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b="1" dirty="0" err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치하지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b="1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않고</a:t>
            </a:r>
            <a:endParaRPr lang="en-US" altLang="zh-CN" sz="1000" b="1" spc="-64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132587" algn="ctr">
              <a:lnSpc>
                <a:spcPct val="130000"/>
              </a:lnSpc>
            </a:pPr>
            <a:r>
              <a:rPr lang="en-US" altLang="zh-CN" sz="1000" b="1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</a:t>
            </a:r>
            <a:r>
              <a:rPr lang="en-US" altLang="zh-CN" sz="1000" b="1" spc="-5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</a:t>
            </a:r>
            <a:r>
              <a:rPr lang="en-US" altLang="zh-CN" sz="1000" b="1" spc="-1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b="1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</a:t>
            </a:r>
          </a:p>
        </p:txBody>
      </p:sp>
      <p:sp>
        <p:nvSpPr>
          <p:cNvPr id="66" name="TextBox 2671"/>
          <p:cNvSpPr txBox="1"/>
          <p:nvPr/>
        </p:nvSpPr>
        <p:spPr>
          <a:xfrm>
            <a:off x="2017559" y="3107452"/>
            <a:ext cx="1138936" cy="687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175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73151">
              <a:lnSpc>
                <a:spcPct val="110000"/>
              </a:lnSpc>
            </a:pPr>
            <a:r>
              <a:rPr lang="en-US" altLang="zh-CN" sz="1000" b="1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제1차</a:t>
            </a:r>
            <a:r>
              <a:rPr lang="en-US" altLang="zh-CN" sz="1000" b="1" spc="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b="1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클라우드컴</a:t>
            </a:r>
          </a:p>
          <a:p>
            <a:pPr marL="0" indent="22860">
              <a:lnSpc>
                <a:spcPct val="110000"/>
              </a:lnSpc>
              <a:spcBef>
                <a:spcPts val="120"/>
              </a:spcBef>
            </a:pP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퓨팅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발전</a:t>
            </a:r>
            <a:r>
              <a:rPr lang="en-US" altLang="zh-CN" sz="1000" b="1" spc="-3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기본계획</a:t>
            </a:r>
          </a:p>
          <a:p>
            <a:pPr marL="0" indent="76200">
              <a:lnSpc>
                <a:spcPct val="110000"/>
              </a:lnSpc>
              <a:spcBef>
                <a:spcPts val="114"/>
              </a:spcBef>
            </a:pPr>
            <a:r>
              <a:rPr lang="en-US" altLang="zh-CN" sz="1000" b="1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수립∙시행(’15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.11)</a:t>
            </a:r>
          </a:p>
        </p:txBody>
      </p:sp>
      <p:sp>
        <p:nvSpPr>
          <p:cNvPr id="67" name="TextBox 2672"/>
          <p:cNvSpPr txBox="1"/>
          <p:nvPr/>
        </p:nvSpPr>
        <p:spPr>
          <a:xfrm>
            <a:off x="3622094" y="3253049"/>
            <a:ext cx="1097986" cy="409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6802" indent="42671" hangingPunct="0">
              <a:lnSpc>
                <a:spcPct val="139583"/>
              </a:lnSpc>
            </a:pPr>
            <a:r>
              <a:rPr lang="en-US" altLang="zh-CN" sz="1000" spc="34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잠재된</a:t>
            </a:r>
            <a:r>
              <a:rPr lang="en-US" altLang="zh-CN" sz="1000" spc="-164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spc="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위협보다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더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큰</a:t>
            </a:r>
            <a:r>
              <a:rPr lang="en-US" altLang="zh-CN" sz="1000" b="1" spc="-10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b="1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기회∙가능성</a:t>
            </a:r>
          </a:p>
        </p:txBody>
      </p:sp>
      <p:sp>
        <p:nvSpPr>
          <p:cNvPr id="75" name="TextBox 2680"/>
          <p:cNvSpPr txBox="1"/>
          <p:nvPr/>
        </p:nvSpPr>
        <p:spPr>
          <a:xfrm>
            <a:off x="431328" y="4833863"/>
            <a:ext cx="1200653" cy="416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5344" indent="-85344" hangingPunct="0">
              <a:lnSpc>
                <a:spcPct val="100833"/>
              </a:lnSpc>
            </a:pP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 선진국은</a:t>
            </a:r>
            <a:r>
              <a:rPr lang="en-US" altLang="zh-CN" sz="900" spc="-3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spc="5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우선정책</a:t>
            </a:r>
            <a:r>
              <a:rPr lang="en-US" altLang="zh-CN" sz="900" spc="-169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spc="6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시행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(Cloud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First</a:t>
            </a:r>
            <a:r>
              <a:rPr lang="en-US" altLang="zh-CN" sz="900" spc="-6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Policy)</a:t>
            </a:r>
          </a:p>
        </p:txBody>
      </p:sp>
      <p:sp>
        <p:nvSpPr>
          <p:cNvPr id="76" name="TextBox 2681"/>
          <p:cNvSpPr txBox="1"/>
          <p:nvPr/>
        </p:nvSpPr>
        <p:spPr>
          <a:xfrm>
            <a:off x="1943772" y="4831222"/>
            <a:ext cx="1184910" cy="7576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</a:t>
            </a:r>
            <a:r>
              <a:rPr lang="en-US" altLang="zh-CN" sz="900" spc="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전문기업,</a:t>
            </a:r>
          </a:p>
          <a:p>
            <a:pPr marL="0" indent="85344">
              <a:lnSpc>
                <a:spcPct val="100000"/>
              </a:lnSpc>
            </a:pP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기술∙인력</a:t>
            </a:r>
            <a:r>
              <a:rPr lang="en-US" altLang="zh-CN" sz="900" spc="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취약</a:t>
            </a:r>
          </a:p>
          <a:p>
            <a:pPr marL="0">
              <a:lnSpc>
                <a:spcPct val="110000"/>
              </a:lnSpc>
              <a:spcBef>
                <a:spcPts val="204"/>
              </a:spcBef>
            </a:pP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 보안우려,</a:t>
            </a:r>
            <a:r>
              <a:rPr lang="en-US" altLang="zh-CN" sz="900" spc="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인식부재</a:t>
            </a:r>
          </a:p>
          <a:p>
            <a:pPr marL="0">
              <a:lnSpc>
                <a:spcPct val="100000"/>
              </a:lnSpc>
              <a:spcBef>
                <a:spcPts val="240"/>
              </a:spcBef>
            </a:pP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 클라우드</a:t>
            </a:r>
            <a:r>
              <a:rPr lang="en-US" altLang="zh-CN" sz="900" spc="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</a:t>
            </a:r>
          </a:p>
          <a:p>
            <a:pPr marL="0" indent="85344">
              <a:lnSpc>
                <a:spcPct val="100000"/>
              </a:lnSpc>
            </a:pP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제한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제도</a:t>
            </a:r>
            <a:r>
              <a:rPr lang="en-US" altLang="zh-CN" sz="900" spc="-2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관행</a:t>
            </a:r>
          </a:p>
        </p:txBody>
      </p:sp>
      <p:sp>
        <p:nvSpPr>
          <p:cNvPr id="77" name="TextBox 2682"/>
          <p:cNvSpPr txBox="1"/>
          <p:nvPr/>
        </p:nvSpPr>
        <p:spPr>
          <a:xfrm>
            <a:off x="3528350" y="4831222"/>
            <a:ext cx="1155699" cy="592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 클라우드</a:t>
            </a:r>
            <a:r>
              <a:rPr lang="en-US" altLang="zh-CN" sz="900" spc="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시대에는</a:t>
            </a:r>
          </a:p>
          <a:p>
            <a:pPr marL="0" indent="85344">
              <a:lnSpc>
                <a:spcPct val="100000"/>
              </a:lnSpc>
            </a:pP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절대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강자</a:t>
            </a:r>
            <a:r>
              <a:rPr lang="en-US" altLang="zh-CN" sz="900" spc="-2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부재</a:t>
            </a:r>
          </a:p>
          <a:p>
            <a:pPr marL="0">
              <a:lnSpc>
                <a:spcPct val="100000"/>
              </a:lnSpc>
              <a:spcBef>
                <a:spcPts val="265"/>
              </a:spcBef>
            </a:pP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• 적은</a:t>
            </a:r>
            <a:r>
              <a:rPr lang="en-US" altLang="zh-CN" sz="900" spc="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투자로</a:t>
            </a:r>
          </a:p>
          <a:p>
            <a:pPr marL="0" indent="85344">
              <a:lnSpc>
                <a:spcPct val="100000"/>
              </a:lnSpc>
            </a:pP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글로벌화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가능</a:t>
            </a:r>
          </a:p>
        </p:txBody>
      </p:sp>
      <p:sp>
        <p:nvSpPr>
          <p:cNvPr id="80" name="TextBox 2685"/>
          <p:cNvSpPr txBox="1"/>
          <p:nvPr/>
        </p:nvSpPr>
        <p:spPr>
          <a:xfrm>
            <a:off x="425539" y="5897761"/>
            <a:ext cx="3972290" cy="178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583"/>
              </a:lnSpc>
              <a:tabLst>
                <a:tab pos="6561400" algn="l"/>
              </a:tabLst>
            </a:pPr>
            <a:r>
              <a:rPr lang="en-US" altLang="zh-CN" sz="800" spc="8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en-US" altLang="zh-CN" sz="800" spc="1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zh-CN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en-US" altLang="zh-CN" sz="800" spc="1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미래창조과학부</a:t>
            </a:r>
            <a:r>
              <a:rPr lang="en-US" altLang="zh-CN" sz="800" spc="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lang="en-US" altLang="zh-CN" sz="800" spc="5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2016</a:t>
            </a:r>
            <a:r>
              <a:rPr lang="en-US" altLang="zh-CN" sz="800" spc="1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  <a:r>
              <a:rPr lang="en-US" altLang="zh-CN" sz="800" spc="6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K</a:t>
            </a:r>
            <a:r>
              <a:rPr lang="en-US" altLang="zh-CN" sz="800" spc="44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-ICT</a:t>
            </a:r>
            <a:r>
              <a:rPr lang="en-US" altLang="zh-CN" sz="800" spc="104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800" spc="1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컴퓨팅산업육성</a:t>
            </a:r>
            <a:r>
              <a:rPr lang="en-US" altLang="zh-CN" sz="800" spc="11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계획</a:t>
            </a:r>
            <a:r>
              <a:rPr lang="en-US" altLang="zh-CN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lang="en-US" altLang="zh-CN" sz="800" spc="5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2016.</a:t>
            </a:r>
            <a:endParaRPr lang="en-US" altLang="zh-CN" sz="1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" name="Freeform 2617"/>
          <p:cNvSpPr/>
          <p:nvPr/>
        </p:nvSpPr>
        <p:spPr>
          <a:xfrm>
            <a:off x="5122306" y="3106098"/>
            <a:ext cx="730250" cy="476250"/>
          </a:xfrm>
          <a:custGeom>
            <a:avLst/>
            <a:gdLst>
              <a:gd name="connsiteX0" fmla="*/ 11429 w 730250"/>
              <a:gd name="connsiteY0" fmla="*/ 482346 h 476250"/>
              <a:gd name="connsiteX1" fmla="*/ 730757 w 730250"/>
              <a:gd name="connsiteY1" fmla="*/ 482346 h 476250"/>
              <a:gd name="connsiteX2" fmla="*/ 730757 w 730250"/>
              <a:gd name="connsiteY2" fmla="*/ 14478 h 476250"/>
              <a:gd name="connsiteX3" fmla="*/ 11429 w 730250"/>
              <a:gd name="connsiteY3" fmla="*/ 14478 h 476250"/>
              <a:gd name="connsiteX4" fmla="*/ 11429 w 730250"/>
              <a:gd name="connsiteY4" fmla="*/ 482346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50" h="476250">
                <a:moveTo>
                  <a:pt x="11429" y="482346"/>
                </a:moveTo>
                <a:lnTo>
                  <a:pt x="730757" y="482346"/>
                </a:lnTo>
                <a:lnTo>
                  <a:pt x="730757" y="14478"/>
                </a:lnTo>
                <a:lnTo>
                  <a:pt x="11429" y="14478"/>
                </a:lnTo>
                <a:lnTo>
                  <a:pt x="11429" y="482346"/>
                </a:lnTo>
                <a:close/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" name="Freeform 2618"/>
          <p:cNvSpPr/>
          <p:nvPr/>
        </p:nvSpPr>
        <p:spPr>
          <a:xfrm>
            <a:off x="5122306" y="3106098"/>
            <a:ext cx="730250" cy="476250"/>
          </a:xfrm>
          <a:custGeom>
            <a:avLst/>
            <a:gdLst>
              <a:gd name="connsiteX0" fmla="*/ 11429 w 730250"/>
              <a:gd name="connsiteY0" fmla="*/ 482346 h 476250"/>
              <a:gd name="connsiteX1" fmla="*/ 730757 w 730250"/>
              <a:gd name="connsiteY1" fmla="*/ 482346 h 476250"/>
              <a:gd name="connsiteX2" fmla="*/ 730757 w 730250"/>
              <a:gd name="connsiteY2" fmla="*/ 14478 h 476250"/>
              <a:gd name="connsiteX3" fmla="*/ 11429 w 730250"/>
              <a:gd name="connsiteY3" fmla="*/ 14478 h 476250"/>
              <a:gd name="connsiteX4" fmla="*/ 11429 w 730250"/>
              <a:gd name="connsiteY4" fmla="*/ 482346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50" h="476250">
                <a:moveTo>
                  <a:pt x="11429" y="482346"/>
                </a:moveTo>
                <a:lnTo>
                  <a:pt x="730757" y="482346"/>
                </a:lnTo>
                <a:lnTo>
                  <a:pt x="730757" y="14478"/>
                </a:lnTo>
                <a:lnTo>
                  <a:pt x="11429" y="14478"/>
                </a:lnTo>
                <a:lnTo>
                  <a:pt x="11429" y="48234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04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12" name="Picture 26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76" y="2393628"/>
            <a:ext cx="1775460" cy="419100"/>
          </a:xfrm>
          <a:prstGeom prst="rect">
            <a:avLst/>
          </a:prstGeom>
        </p:spPr>
      </p:pic>
      <p:pic>
        <p:nvPicPr>
          <p:cNvPr id="13" name="Picture 26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676" y="3079427"/>
            <a:ext cx="1135380" cy="609600"/>
          </a:xfrm>
          <a:prstGeom prst="rect">
            <a:avLst/>
          </a:prstGeom>
        </p:spPr>
      </p:pic>
      <p:sp>
        <p:nvSpPr>
          <p:cNvPr id="14" name="Freeform 2621"/>
          <p:cNvSpPr/>
          <p:nvPr/>
        </p:nvSpPr>
        <p:spPr>
          <a:xfrm>
            <a:off x="6379606" y="2331398"/>
            <a:ext cx="2927350" cy="19050"/>
          </a:xfrm>
          <a:custGeom>
            <a:avLst/>
            <a:gdLst>
              <a:gd name="connsiteX0" fmla="*/ 12319 w 2927350"/>
              <a:gd name="connsiteY0" fmla="*/ 18669 h 19050"/>
              <a:gd name="connsiteX1" fmla="*/ 741933 w 2927350"/>
              <a:gd name="connsiteY1" fmla="*/ 18669 h 19050"/>
              <a:gd name="connsiteX2" fmla="*/ 1471548 w 2927350"/>
              <a:gd name="connsiteY2" fmla="*/ 18669 h 19050"/>
              <a:gd name="connsiteX3" fmla="*/ 2201164 w 2927350"/>
              <a:gd name="connsiteY3" fmla="*/ 18669 h 19050"/>
              <a:gd name="connsiteX4" fmla="*/ 2930779 w 2927350"/>
              <a:gd name="connsiteY4" fmla="*/ 18669 h 19050"/>
              <a:gd name="connsiteX5" fmla="*/ 2930779 w 2927350"/>
              <a:gd name="connsiteY5" fmla="*/ 29337 h 19050"/>
              <a:gd name="connsiteX6" fmla="*/ 2201164 w 2927350"/>
              <a:gd name="connsiteY6" fmla="*/ 29337 h 19050"/>
              <a:gd name="connsiteX7" fmla="*/ 1471548 w 2927350"/>
              <a:gd name="connsiteY7" fmla="*/ 29337 h 19050"/>
              <a:gd name="connsiteX8" fmla="*/ 741933 w 2927350"/>
              <a:gd name="connsiteY8" fmla="*/ 29337 h 19050"/>
              <a:gd name="connsiteX9" fmla="*/ 12319 w 2927350"/>
              <a:gd name="connsiteY9" fmla="*/ 29337 h 19050"/>
              <a:gd name="connsiteX10" fmla="*/ 12319 w 2927350"/>
              <a:gd name="connsiteY10" fmla="*/ 18669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7350" h="19050">
                <a:moveTo>
                  <a:pt x="12319" y="18669"/>
                </a:moveTo>
                <a:lnTo>
                  <a:pt x="741933" y="18669"/>
                </a:lnTo>
                <a:lnTo>
                  <a:pt x="1471548" y="18669"/>
                </a:lnTo>
                <a:lnTo>
                  <a:pt x="2201164" y="18669"/>
                </a:lnTo>
                <a:lnTo>
                  <a:pt x="2930779" y="18669"/>
                </a:lnTo>
                <a:lnTo>
                  <a:pt x="2930779" y="29337"/>
                </a:lnTo>
                <a:lnTo>
                  <a:pt x="2201164" y="29337"/>
                </a:lnTo>
                <a:lnTo>
                  <a:pt x="1471548" y="29337"/>
                </a:lnTo>
                <a:lnTo>
                  <a:pt x="741933" y="29337"/>
                </a:lnTo>
                <a:lnTo>
                  <a:pt x="12319" y="29337"/>
                </a:lnTo>
                <a:lnTo>
                  <a:pt x="12319" y="18669"/>
                </a:lnTo>
                <a:close/>
              </a:path>
            </a:pathLst>
          </a:custGeom>
          <a:solidFill>
            <a:srgbClr val="1E47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" name="Freeform 2622"/>
          <p:cNvSpPr/>
          <p:nvPr/>
        </p:nvSpPr>
        <p:spPr>
          <a:xfrm>
            <a:off x="5947806" y="3271198"/>
            <a:ext cx="120650" cy="158750"/>
          </a:xfrm>
          <a:custGeom>
            <a:avLst/>
            <a:gdLst>
              <a:gd name="connsiteX0" fmla="*/ 13461 w 120650"/>
              <a:gd name="connsiteY0" fmla="*/ 6350 h 158750"/>
              <a:gd name="connsiteX1" fmla="*/ 47244 w 120650"/>
              <a:gd name="connsiteY1" fmla="*/ 6350 h 158750"/>
              <a:gd name="connsiteX2" fmla="*/ 121665 w 120650"/>
              <a:gd name="connsiteY2" fmla="*/ 84836 h 158750"/>
              <a:gd name="connsiteX3" fmla="*/ 47244 w 120650"/>
              <a:gd name="connsiteY3" fmla="*/ 163322 h 158750"/>
              <a:gd name="connsiteX4" fmla="*/ 13461 w 120650"/>
              <a:gd name="connsiteY4" fmla="*/ 163322 h 158750"/>
              <a:gd name="connsiteX5" fmla="*/ 87884 w 120650"/>
              <a:gd name="connsiteY5" fmla="*/ 84836 h 158750"/>
              <a:gd name="connsiteX6" fmla="*/ 13461 w 120650"/>
              <a:gd name="connsiteY6" fmla="*/ 63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650" h="158750">
                <a:moveTo>
                  <a:pt x="13461" y="6350"/>
                </a:moveTo>
                <a:lnTo>
                  <a:pt x="47244" y="6350"/>
                </a:lnTo>
                <a:lnTo>
                  <a:pt x="121665" y="84836"/>
                </a:lnTo>
                <a:lnTo>
                  <a:pt x="47244" y="163322"/>
                </a:lnTo>
                <a:lnTo>
                  <a:pt x="13461" y="163322"/>
                </a:lnTo>
                <a:lnTo>
                  <a:pt x="87884" y="84836"/>
                </a:lnTo>
                <a:lnTo>
                  <a:pt x="13461" y="6350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" name="Freeform 2623"/>
          <p:cNvSpPr/>
          <p:nvPr/>
        </p:nvSpPr>
        <p:spPr>
          <a:xfrm>
            <a:off x="5947806" y="3271198"/>
            <a:ext cx="120650" cy="158750"/>
          </a:xfrm>
          <a:custGeom>
            <a:avLst/>
            <a:gdLst>
              <a:gd name="connsiteX0" fmla="*/ 13461 w 120650"/>
              <a:gd name="connsiteY0" fmla="*/ 6350 h 158750"/>
              <a:gd name="connsiteX1" fmla="*/ 47244 w 120650"/>
              <a:gd name="connsiteY1" fmla="*/ 6350 h 158750"/>
              <a:gd name="connsiteX2" fmla="*/ 121665 w 120650"/>
              <a:gd name="connsiteY2" fmla="*/ 84836 h 158750"/>
              <a:gd name="connsiteX3" fmla="*/ 47244 w 120650"/>
              <a:gd name="connsiteY3" fmla="*/ 163322 h 158750"/>
              <a:gd name="connsiteX4" fmla="*/ 13461 w 120650"/>
              <a:gd name="connsiteY4" fmla="*/ 163322 h 158750"/>
              <a:gd name="connsiteX5" fmla="*/ 87884 w 120650"/>
              <a:gd name="connsiteY5" fmla="*/ 84836 h 158750"/>
              <a:gd name="connsiteX6" fmla="*/ 13461 w 120650"/>
              <a:gd name="connsiteY6" fmla="*/ 635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650" h="158750">
                <a:moveTo>
                  <a:pt x="13461" y="6350"/>
                </a:moveTo>
                <a:lnTo>
                  <a:pt x="47244" y="6350"/>
                </a:lnTo>
                <a:lnTo>
                  <a:pt x="121665" y="84836"/>
                </a:lnTo>
                <a:lnTo>
                  <a:pt x="47244" y="163322"/>
                </a:lnTo>
                <a:lnTo>
                  <a:pt x="13461" y="163322"/>
                </a:lnTo>
                <a:lnTo>
                  <a:pt x="87884" y="84836"/>
                </a:lnTo>
                <a:lnTo>
                  <a:pt x="13461" y="635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144">
            <a:solidFill>
              <a:srgbClr val="7F7F7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" name="Freeform 2624"/>
          <p:cNvSpPr/>
          <p:nvPr/>
        </p:nvSpPr>
        <p:spPr>
          <a:xfrm>
            <a:off x="5122306" y="2001198"/>
            <a:ext cx="730250" cy="476250"/>
          </a:xfrm>
          <a:custGeom>
            <a:avLst/>
            <a:gdLst>
              <a:gd name="connsiteX0" fmla="*/ 11429 w 730250"/>
              <a:gd name="connsiteY0" fmla="*/ 476250 h 476250"/>
              <a:gd name="connsiteX1" fmla="*/ 730757 w 730250"/>
              <a:gd name="connsiteY1" fmla="*/ 476250 h 476250"/>
              <a:gd name="connsiteX2" fmla="*/ 730757 w 730250"/>
              <a:gd name="connsiteY2" fmla="*/ 8382 h 476250"/>
              <a:gd name="connsiteX3" fmla="*/ 11429 w 730250"/>
              <a:gd name="connsiteY3" fmla="*/ 8382 h 476250"/>
              <a:gd name="connsiteX4" fmla="*/ 11429 w 730250"/>
              <a:gd name="connsiteY4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50" h="476250">
                <a:moveTo>
                  <a:pt x="11429" y="476250"/>
                </a:moveTo>
                <a:lnTo>
                  <a:pt x="730757" y="476250"/>
                </a:lnTo>
                <a:lnTo>
                  <a:pt x="730757" y="8382"/>
                </a:lnTo>
                <a:lnTo>
                  <a:pt x="11429" y="8382"/>
                </a:lnTo>
                <a:lnTo>
                  <a:pt x="11429" y="476250"/>
                </a:lnTo>
                <a:close/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" name="Freeform 2625"/>
          <p:cNvSpPr/>
          <p:nvPr/>
        </p:nvSpPr>
        <p:spPr>
          <a:xfrm>
            <a:off x="5122306" y="2001198"/>
            <a:ext cx="730250" cy="476250"/>
          </a:xfrm>
          <a:custGeom>
            <a:avLst/>
            <a:gdLst>
              <a:gd name="connsiteX0" fmla="*/ 11429 w 730250"/>
              <a:gd name="connsiteY0" fmla="*/ 476250 h 476250"/>
              <a:gd name="connsiteX1" fmla="*/ 730757 w 730250"/>
              <a:gd name="connsiteY1" fmla="*/ 476250 h 476250"/>
              <a:gd name="connsiteX2" fmla="*/ 730757 w 730250"/>
              <a:gd name="connsiteY2" fmla="*/ 8382 h 476250"/>
              <a:gd name="connsiteX3" fmla="*/ 11429 w 730250"/>
              <a:gd name="connsiteY3" fmla="*/ 8382 h 476250"/>
              <a:gd name="connsiteX4" fmla="*/ 11429 w 730250"/>
              <a:gd name="connsiteY4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50" h="476250">
                <a:moveTo>
                  <a:pt x="11429" y="476250"/>
                </a:moveTo>
                <a:lnTo>
                  <a:pt x="730757" y="476250"/>
                </a:lnTo>
                <a:lnTo>
                  <a:pt x="730757" y="8382"/>
                </a:lnTo>
                <a:lnTo>
                  <a:pt x="11429" y="8382"/>
                </a:lnTo>
                <a:lnTo>
                  <a:pt x="11429" y="47625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04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9" name="Picture 26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456" y="2149787"/>
            <a:ext cx="152400" cy="190500"/>
          </a:xfrm>
          <a:prstGeom prst="rect">
            <a:avLst/>
          </a:prstGeom>
        </p:spPr>
      </p:pic>
      <p:sp>
        <p:nvSpPr>
          <p:cNvPr id="20" name="Freeform 2627"/>
          <p:cNvSpPr/>
          <p:nvPr/>
        </p:nvSpPr>
        <p:spPr>
          <a:xfrm>
            <a:off x="5122306" y="3918898"/>
            <a:ext cx="730250" cy="476250"/>
          </a:xfrm>
          <a:custGeom>
            <a:avLst/>
            <a:gdLst>
              <a:gd name="connsiteX0" fmla="*/ 11429 w 730250"/>
              <a:gd name="connsiteY0" fmla="*/ 481838 h 476250"/>
              <a:gd name="connsiteX1" fmla="*/ 730757 w 730250"/>
              <a:gd name="connsiteY1" fmla="*/ 481838 h 476250"/>
              <a:gd name="connsiteX2" fmla="*/ 730757 w 730250"/>
              <a:gd name="connsiteY2" fmla="*/ 13970 h 476250"/>
              <a:gd name="connsiteX3" fmla="*/ 11429 w 730250"/>
              <a:gd name="connsiteY3" fmla="*/ 13970 h 476250"/>
              <a:gd name="connsiteX4" fmla="*/ 11429 w 730250"/>
              <a:gd name="connsiteY4" fmla="*/ 48183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50" h="476250">
                <a:moveTo>
                  <a:pt x="11429" y="481838"/>
                </a:moveTo>
                <a:lnTo>
                  <a:pt x="730757" y="481838"/>
                </a:lnTo>
                <a:lnTo>
                  <a:pt x="730757" y="13970"/>
                </a:lnTo>
                <a:lnTo>
                  <a:pt x="11429" y="13970"/>
                </a:lnTo>
                <a:lnTo>
                  <a:pt x="11429" y="481838"/>
                </a:lnTo>
                <a:close/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" name="Freeform 2628"/>
          <p:cNvSpPr/>
          <p:nvPr/>
        </p:nvSpPr>
        <p:spPr>
          <a:xfrm>
            <a:off x="5122306" y="3918898"/>
            <a:ext cx="730250" cy="476250"/>
          </a:xfrm>
          <a:custGeom>
            <a:avLst/>
            <a:gdLst>
              <a:gd name="connsiteX0" fmla="*/ 11429 w 730250"/>
              <a:gd name="connsiteY0" fmla="*/ 481838 h 476250"/>
              <a:gd name="connsiteX1" fmla="*/ 730757 w 730250"/>
              <a:gd name="connsiteY1" fmla="*/ 481838 h 476250"/>
              <a:gd name="connsiteX2" fmla="*/ 730757 w 730250"/>
              <a:gd name="connsiteY2" fmla="*/ 13970 h 476250"/>
              <a:gd name="connsiteX3" fmla="*/ 11429 w 730250"/>
              <a:gd name="connsiteY3" fmla="*/ 13970 h 476250"/>
              <a:gd name="connsiteX4" fmla="*/ 11429 w 730250"/>
              <a:gd name="connsiteY4" fmla="*/ 481838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250" h="476250">
                <a:moveTo>
                  <a:pt x="11429" y="481838"/>
                </a:moveTo>
                <a:lnTo>
                  <a:pt x="730757" y="481838"/>
                </a:lnTo>
                <a:lnTo>
                  <a:pt x="730757" y="13970"/>
                </a:lnTo>
                <a:lnTo>
                  <a:pt x="11429" y="13970"/>
                </a:lnTo>
                <a:lnTo>
                  <a:pt x="11429" y="48183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04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" name="Freeform 2629"/>
          <p:cNvSpPr/>
          <p:nvPr/>
        </p:nvSpPr>
        <p:spPr>
          <a:xfrm>
            <a:off x="5947806" y="4071298"/>
            <a:ext cx="120650" cy="171450"/>
          </a:xfrm>
          <a:custGeom>
            <a:avLst/>
            <a:gdLst>
              <a:gd name="connsiteX0" fmla="*/ 13461 w 120650"/>
              <a:gd name="connsiteY0" fmla="*/ 18542 h 171450"/>
              <a:gd name="connsiteX1" fmla="*/ 47244 w 120650"/>
              <a:gd name="connsiteY1" fmla="*/ 18542 h 171450"/>
              <a:gd name="connsiteX2" fmla="*/ 121665 w 120650"/>
              <a:gd name="connsiteY2" fmla="*/ 97028 h 171450"/>
              <a:gd name="connsiteX3" fmla="*/ 47244 w 120650"/>
              <a:gd name="connsiteY3" fmla="*/ 175514 h 171450"/>
              <a:gd name="connsiteX4" fmla="*/ 13461 w 120650"/>
              <a:gd name="connsiteY4" fmla="*/ 175514 h 171450"/>
              <a:gd name="connsiteX5" fmla="*/ 87884 w 120650"/>
              <a:gd name="connsiteY5" fmla="*/ 97028 h 171450"/>
              <a:gd name="connsiteX6" fmla="*/ 13461 w 120650"/>
              <a:gd name="connsiteY6" fmla="*/ 18542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650" h="171450">
                <a:moveTo>
                  <a:pt x="13461" y="18542"/>
                </a:moveTo>
                <a:lnTo>
                  <a:pt x="47244" y="18542"/>
                </a:lnTo>
                <a:lnTo>
                  <a:pt x="121665" y="97028"/>
                </a:lnTo>
                <a:lnTo>
                  <a:pt x="47244" y="175514"/>
                </a:lnTo>
                <a:lnTo>
                  <a:pt x="13461" y="175514"/>
                </a:lnTo>
                <a:lnTo>
                  <a:pt x="87884" y="97028"/>
                </a:lnTo>
                <a:lnTo>
                  <a:pt x="13461" y="18542"/>
                </a:lnTo>
                <a:close/>
              </a:path>
            </a:pathLst>
          </a:custGeom>
          <a:solidFill>
            <a:srgbClr val="7D7D7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" name="Freeform 2630"/>
          <p:cNvSpPr/>
          <p:nvPr/>
        </p:nvSpPr>
        <p:spPr>
          <a:xfrm>
            <a:off x="5947806" y="4071298"/>
            <a:ext cx="120650" cy="171450"/>
          </a:xfrm>
          <a:custGeom>
            <a:avLst/>
            <a:gdLst>
              <a:gd name="connsiteX0" fmla="*/ 13461 w 120650"/>
              <a:gd name="connsiteY0" fmla="*/ 18542 h 171450"/>
              <a:gd name="connsiteX1" fmla="*/ 47244 w 120650"/>
              <a:gd name="connsiteY1" fmla="*/ 18542 h 171450"/>
              <a:gd name="connsiteX2" fmla="*/ 121665 w 120650"/>
              <a:gd name="connsiteY2" fmla="*/ 97028 h 171450"/>
              <a:gd name="connsiteX3" fmla="*/ 47244 w 120650"/>
              <a:gd name="connsiteY3" fmla="*/ 175514 h 171450"/>
              <a:gd name="connsiteX4" fmla="*/ 13461 w 120650"/>
              <a:gd name="connsiteY4" fmla="*/ 175514 h 171450"/>
              <a:gd name="connsiteX5" fmla="*/ 87884 w 120650"/>
              <a:gd name="connsiteY5" fmla="*/ 97028 h 171450"/>
              <a:gd name="connsiteX6" fmla="*/ 13461 w 120650"/>
              <a:gd name="connsiteY6" fmla="*/ 18542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650" h="171450">
                <a:moveTo>
                  <a:pt x="13461" y="18542"/>
                </a:moveTo>
                <a:lnTo>
                  <a:pt x="47244" y="18542"/>
                </a:lnTo>
                <a:lnTo>
                  <a:pt x="121665" y="97028"/>
                </a:lnTo>
                <a:lnTo>
                  <a:pt x="47244" y="175514"/>
                </a:lnTo>
                <a:lnTo>
                  <a:pt x="13461" y="175514"/>
                </a:lnTo>
                <a:lnTo>
                  <a:pt x="87884" y="97028"/>
                </a:lnTo>
                <a:lnTo>
                  <a:pt x="13461" y="1854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9144">
            <a:solidFill>
              <a:srgbClr val="7F7F7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44" name="Picture 26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676" y="3079427"/>
            <a:ext cx="1150619" cy="609600"/>
          </a:xfrm>
          <a:prstGeom prst="rect">
            <a:avLst/>
          </a:prstGeom>
        </p:spPr>
      </p:pic>
      <p:pic>
        <p:nvPicPr>
          <p:cNvPr id="45" name="Picture 26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78915" y="3079427"/>
            <a:ext cx="1150619" cy="609600"/>
          </a:xfrm>
          <a:prstGeom prst="rect">
            <a:avLst/>
          </a:prstGeom>
        </p:spPr>
      </p:pic>
      <p:sp>
        <p:nvSpPr>
          <p:cNvPr id="47" name="Freeform 2653"/>
          <p:cNvSpPr/>
          <p:nvPr/>
        </p:nvSpPr>
        <p:spPr>
          <a:xfrm>
            <a:off x="6201806" y="3906198"/>
            <a:ext cx="1593850" cy="387350"/>
          </a:xfrm>
          <a:custGeom>
            <a:avLst/>
            <a:gdLst>
              <a:gd name="connsiteX0" fmla="*/ 10921 w 1593850"/>
              <a:gd name="connsiteY0" fmla="*/ 393954 h 387350"/>
              <a:gd name="connsiteX1" fmla="*/ 1595881 w 1593850"/>
              <a:gd name="connsiteY1" fmla="*/ 393954 h 387350"/>
              <a:gd name="connsiteX2" fmla="*/ 1595881 w 1593850"/>
              <a:gd name="connsiteY2" fmla="*/ 16002 h 387350"/>
              <a:gd name="connsiteX3" fmla="*/ 10921 w 1593850"/>
              <a:gd name="connsiteY3" fmla="*/ 16002 h 387350"/>
              <a:gd name="connsiteX4" fmla="*/ 10921 w 1593850"/>
              <a:gd name="connsiteY4" fmla="*/ 393954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850" h="387350">
                <a:moveTo>
                  <a:pt x="10921" y="393954"/>
                </a:moveTo>
                <a:lnTo>
                  <a:pt x="1595881" y="393954"/>
                </a:lnTo>
                <a:lnTo>
                  <a:pt x="1595881" y="16002"/>
                </a:lnTo>
                <a:lnTo>
                  <a:pt x="10921" y="16002"/>
                </a:lnTo>
                <a:lnTo>
                  <a:pt x="10921" y="39395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8" name="Freeform 2654"/>
          <p:cNvSpPr/>
          <p:nvPr/>
        </p:nvSpPr>
        <p:spPr>
          <a:xfrm>
            <a:off x="6201806" y="3906198"/>
            <a:ext cx="1593850" cy="387350"/>
          </a:xfrm>
          <a:custGeom>
            <a:avLst/>
            <a:gdLst>
              <a:gd name="connsiteX0" fmla="*/ 10921 w 1593850"/>
              <a:gd name="connsiteY0" fmla="*/ 393954 h 387350"/>
              <a:gd name="connsiteX1" fmla="*/ 1595881 w 1593850"/>
              <a:gd name="connsiteY1" fmla="*/ 393954 h 387350"/>
              <a:gd name="connsiteX2" fmla="*/ 1595881 w 1593850"/>
              <a:gd name="connsiteY2" fmla="*/ 16002 h 387350"/>
              <a:gd name="connsiteX3" fmla="*/ 10921 w 1593850"/>
              <a:gd name="connsiteY3" fmla="*/ 16002 h 387350"/>
              <a:gd name="connsiteX4" fmla="*/ 10921 w 1593850"/>
              <a:gd name="connsiteY4" fmla="*/ 393954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850" h="387350">
                <a:moveTo>
                  <a:pt x="10921" y="393954"/>
                </a:moveTo>
                <a:lnTo>
                  <a:pt x="1595881" y="393954"/>
                </a:lnTo>
                <a:lnTo>
                  <a:pt x="1595881" y="16002"/>
                </a:lnTo>
                <a:lnTo>
                  <a:pt x="10921" y="16002"/>
                </a:lnTo>
                <a:lnTo>
                  <a:pt x="10921" y="39395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04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0" name="Freeform 2655"/>
          <p:cNvSpPr/>
          <p:nvPr/>
        </p:nvSpPr>
        <p:spPr>
          <a:xfrm>
            <a:off x="7852806" y="3906198"/>
            <a:ext cx="1670050" cy="387350"/>
          </a:xfrm>
          <a:custGeom>
            <a:avLst/>
            <a:gdLst>
              <a:gd name="connsiteX0" fmla="*/ 16509 w 1670050"/>
              <a:gd name="connsiteY0" fmla="*/ 393954 h 387350"/>
              <a:gd name="connsiteX1" fmla="*/ 1673097 w 1670050"/>
              <a:gd name="connsiteY1" fmla="*/ 393954 h 387350"/>
              <a:gd name="connsiteX2" fmla="*/ 1673097 w 1670050"/>
              <a:gd name="connsiteY2" fmla="*/ 16002 h 387350"/>
              <a:gd name="connsiteX3" fmla="*/ 16509 w 1670050"/>
              <a:gd name="connsiteY3" fmla="*/ 16002 h 387350"/>
              <a:gd name="connsiteX4" fmla="*/ 16509 w 1670050"/>
              <a:gd name="connsiteY4" fmla="*/ 393954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387350">
                <a:moveTo>
                  <a:pt x="16509" y="393954"/>
                </a:moveTo>
                <a:lnTo>
                  <a:pt x="1673097" y="393954"/>
                </a:lnTo>
                <a:lnTo>
                  <a:pt x="1673097" y="16002"/>
                </a:lnTo>
                <a:lnTo>
                  <a:pt x="16509" y="16002"/>
                </a:lnTo>
                <a:lnTo>
                  <a:pt x="16509" y="39395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3" name="Freeform 2656"/>
          <p:cNvSpPr/>
          <p:nvPr/>
        </p:nvSpPr>
        <p:spPr>
          <a:xfrm>
            <a:off x="7852806" y="3906198"/>
            <a:ext cx="1670050" cy="387350"/>
          </a:xfrm>
          <a:custGeom>
            <a:avLst/>
            <a:gdLst>
              <a:gd name="connsiteX0" fmla="*/ 16509 w 1670050"/>
              <a:gd name="connsiteY0" fmla="*/ 393954 h 387350"/>
              <a:gd name="connsiteX1" fmla="*/ 1673097 w 1670050"/>
              <a:gd name="connsiteY1" fmla="*/ 393954 h 387350"/>
              <a:gd name="connsiteX2" fmla="*/ 1673097 w 1670050"/>
              <a:gd name="connsiteY2" fmla="*/ 16002 h 387350"/>
              <a:gd name="connsiteX3" fmla="*/ 16509 w 1670050"/>
              <a:gd name="connsiteY3" fmla="*/ 16002 h 387350"/>
              <a:gd name="connsiteX4" fmla="*/ 16509 w 1670050"/>
              <a:gd name="connsiteY4" fmla="*/ 393954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387350">
                <a:moveTo>
                  <a:pt x="16509" y="393954"/>
                </a:moveTo>
                <a:lnTo>
                  <a:pt x="1673097" y="393954"/>
                </a:lnTo>
                <a:lnTo>
                  <a:pt x="1673097" y="16002"/>
                </a:lnTo>
                <a:lnTo>
                  <a:pt x="16509" y="16002"/>
                </a:lnTo>
                <a:lnTo>
                  <a:pt x="16509" y="39395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04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4" name="Freeform 2657"/>
          <p:cNvSpPr/>
          <p:nvPr/>
        </p:nvSpPr>
        <p:spPr>
          <a:xfrm>
            <a:off x="6201806" y="4744398"/>
            <a:ext cx="1593850" cy="387350"/>
          </a:xfrm>
          <a:custGeom>
            <a:avLst/>
            <a:gdLst>
              <a:gd name="connsiteX0" fmla="*/ 10921 w 1593850"/>
              <a:gd name="connsiteY0" fmla="*/ 389382 h 387350"/>
              <a:gd name="connsiteX1" fmla="*/ 1595881 w 1593850"/>
              <a:gd name="connsiteY1" fmla="*/ 389382 h 387350"/>
              <a:gd name="connsiteX2" fmla="*/ 1595881 w 1593850"/>
              <a:gd name="connsiteY2" fmla="*/ 11430 h 387350"/>
              <a:gd name="connsiteX3" fmla="*/ 10921 w 1593850"/>
              <a:gd name="connsiteY3" fmla="*/ 11430 h 387350"/>
              <a:gd name="connsiteX4" fmla="*/ 10921 w 1593850"/>
              <a:gd name="connsiteY4" fmla="*/ 389382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850" h="387350">
                <a:moveTo>
                  <a:pt x="10921" y="389382"/>
                </a:moveTo>
                <a:lnTo>
                  <a:pt x="1595881" y="389382"/>
                </a:lnTo>
                <a:lnTo>
                  <a:pt x="1595881" y="11430"/>
                </a:lnTo>
                <a:lnTo>
                  <a:pt x="10921" y="11430"/>
                </a:lnTo>
                <a:lnTo>
                  <a:pt x="10921" y="389382"/>
                </a:lnTo>
                <a:close/>
              </a:path>
            </a:pathLst>
          </a:custGeom>
          <a:solidFill>
            <a:srgbClr val="000008">
              <a:alpha val="0"/>
            </a:srgbClr>
          </a:solidFill>
          <a:ln w="304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5" name="Freeform 2658"/>
          <p:cNvSpPr/>
          <p:nvPr/>
        </p:nvSpPr>
        <p:spPr>
          <a:xfrm>
            <a:off x="6201806" y="5214298"/>
            <a:ext cx="1593850" cy="387350"/>
          </a:xfrm>
          <a:custGeom>
            <a:avLst/>
            <a:gdLst>
              <a:gd name="connsiteX0" fmla="*/ 10921 w 1593850"/>
              <a:gd name="connsiteY0" fmla="*/ 393446 h 387350"/>
              <a:gd name="connsiteX1" fmla="*/ 1595881 w 1593850"/>
              <a:gd name="connsiteY1" fmla="*/ 393446 h 387350"/>
              <a:gd name="connsiteX2" fmla="*/ 1595881 w 1593850"/>
              <a:gd name="connsiteY2" fmla="*/ 13970 h 387350"/>
              <a:gd name="connsiteX3" fmla="*/ 10921 w 1593850"/>
              <a:gd name="connsiteY3" fmla="*/ 13970 h 387350"/>
              <a:gd name="connsiteX4" fmla="*/ 10921 w 1593850"/>
              <a:gd name="connsiteY4" fmla="*/ 393446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850" h="387350">
                <a:moveTo>
                  <a:pt x="10921" y="393446"/>
                </a:moveTo>
                <a:lnTo>
                  <a:pt x="1595881" y="393446"/>
                </a:lnTo>
                <a:lnTo>
                  <a:pt x="1595881" y="13970"/>
                </a:lnTo>
                <a:lnTo>
                  <a:pt x="10921" y="13970"/>
                </a:lnTo>
                <a:lnTo>
                  <a:pt x="10921" y="39344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04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6" name="Freeform 2659"/>
          <p:cNvSpPr/>
          <p:nvPr/>
        </p:nvSpPr>
        <p:spPr>
          <a:xfrm>
            <a:off x="7852806" y="4744398"/>
            <a:ext cx="1670050" cy="387350"/>
          </a:xfrm>
          <a:custGeom>
            <a:avLst/>
            <a:gdLst>
              <a:gd name="connsiteX0" fmla="*/ 16509 w 1670050"/>
              <a:gd name="connsiteY0" fmla="*/ 389382 h 387350"/>
              <a:gd name="connsiteX1" fmla="*/ 1673097 w 1670050"/>
              <a:gd name="connsiteY1" fmla="*/ 389382 h 387350"/>
              <a:gd name="connsiteX2" fmla="*/ 1673097 w 1670050"/>
              <a:gd name="connsiteY2" fmla="*/ 11430 h 387350"/>
              <a:gd name="connsiteX3" fmla="*/ 16509 w 1670050"/>
              <a:gd name="connsiteY3" fmla="*/ 11430 h 387350"/>
              <a:gd name="connsiteX4" fmla="*/ 16509 w 1670050"/>
              <a:gd name="connsiteY4" fmla="*/ 389382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387350">
                <a:moveTo>
                  <a:pt x="16509" y="389382"/>
                </a:moveTo>
                <a:lnTo>
                  <a:pt x="1673097" y="389382"/>
                </a:lnTo>
                <a:lnTo>
                  <a:pt x="1673097" y="11430"/>
                </a:lnTo>
                <a:lnTo>
                  <a:pt x="16509" y="11430"/>
                </a:lnTo>
                <a:lnTo>
                  <a:pt x="16509" y="3893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04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7" name="Freeform 2660"/>
          <p:cNvSpPr/>
          <p:nvPr/>
        </p:nvSpPr>
        <p:spPr>
          <a:xfrm>
            <a:off x="7852806" y="5214298"/>
            <a:ext cx="1670050" cy="387350"/>
          </a:xfrm>
          <a:custGeom>
            <a:avLst/>
            <a:gdLst>
              <a:gd name="connsiteX0" fmla="*/ 16509 w 1670050"/>
              <a:gd name="connsiteY0" fmla="*/ 393446 h 387350"/>
              <a:gd name="connsiteX1" fmla="*/ 1673097 w 1670050"/>
              <a:gd name="connsiteY1" fmla="*/ 393446 h 387350"/>
              <a:gd name="connsiteX2" fmla="*/ 1673097 w 1670050"/>
              <a:gd name="connsiteY2" fmla="*/ 13970 h 387350"/>
              <a:gd name="connsiteX3" fmla="*/ 16509 w 1670050"/>
              <a:gd name="connsiteY3" fmla="*/ 13970 h 387350"/>
              <a:gd name="connsiteX4" fmla="*/ 16509 w 1670050"/>
              <a:gd name="connsiteY4" fmla="*/ 393446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0050" h="387350">
                <a:moveTo>
                  <a:pt x="16509" y="393446"/>
                </a:moveTo>
                <a:lnTo>
                  <a:pt x="1673097" y="393446"/>
                </a:lnTo>
                <a:lnTo>
                  <a:pt x="1673097" y="13970"/>
                </a:lnTo>
                <a:lnTo>
                  <a:pt x="16509" y="13970"/>
                </a:lnTo>
                <a:lnTo>
                  <a:pt x="16509" y="39344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04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8" name="Freeform 2661"/>
          <p:cNvSpPr/>
          <p:nvPr/>
        </p:nvSpPr>
        <p:spPr>
          <a:xfrm>
            <a:off x="6201806" y="5684198"/>
            <a:ext cx="3321050" cy="387350"/>
          </a:xfrm>
          <a:custGeom>
            <a:avLst/>
            <a:gdLst>
              <a:gd name="connsiteX0" fmla="*/ 10921 w 3321050"/>
              <a:gd name="connsiteY0" fmla="*/ 397510 h 387350"/>
              <a:gd name="connsiteX1" fmla="*/ 3324097 w 3321050"/>
              <a:gd name="connsiteY1" fmla="*/ 397510 h 387350"/>
              <a:gd name="connsiteX2" fmla="*/ 3324097 w 3321050"/>
              <a:gd name="connsiteY2" fmla="*/ 18034 h 387350"/>
              <a:gd name="connsiteX3" fmla="*/ 10921 w 3321050"/>
              <a:gd name="connsiteY3" fmla="*/ 18034 h 387350"/>
              <a:gd name="connsiteX4" fmla="*/ 10921 w 3321050"/>
              <a:gd name="connsiteY4" fmla="*/ 397510 h 38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1050" h="387350">
                <a:moveTo>
                  <a:pt x="10921" y="397510"/>
                </a:moveTo>
                <a:lnTo>
                  <a:pt x="3324097" y="397510"/>
                </a:lnTo>
                <a:lnTo>
                  <a:pt x="3324097" y="18034"/>
                </a:lnTo>
                <a:lnTo>
                  <a:pt x="10921" y="18034"/>
                </a:lnTo>
                <a:lnTo>
                  <a:pt x="10921" y="39751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04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59" name="Picture 26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8236" y="4412927"/>
            <a:ext cx="304800" cy="266700"/>
          </a:xfrm>
          <a:prstGeom prst="rect">
            <a:avLst/>
          </a:prstGeom>
        </p:spPr>
      </p:pic>
      <p:pic>
        <p:nvPicPr>
          <p:cNvPr id="60" name="Picture 26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0356" y="4412927"/>
            <a:ext cx="304800" cy="266700"/>
          </a:xfrm>
          <a:prstGeom prst="rect">
            <a:avLst/>
          </a:prstGeom>
        </p:spPr>
      </p:pic>
      <p:sp>
        <p:nvSpPr>
          <p:cNvPr id="63" name="TextBox 2668"/>
          <p:cNvSpPr txBox="1"/>
          <p:nvPr/>
        </p:nvSpPr>
        <p:spPr>
          <a:xfrm>
            <a:off x="5352938" y="2144762"/>
            <a:ext cx="293116" cy="187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1100" spc="-5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비전</a:t>
            </a:r>
          </a:p>
        </p:txBody>
      </p:sp>
      <p:sp>
        <p:nvSpPr>
          <p:cNvPr id="64" name="TextBox 2669"/>
          <p:cNvSpPr txBox="1"/>
          <p:nvPr/>
        </p:nvSpPr>
        <p:spPr>
          <a:xfrm>
            <a:off x="6392814" y="2030161"/>
            <a:ext cx="2931541" cy="270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</a:pPr>
            <a:r>
              <a:rPr lang="en-US" altLang="zh-CN" sz="1600" b="1" dirty="0" smtClean="0">
                <a:solidFill>
                  <a:srgbClr val="1E477B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2021</a:t>
            </a:r>
            <a:r>
              <a:rPr lang="en-US" altLang="zh-CN" sz="1600" b="1" dirty="0">
                <a:solidFill>
                  <a:srgbClr val="1E477B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</a:t>
            </a:r>
            <a:r>
              <a:rPr lang="en-US" altLang="zh-CN" sz="1600" b="1" dirty="0">
                <a:solidFill>
                  <a:srgbClr val="1E477B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1600" b="1" dirty="0">
                <a:solidFill>
                  <a:srgbClr val="1E477B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</a:t>
            </a:r>
            <a:r>
              <a:rPr lang="en-US" altLang="zh-CN" sz="1600" b="1" dirty="0">
                <a:solidFill>
                  <a:srgbClr val="1E477B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1600" b="1" dirty="0">
                <a:solidFill>
                  <a:srgbClr val="1E477B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선도국가</a:t>
            </a:r>
            <a:r>
              <a:rPr lang="en-US" altLang="zh-CN" sz="1600" b="1" spc="-30" dirty="0">
                <a:solidFill>
                  <a:srgbClr val="1E477B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1600" b="1" dirty="0">
                <a:solidFill>
                  <a:srgbClr val="1E477B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도약</a:t>
            </a:r>
          </a:p>
        </p:txBody>
      </p:sp>
      <p:sp>
        <p:nvSpPr>
          <p:cNvPr id="68" name="TextBox 2673"/>
          <p:cNvSpPr txBox="1"/>
          <p:nvPr/>
        </p:nvSpPr>
        <p:spPr>
          <a:xfrm>
            <a:off x="5226446" y="3181362"/>
            <a:ext cx="54767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26491">
              <a:lnSpc>
                <a:spcPct val="100000"/>
              </a:lnSpc>
            </a:pPr>
            <a:r>
              <a:rPr lang="en-US" altLang="zh-CN" sz="1100" spc="-5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목표</a:t>
            </a:r>
          </a:p>
          <a:p>
            <a:pPr marL="0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(2018</a:t>
            </a:r>
            <a:r>
              <a:rPr lang="en-US" altLang="zh-CN" sz="1100" spc="5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</p:txBody>
      </p:sp>
      <p:sp>
        <p:nvSpPr>
          <p:cNvPr id="69" name="TextBox 2674"/>
          <p:cNvSpPr txBox="1"/>
          <p:nvPr/>
        </p:nvSpPr>
        <p:spPr>
          <a:xfrm>
            <a:off x="6438026" y="2794814"/>
            <a:ext cx="573836" cy="7248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3439">
              <a:lnSpc>
                <a:spcPct val="110416"/>
              </a:lnSpc>
            </a:pPr>
            <a:r>
              <a:rPr lang="en-US" altLang="zh-CN" sz="1600" b="1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30%</a:t>
            </a:r>
          </a:p>
          <a:p>
            <a:pPr>
              <a:lnSpc>
                <a:spcPts val="85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>
              <a:lnSpc>
                <a:spcPct val="100000"/>
              </a:lnSpc>
            </a:pPr>
            <a:r>
              <a:rPr lang="en-US" altLang="zh-CN" sz="1100" spc="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우드</a:t>
            </a:r>
          </a:p>
          <a:p>
            <a:pPr marL="0" indent="70103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이용률</a:t>
            </a:r>
          </a:p>
        </p:txBody>
      </p:sp>
      <p:sp>
        <p:nvSpPr>
          <p:cNvPr id="70" name="TextBox 2675"/>
          <p:cNvSpPr txBox="1"/>
          <p:nvPr/>
        </p:nvSpPr>
        <p:spPr>
          <a:xfrm>
            <a:off x="7590424" y="2794814"/>
            <a:ext cx="578739" cy="7248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</a:pPr>
            <a:r>
              <a:rPr lang="en-US" altLang="zh-CN" sz="1600" b="1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800</a:t>
            </a:r>
            <a:r>
              <a:rPr lang="en-US" altLang="zh-CN" sz="1600" b="1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</a:t>
            </a:r>
          </a:p>
          <a:p>
            <a:pPr>
              <a:lnSpc>
                <a:spcPts val="85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>
              <a:lnSpc>
                <a:spcPct val="100000"/>
              </a:lnSpc>
            </a:pPr>
            <a:r>
              <a:rPr lang="en-US" altLang="zh-CN" sz="1100" spc="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우드</a:t>
            </a:r>
          </a:p>
          <a:p>
            <a:pPr marL="0">
              <a:lnSpc>
                <a:spcPct val="100000"/>
              </a:lnSpc>
            </a:pPr>
            <a:r>
              <a:rPr lang="en-US" altLang="zh-CN" sz="1100" spc="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기업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육성</a:t>
            </a:r>
          </a:p>
        </p:txBody>
      </p:sp>
      <p:sp>
        <p:nvSpPr>
          <p:cNvPr id="71" name="TextBox 2676"/>
          <p:cNvSpPr txBox="1"/>
          <p:nvPr/>
        </p:nvSpPr>
        <p:spPr>
          <a:xfrm>
            <a:off x="8682242" y="2794814"/>
            <a:ext cx="706120" cy="7248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416"/>
              </a:lnSpc>
            </a:pPr>
            <a:r>
              <a:rPr lang="en-US" altLang="zh-CN" sz="1600" b="1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4.6조원</a:t>
            </a:r>
          </a:p>
          <a:p>
            <a:pPr>
              <a:lnSpc>
                <a:spcPts val="85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60325">
              <a:lnSpc>
                <a:spcPct val="100000"/>
              </a:lnSpc>
            </a:pPr>
            <a:r>
              <a:rPr lang="en-US" altLang="zh-CN" sz="1100" spc="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우드</a:t>
            </a:r>
          </a:p>
          <a:p>
            <a:pPr marL="0" indent="35941">
              <a:lnSpc>
                <a:spcPct val="100000"/>
              </a:lnSpc>
            </a:pP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시장</a:t>
            </a:r>
            <a:r>
              <a:rPr lang="en-US" altLang="zh-CN" sz="1100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창출</a:t>
            </a:r>
          </a:p>
        </p:txBody>
      </p:sp>
      <p:sp>
        <p:nvSpPr>
          <p:cNvPr id="72" name="TextBox 2677"/>
          <p:cNvSpPr txBox="1"/>
          <p:nvPr/>
        </p:nvSpPr>
        <p:spPr>
          <a:xfrm>
            <a:off x="5352938" y="3994797"/>
            <a:ext cx="293116" cy="339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spc="-5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추진</a:t>
            </a:r>
          </a:p>
          <a:p>
            <a:pPr marL="0">
              <a:lnSpc>
                <a:spcPct val="100000"/>
              </a:lnSpc>
            </a:pPr>
            <a:r>
              <a:rPr lang="en-US" altLang="zh-CN" sz="1100" spc="-5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전략</a:t>
            </a:r>
          </a:p>
        </p:txBody>
      </p:sp>
      <p:sp>
        <p:nvSpPr>
          <p:cNvPr id="73" name="TextBox 2678"/>
          <p:cNvSpPr txBox="1"/>
          <p:nvPr/>
        </p:nvSpPr>
        <p:spPr>
          <a:xfrm>
            <a:off x="6396877" y="4012805"/>
            <a:ext cx="1344675" cy="187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확산</a:t>
            </a:r>
          </a:p>
        </p:txBody>
      </p:sp>
      <p:sp>
        <p:nvSpPr>
          <p:cNvPr id="74" name="TextBox 2679"/>
          <p:cNvSpPr txBox="1"/>
          <p:nvPr/>
        </p:nvSpPr>
        <p:spPr>
          <a:xfrm>
            <a:off x="7925449" y="4012805"/>
            <a:ext cx="1672641" cy="187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산업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기반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구축</a:t>
            </a:r>
          </a:p>
        </p:txBody>
      </p:sp>
      <p:sp>
        <p:nvSpPr>
          <p:cNvPr id="78" name="TextBox 2683"/>
          <p:cNvSpPr txBox="1"/>
          <p:nvPr/>
        </p:nvSpPr>
        <p:spPr>
          <a:xfrm>
            <a:off x="6424309" y="4846814"/>
            <a:ext cx="1175511" cy="670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(공공)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선제적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도입</a:t>
            </a:r>
          </a:p>
          <a:p>
            <a:pPr>
              <a:lnSpc>
                <a:spcPts val="1000"/>
              </a:lnSpc>
            </a:pPr>
            <a:endParaRPr lang="en-US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>
              <a:lnSpc>
                <a:spcPts val="1264"/>
              </a:lnSpc>
            </a:pPr>
            <a:endParaRPr lang="en-US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>
              <a:lnSpc>
                <a:spcPct val="110833"/>
              </a:lnSpc>
            </a:pP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(민간)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이용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활성화</a:t>
            </a:r>
          </a:p>
        </p:txBody>
      </p:sp>
      <p:sp>
        <p:nvSpPr>
          <p:cNvPr id="79" name="TextBox 2684"/>
          <p:cNvSpPr txBox="1"/>
          <p:nvPr/>
        </p:nvSpPr>
        <p:spPr>
          <a:xfrm>
            <a:off x="8160146" y="4846814"/>
            <a:ext cx="1090472" cy="6706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833"/>
              </a:lnSpc>
            </a:pP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경쟁력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강화</a:t>
            </a:r>
          </a:p>
          <a:p>
            <a:pPr>
              <a:lnSpc>
                <a:spcPts val="1000"/>
              </a:lnSpc>
            </a:pPr>
            <a:endParaRPr lang="en-US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>
              <a:lnSpc>
                <a:spcPts val="1264"/>
              </a:lnSpc>
            </a:pPr>
            <a:endParaRPr lang="en-US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indent="94488">
              <a:lnSpc>
                <a:spcPct val="110833"/>
              </a:lnSpc>
            </a:pPr>
            <a:r>
              <a:rPr lang="en-US" altLang="zh-CN" sz="11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글로벌화</a:t>
            </a:r>
            <a:r>
              <a:rPr lang="en-US" altLang="zh-CN" sz="1100" spc="-15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1100" spc="5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촉진</a:t>
            </a:r>
          </a:p>
        </p:txBody>
      </p:sp>
      <p:sp>
        <p:nvSpPr>
          <p:cNvPr id="108" name="TextBox 2683"/>
          <p:cNvSpPr txBox="1"/>
          <p:nvPr/>
        </p:nvSpPr>
        <p:spPr>
          <a:xfrm>
            <a:off x="6767209" y="5808839"/>
            <a:ext cx="2249856" cy="187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>
              <a:lnSpc>
                <a:spcPct val="110833"/>
              </a:lnSpc>
            </a:pPr>
            <a:r>
              <a:rPr lang="ko-KR" altLang="en-US" sz="1100" dirty="0" smtClean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활성화 기반 구축</a:t>
            </a:r>
            <a:endParaRPr lang="en-US" altLang="zh-CN" sz="1100" dirty="0">
              <a:solidFill>
                <a:srgbClr val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674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정부가 추진하는 정보화 정책 분야를 선도하고 견인하며</a:t>
            </a:r>
            <a:r>
              <a:rPr lang="en-US" altLang="ko-KR" dirty="0"/>
              <a:t>, </a:t>
            </a:r>
            <a:r>
              <a:rPr lang="ko-KR" altLang="en-US" dirty="0"/>
              <a:t>실질적 성과 달성 및 국가정보화 기본 계획으로의 역할 및 위상 제고를 목적으로 </a:t>
            </a:r>
            <a:r>
              <a:rPr lang="en-US" altLang="ko-KR" dirty="0"/>
              <a:t>2013</a:t>
            </a:r>
            <a:r>
              <a:rPr lang="ko-KR" altLang="en-US" dirty="0"/>
              <a:t>년을 기점으로 향후 </a:t>
            </a:r>
            <a:r>
              <a:rPr lang="en-US" altLang="ko-KR" dirty="0"/>
              <a:t>5</a:t>
            </a:r>
            <a:r>
              <a:rPr lang="ko-KR" altLang="en-US" dirty="0"/>
              <a:t>년간의 국가정보화 계획 </a:t>
            </a:r>
            <a:r>
              <a:rPr lang="ko-KR" altLang="en-US" dirty="0" smtClean="0"/>
              <a:t>수립함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동향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국가정보화 기본계획</a:t>
            </a:r>
            <a:endParaRPr lang="ko-KR" altLang="en-US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7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78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관련 정책 환경분석 개요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환경분석 관점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82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신기술 확산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미래 주도형 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ICT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인프라 환경 조성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정보자원에 대한 서비스 중심의 정보 인프라 체계가 필요함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83" name="오각형 82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45" name="TextBox 2018"/>
          <p:cNvSpPr txBox="1"/>
          <p:nvPr/>
        </p:nvSpPr>
        <p:spPr>
          <a:xfrm>
            <a:off x="362768" y="5144166"/>
            <a:ext cx="3618681" cy="1378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7106">
              <a:lnSpc>
                <a:spcPct val="111666"/>
              </a:lnSpc>
            </a:pPr>
            <a:r>
              <a:rPr lang="en-US" altLang="zh-CN" sz="800" spc="69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lang="en-US" altLang="zh-CN" sz="800" spc="8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zh-CN" sz="800" spc="2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en-US" altLang="zh-CN" sz="800" spc="8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미래창조과학부</a:t>
            </a:r>
            <a:r>
              <a:rPr lang="en-US" altLang="zh-CN" sz="800" spc="4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lang="en-US" altLang="zh-CN" sz="800" spc="8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</a:t>
            </a:r>
            <a:r>
              <a:rPr lang="en-US" altLang="zh-CN" sz="800" spc="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</a:t>
            </a:r>
            <a:r>
              <a:rPr lang="en-US" altLang="zh-CN" sz="800" spc="89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</a:t>
            </a:r>
            <a:r>
              <a:rPr lang="en-US" altLang="zh-CN" sz="800" spc="8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국가정보화</a:t>
            </a:r>
            <a:r>
              <a:rPr lang="en-US" altLang="zh-CN" sz="800" spc="94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기본</a:t>
            </a:r>
            <a:r>
              <a:rPr lang="en-US" altLang="zh-CN" sz="800" spc="8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계획</a:t>
            </a:r>
            <a:r>
              <a:rPr lang="en-US" altLang="zh-CN" sz="800" spc="4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en-US" altLang="zh-CN" sz="800" spc="6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</a:t>
            </a:r>
            <a:r>
              <a:rPr lang="en-US" altLang="zh-CN" sz="800" spc="5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13</a:t>
            </a:r>
            <a:r>
              <a:rPr lang="en-US" altLang="zh-CN" sz="800" spc="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</a:p>
        </p:txBody>
      </p:sp>
      <p:sp>
        <p:nvSpPr>
          <p:cNvPr id="9" name="Freeform 1980"/>
          <p:cNvSpPr/>
          <p:nvPr/>
        </p:nvSpPr>
        <p:spPr>
          <a:xfrm>
            <a:off x="5038306" y="1959465"/>
            <a:ext cx="4629190" cy="34852"/>
          </a:xfrm>
          <a:custGeom>
            <a:avLst/>
            <a:gdLst>
              <a:gd name="connsiteX0" fmla="*/ 15240 w 4611878"/>
              <a:gd name="connsiteY0" fmla="*/ 16256 h 39877"/>
              <a:gd name="connsiteX1" fmla="*/ 4623689 w 4611878"/>
              <a:gd name="connsiteY1" fmla="*/ 16256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11878" h="39877">
                <a:moveTo>
                  <a:pt x="15240" y="16256"/>
                </a:moveTo>
                <a:lnTo>
                  <a:pt x="4623689" y="16256"/>
                </a:lnTo>
              </a:path>
            </a:pathLst>
          </a:custGeom>
          <a:ln w="28955">
            <a:solidFill>
              <a:srgbClr val="3C779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" name="Freeform 1981"/>
          <p:cNvSpPr/>
          <p:nvPr/>
        </p:nvSpPr>
        <p:spPr>
          <a:xfrm>
            <a:off x="5038306" y="2192556"/>
            <a:ext cx="4629190" cy="34852"/>
          </a:xfrm>
          <a:custGeom>
            <a:avLst/>
            <a:gdLst>
              <a:gd name="connsiteX0" fmla="*/ 15240 w 4611878"/>
              <a:gd name="connsiteY0" fmla="*/ 17780 h 39877"/>
              <a:gd name="connsiteX1" fmla="*/ 4623689 w 4611878"/>
              <a:gd name="connsiteY1" fmla="*/ 17780 h 3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11878" h="39877">
                <a:moveTo>
                  <a:pt x="15240" y="17780"/>
                </a:moveTo>
                <a:lnTo>
                  <a:pt x="4623689" y="17780"/>
                </a:lnTo>
              </a:path>
            </a:pathLst>
          </a:custGeom>
          <a:ln w="28955">
            <a:solidFill>
              <a:srgbClr val="3C779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" name="Freeform 1982"/>
          <p:cNvSpPr/>
          <p:nvPr/>
        </p:nvSpPr>
        <p:spPr>
          <a:xfrm>
            <a:off x="6848476" y="2292452"/>
            <a:ext cx="1008850" cy="811821"/>
          </a:xfrm>
          <a:custGeom>
            <a:avLst/>
            <a:gdLst>
              <a:gd name="connsiteX0" fmla="*/ 20066 w 1005077"/>
              <a:gd name="connsiteY0" fmla="*/ 480314 h 928877"/>
              <a:gd name="connsiteX1" fmla="*/ 515366 w 1005077"/>
              <a:gd name="connsiteY1" fmla="*/ 23114 h 928877"/>
              <a:gd name="connsiteX2" fmla="*/ 1010666 w 1005077"/>
              <a:gd name="connsiteY2" fmla="*/ 480314 h 928877"/>
              <a:gd name="connsiteX3" fmla="*/ 515366 w 1005077"/>
              <a:gd name="connsiteY3" fmla="*/ 937514 h 928877"/>
              <a:gd name="connsiteX4" fmla="*/ 20066 w 1005077"/>
              <a:gd name="connsiteY4" fmla="*/ 480314 h 928877"/>
              <a:gd name="connsiteX5" fmla="*/ 20066 w 1005077"/>
              <a:gd name="connsiteY5" fmla="*/ 480314 h 92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077" h="928877">
                <a:moveTo>
                  <a:pt x="20066" y="480314"/>
                </a:moveTo>
                <a:cubicBezTo>
                  <a:pt x="20066" y="227838"/>
                  <a:pt x="241808" y="23114"/>
                  <a:pt x="515366" y="23114"/>
                </a:cubicBezTo>
                <a:cubicBezTo>
                  <a:pt x="788923" y="23114"/>
                  <a:pt x="1010666" y="227838"/>
                  <a:pt x="1010666" y="480314"/>
                </a:cubicBezTo>
                <a:cubicBezTo>
                  <a:pt x="1010666" y="732790"/>
                  <a:pt x="788923" y="937514"/>
                  <a:pt x="515366" y="937514"/>
                </a:cubicBezTo>
                <a:cubicBezTo>
                  <a:pt x="241808" y="937514"/>
                  <a:pt x="20066" y="732790"/>
                  <a:pt x="20066" y="480314"/>
                </a:cubicBezTo>
                <a:lnTo>
                  <a:pt x="20066" y="480314"/>
                </a:lnTo>
                <a:close/>
              </a:path>
            </a:pathLst>
          </a:custGeom>
          <a:solidFill>
            <a:srgbClr val="00346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" name="Freeform 1983"/>
          <p:cNvSpPr/>
          <p:nvPr/>
        </p:nvSpPr>
        <p:spPr>
          <a:xfrm>
            <a:off x="6848476" y="2292452"/>
            <a:ext cx="1008850" cy="811821"/>
          </a:xfrm>
          <a:custGeom>
            <a:avLst/>
            <a:gdLst>
              <a:gd name="connsiteX0" fmla="*/ 20066 w 1005077"/>
              <a:gd name="connsiteY0" fmla="*/ 480314 h 928877"/>
              <a:gd name="connsiteX1" fmla="*/ 515366 w 1005077"/>
              <a:gd name="connsiteY1" fmla="*/ 23114 h 928877"/>
              <a:gd name="connsiteX2" fmla="*/ 1010666 w 1005077"/>
              <a:gd name="connsiteY2" fmla="*/ 480314 h 928877"/>
              <a:gd name="connsiteX3" fmla="*/ 515366 w 1005077"/>
              <a:gd name="connsiteY3" fmla="*/ 937514 h 928877"/>
              <a:gd name="connsiteX4" fmla="*/ 20066 w 1005077"/>
              <a:gd name="connsiteY4" fmla="*/ 480314 h 928877"/>
              <a:gd name="connsiteX5" fmla="*/ 20066 w 1005077"/>
              <a:gd name="connsiteY5" fmla="*/ 480314 h 92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077" h="928877">
                <a:moveTo>
                  <a:pt x="20066" y="480314"/>
                </a:moveTo>
                <a:cubicBezTo>
                  <a:pt x="20066" y="227838"/>
                  <a:pt x="241808" y="23114"/>
                  <a:pt x="515366" y="23114"/>
                </a:cubicBezTo>
                <a:cubicBezTo>
                  <a:pt x="788923" y="23114"/>
                  <a:pt x="1010666" y="227838"/>
                  <a:pt x="1010666" y="480314"/>
                </a:cubicBezTo>
                <a:cubicBezTo>
                  <a:pt x="1010666" y="732790"/>
                  <a:pt x="788923" y="937514"/>
                  <a:pt x="515366" y="937514"/>
                </a:cubicBezTo>
                <a:cubicBezTo>
                  <a:pt x="241808" y="937514"/>
                  <a:pt x="20066" y="732790"/>
                  <a:pt x="20066" y="480314"/>
                </a:cubicBezTo>
                <a:lnTo>
                  <a:pt x="20066" y="48031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047">
            <a:solidFill>
              <a:srgbClr val="2A546C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살기좋고</a:t>
            </a:r>
            <a:endParaRPr lang="en-US" altLang="ko-KR" sz="12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걱정없는</a:t>
            </a:r>
            <a:endParaRPr lang="en-US" altLang="ko-KR" sz="12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국민생활</a:t>
            </a:r>
            <a:endParaRPr lang="en-US" sz="12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" name="Freeform 1985"/>
          <p:cNvSpPr/>
          <p:nvPr/>
        </p:nvSpPr>
        <p:spPr>
          <a:xfrm>
            <a:off x="5407989" y="2292452"/>
            <a:ext cx="1008850" cy="811821"/>
          </a:xfrm>
          <a:custGeom>
            <a:avLst/>
            <a:gdLst>
              <a:gd name="connsiteX0" fmla="*/ 24130 w 1005077"/>
              <a:gd name="connsiteY0" fmla="*/ 480314 h 928877"/>
              <a:gd name="connsiteX1" fmla="*/ 519430 w 1005077"/>
              <a:gd name="connsiteY1" fmla="*/ 23114 h 928877"/>
              <a:gd name="connsiteX2" fmla="*/ 1014730 w 1005077"/>
              <a:gd name="connsiteY2" fmla="*/ 480314 h 928877"/>
              <a:gd name="connsiteX3" fmla="*/ 519430 w 1005077"/>
              <a:gd name="connsiteY3" fmla="*/ 937514 h 928877"/>
              <a:gd name="connsiteX4" fmla="*/ 24130 w 1005077"/>
              <a:gd name="connsiteY4" fmla="*/ 480314 h 928877"/>
              <a:gd name="connsiteX5" fmla="*/ 24130 w 1005077"/>
              <a:gd name="connsiteY5" fmla="*/ 480314 h 92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077" h="928877">
                <a:moveTo>
                  <a:pt x="24130" y="480314"/>
                </a:moveTo>
                <a:cubicBezTo>
                  <a:pt x="24130" y="227838"/>
                  <a:pt x="245872" y="23114"/>
                  <a:pt x="519430" y="23114"/>
                </a:cubicBezTo>
                <a:cubicBezTo>
                  <a:pt x="792988" y="23114"/>
                  <a:pt x="1014730" y="227838"/>
                  <a:pt x="1014730" y="480314"/>
                </a:cubicBezTo>
                <a:cubicBezTo>
                  <a:pt x="1014730" y="732790"/>
                  <a:pt x="792988" y="937514"/>
                  <a:pt x="519430" y="937514"/>
                </a:cubicBezTo>
                <a:cubicBezTo>
                  <a:pt x="245872" y="937514"/>
                  <a:pt x="24130" y="732790"/>
                  <a:pt x="24130" y="480314"/>
                </a:cubicBezTo>
                <a:lnTo>
                  <a:pt x="24130" y="480314"/>
                </a:lnTo>
                <a:close/>
              </a:path>
            </a:pathLst>
          </a:custGeom>
          <a:solidFill>
            <a:srgbClr val="00346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" name="Freeform 1986"/>
          <p:cNvSpPr/>
          <p:nvPr/>
        </p:nvSpPr>
        <p:spPr>
          <a:xfrm>
            <a:off x="5407989" y="2292452"/>
            <a:ext cx="1008850" cy="811821"/>
          </a:xfrm>
          <a:custGeom>
            <a:avLst/>
            <a:gdLst>
              <a:gd name="connsiteX0" fmla="*/ 24130 w 1005077"/>
              <a:gd name="connsiteY0" fmla="*/ 480314 h 928877"/>
              <a:gd name="connsiteX1" fmla="*/ 519430 w 1005077"/>
              <a:gd name="connsiteY1" fmla="*/ 23114 h 928877"/>
              <a:gd name="connsiteX2" fmla="*/ 1014730 w 1005077"/>
              <a:gd name="connsiteY2" fmla="*/ 480314 h 928877"/>
              <a:gd name="connsiteX3" fmla="*/ 519430 w 1005077"/>
              <a:gd name="connsiteY3" fmla="*/ 937514 h 928877"/>
              <a:gd name="connsiteX4" fmla="*/ 24130 w 1005077"/>
              <a:gd name="connsiteY4" fmla="*/ 480314 h 928877"/>
              <a:gd name="connsiteX5" fmla="*/ 24130 w 1005077"/>
              <a:gd name="connsiteY5" fmla="*/ 480314 h 92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077" h="928877">
                <a:moveTo>
                  <a:pt x="24130" y="480314"/>
                </a:moveTo>
                <a:cubicBezTo>
                  <a:pt x="24130" y="227838"/>
                  <a:pt x="245872" y="23114"/>
                  <a:pt x="519430" y="23114"/>
                </a:cubicBezTo>
                <a:cubicBezTo>
                  <a:pt x="792988" y="23114"/>
                  <a:pt x="1014730" y="227838"/>
                  <a:pt x="1014730" y="480314"/>
                </a:cubicBezTo>
                <a:cubicBezTo>
                  <a:pt x="1014730" y="732790"/>
                  <a:pt x="792988" y="937514"/>
                  <a:pt x="519430" y="937514"/>
                </a:cubicBezTo>
                <a:cubicBezTo>
                  <a:pt x="245872" y="937514"/>
                  <a:pt x="24130" y="732790"/>
                  <a:pt x="24130" y="480314"/>
                </a:cubicBezTo>
                <a:lnTo>
                  <a:pt x="24130" y="48031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047">
            <a:solidFill>
              <a:srgbClr val="2A546C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활기차고</a:t>
            </a:r>
            <a:endParaRPr lang="en-US" altLang="ko-KR" sz="12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역동적인</a:t>
            </a:r>
            <a:endParaRPr lang="en-US" altLang="ko-KR" sz="12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경제</a:t>
            </a:r>
            <a:endParaRPr lang="en-US" sz="12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" name="Freeform 1988"/>
          <p:cNvSpPr/>
          <p:nvPr/>
        </p:nvSpPr>
        <p:spPr>
          <a:xfrm>
            <a:off x="8288963" y="2292452"/>
            <a:ext cx="1008850" cy="811821"/>
          </a:xfrm>
          <a:custGeom>
            <a:avLst/>
            <a:gdLst>
              <a:gd name="connsiteX0" fmla="*/ 16002 w 1005077"/>
              <a:gd name="connsiteY0" fmla="*/ 480314 h 928877"/>
              <a:gd name="connsiteX1" fmla="*/ 511302 w 1005077"/>
              <a:gd name="connsiteY1" fmla="*/ 23114 h 928877"/>
              <a:gd name="connsiteX2" fmla="*/ 1006602 w 1005077"/>
              <a:gd name="connsiteY2" fmla="*/ 480314 h 928877"/>
              <a:gd name="connsiteX3" fmla="*/ 511302 w 1005077"/>
              <a:gd name="connsiteY3" fmla="*/ 937514 h 928877"/>
              <a:gd name="connsiteX4" fmla="*/ 16002 w 1005077"/>
              <a:gd name="connsiteY4" fmla="*/ 480314 h 928877"/>
              <a:gd name="connsiteX5" fmla="*/ 16002 w 1005077"/>
              <a:gd name="connsiteY5" fmla="*/ 480314 h 92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077" h="928877">
                <a:moveTo>
                  <a:pt x="16002" y="480314"/>
                </a:moveTo>
                <a:cubicBezTo>
                  <a:pt x="16002" y="227838"/>
                  <a:pt x="237744" y="23114"/>
                  <a:pt x="511302" y="23114"/>
                </a:cubicBezTo>
                <a:cubicBezTo>
                  <a:pt x="784859" y="23114"/>
                  <a:pt x="1006602" y="227838"/>
                  <a:pt x="1006602" y="480314"/>
                </a:cubicBezTo>
                <a:cubicBezTo>
                  <a:pt x="1006602" y="732790"/>
                  <a:pt x="784859" y="937514"/>
                  <a:pt x="511302" y="937514"/>
                </a:cubicBezTo>
                <a:cubicBezTo>
                  <a:pt x="237744" y="937514"/>
                  <a:pt x="16002" y="732790"/>
                  <a:pt x="16002" y="480314"/>
                </a:cubicBezTo>
                <a:lnTo>
                  <a:pt x="16002" y="480314"/>
                </a:lnTo>
                <a:close/>
              </a:path>
            </a:pathLst>
          </a:custGeom>
          <a:solidFill>
            <a:srgbClr val="00346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" name="Freeform 1989"/>
          <p:cNvSpPr/>
          <p:nvPr/>
        </p:nvSpPr>
        <p:spPr>
          <a:xfrm>
            <a:off x="8288963" y="2292452"/>
            <a:ext cx="1008850" cy="811821"/>
          </a:xfrm>
          <a:custGeom>
            <a:avLst/>
            <a:gdLst>
              <a:gd name="connsiteX0" fmla="*/ 16002 w 1005077"/>
              <a:gd name="connsiteY0" fmla="*/ 480314 h 928877"/>
              <a:gd name="connsiteX1" fmla="*/ 511302 w 1005077"/>
              <a:gd name="connsiteY1" fmla="*/ 23114 h 928877"/>
              <a:gd name="connsiteX2" fmla="*/ 1006602 w 1005077"/>
              <a:gd name="connsiteY2" fmla="*/ 480314 h 928877"/>
              <a:gd name="connsiteX3" fmla="*/ 511302 w 1005077"/>
              <a:gd name="connsiteY3" fmla="*/ 937514 h 928877"/>
              <a:gd name="connsiteX4" fmla="*/ 16002 w 1005077"/>
              <a:gd name="connsiteY4" fmla="*/ 480314 h 928877"/>
              <a:gd name="connsiteX5" fmla="*/ 16002 w 1005077"/>
              <a:gd name="connsiteY5" fmla="*/ 480314 h 92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5077" h="928877">
                <a:moveTo>
                  <a:pt x="16002" y="480314"/>
                </a:moveTo>
                <a:cubicBezTo>
                  <a:pt x="16002" y="227838"/>
                  <a:pt x="237744" y="23114"/>
                  <a:pt x="511302" y="23114"/>
                </a:cubicBezTo>
                <a:cubicBezTo>
                  <a:pt x="784859" y="23114"/>
                  <a:pt x="1006602" y="227838"/>
                  <a:pt x="1006602" y="480314"/>
                </a:cubicBezTo>
                <a:cubicBezTo>
                  <a:pt x="1006602" y="732790"/>
                  <a:pt x="784859" y="937514"/>
                  <a:pt x="511302" y="937514"/>
                </a:cubicBezTo>
                <a:cubicBezTo>
                  <a:pt x="237744" y="937514"/>
                  <a:pt x="16002" y="732790"/>
                  <a:pt x="16002" y="480314"/>
                </a:cubicBezTo>
                <a:lnTo>
                  <a:pt x="16002" y="48031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047">
            <a:solidFill>
              <a:srgbClr val="2A546C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신뢰속에</a:t>
            </a:r>
            <a:endParaRPr lang="en-US" altLang="ko-KR" sz="12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상생하는</a:t>
            </a:r>
            <a:endParaRPr lang="en-US" altLang="ko-KR" sz="12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디지털풍토</a:t>
            </a:r>
            <a:endParaRPr lang="en-US" sz="120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" name="Freeform 1991"/>
          <p:cNvSpPr/>
          <p:nvPr/>
        </p:nvSpPr>
        <p:spPr>
          <a:xfrm>
            <a:off x="8556664" y="3912987"/>
            <a:ext cx="1085336" cy="1355699"/>
          </a:xfrm>
          <a:custGeom>
            <a:avLst/>
            <a:gdLst>
              <a:gd name="connsiteX0" fmla="*/ 22859 w 1081277"/>
              <a:gd name="connsiteY0" fmla="*/ 199136 h 1551177"/>
              <a:gd name="connsiteX1" fmla="*/ 200659 w 1081277"/>
              <a:gd name="connsiteY1" fmla="*/ 21336 h 1551177"/>
              <a:gd name="connsiteX2" fmla="*/ 911859 w 1081277"/>
              <a:gd name="connsiteY2" fmla="*/ 21336 h 1551177"/>
              <a:gd name="connsiteX3" fmla="*/ 1089659 w 1081277"/>
              <a:gd name="connsiteY3" fmla="*/ 199136 h 1551177"/>
              <a:gd name="connsiteX4" fmla="*/ 1089659 w 1081277"/>
              <a:gd name="connsiteY4" fmla="*/ 1376680 h 1551177"/>
              <a:gd name="connsiteX5" fmla="*/ 911859 w 1081277"/>
              <a:gd name="connsiteY5" fmla="*/ 1554480 h 1551177"/>
              <a:gd name="connsiteX6" fmla="*/ 200659 w 1081277"/>
              <a:gd name="connsiteY6" fmla="*/ 1554480 h 1551177"/>
              <a:gd name="connsiteX7" fmla="*/ 22859 w 1081277"/>
              <a:gd name="connsiteY7" fmla="*/ 1376680 h 1551177"/>
              <a:gd name="connsiteX8" fmla="*/ 22859 w 1081277"/>
              <a:gd name="connsiteY8" fmla="*/ 199136 h 155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1277" h="1551177">
                <a:moveTo>
                  <a:pt x="22859" y="199136"/>
                </a:moveTo>
                <a:cubicBezTo>
                  <a:pt x="22859" y="100965"/>
                  <a:pt x="102489" y="21336"/>
                  <a:pt x="200659" y="21336"/>
                </a:cubicBezTo>
                <a:lnTo>
                  <a:pt x="911859" y="21336"/>
                </a:lnTo>
                <a:cubicBezTo>
                  <a:pt x="1010031" y="21336"/>
                  <a:pt x="1089659" y="100965"/>
                  <a:pt x="1089659" y="199136"/>
                </a:cubicBezTo>
                <a:lnTo>
                  <a:pt x="1089659" y="1376680"/>
                </a:lnTo>
                <a:cubicBezTo>
                  <a:pt x="1089659" y="1474876"/>
                  <a:pt x="1010031" y="1554480"/>
                  <a:pt x="911859" y="1554480"/>
                </a:cubicBezTo>
                <a:lnTo>
                  <a:pt x="200659" y="1554480"/>
                </a:lnTo>
                <a:cubicBezTo>
                  <a:pt x="102489" y="1554480"/>
                  <a:pt x="22859" y="1474876"/>
                  <a:pt x="22859" y="1376680"/>
                </a:cubicBezTo>
                <a:lnTo>
                  <a:pt x="22859" y="19913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907">
            <a:solidFill>
              <a:srgbClr val="B08AC9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" name="Freeform 1992"/>
          <p:cNvSpPr/>
          <p:nvPr/>
        </p:nvSpPr>
        <p:spPr>
          <a:xfrm>
            <a:off x="6223840" y="3912987"/>
            <a:ext cx="1085336" cy="1355699"/>
          </a:xfrm>
          <a:custGeom>
            <a:avLst/>
            <a:gdLst>
              <a:gd name="connsiteX0" fmla="*/ 19812 w 1081277"/>
              <a:gd name="connsiteY0" fmla="*/ 199136 h 1551177"/>
              <a:gd name="connsiteX1" fmla="*/ 197612 w 1081277"/>
              <a:gd name="connsiteY1" fmla="*/ 21336 h 1551177"/>
              <a:gd name="connsiteX2" fmla="*/ 908811 w 1081277"/>
              <a:gd name="connsiteY2" fmla="*/ 21336 h 1551177"/>
              <a:gd name="connsiteX3" fmla="*/ 1086611 w 1081277"/>
              <a:gd name="connsiteY3" fmla="*/ 199136 h 1551177"/>
              <a:gd name="connsiteX4" fmla="*/ 1086611 w 1081277"/>
              <a:gd name="connsiteY4" fmla="*/ 1376680 h 1551177"/>
              <a:gd name="connsiteX5" fmla="*/ 908811 w 1081277"/>
              <a:gd name="connsiteY5" fmla="*/ 1554480 h 1551177"/>
              <a:gd name="connsiteX6" fmla="*/ 197612 w 1081277"/>
              <a:gd name="connsiteY6" fmla="*/ 1554480 h 1551177"/>
              <a:gd name="connsiteX7" fmla="*/ 19812 w 1081277"/>
              <a:gd name="connsiteY7" fmla="*/ 1376680 h 1551177"/>
              <a:gd name="connsiteX8" fmla="*/ 19812 w 1081277"/>
              <a:gd name="connsiteY8" fmla="*/ 199136 h 155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1277" h="1551177">
                <a:moveTo>
                  <a:pt x="19812" y="199136"/>
                </a:moveTo>
                <a:cubicBezTo>
                  <a:pt x="19812" y="100965"/>
                  <a:pt x="99441" y="21336"/>
                  <a:pt x="197612" y="21336"/>
                </a:cubicBezTo>
                <a:lnTo>
                  <a:pt x="908811" y="21336"/>
                </a:lnTo>
                <a:cubicBezTo>
                  <a:pt x="1006983" y="21336"/>
                  <a:pt x="1086611" y="100965"/>
                  <a:pt x="1086611" y="199136"/>
                </a:cubicBezTo>
                <a:lnTo>
                  <a:pt x="1086611" y="1376680"/>
                </a:lnTo>
                <a:cubicBezTo>
                  <a:pt x="1086611" y="1474876"/>
                  <a:pt x="1006983" y="1554480"/>
                  <a:pt x="908811" y="1554480"/>
                </a:cubicBezTo>
                <a:lnTo>
                  <a:pt x="197612" y="1554480"/>
                </a:lnTo>
                <a:cubicBezTo>
                  <a:pt x="99441" y="1554480"/>
                  <a:pt x="19812" y="1474876"/>
                  <a:pt x="19812" y="1376680"/>
                </a:cubicBezTo>
                <a:lnTo>
                  <a:pt x="19812" y="19913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907">
            <a:solidFill>
              <a:srgbClr val="E1E6C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" name="Freeform 1993"/>
          <p:cNvSpPr/>
          <p:nvPr/>
        </p:nvSpPr>
        <p:spPr>
          <a:xfrm>
            <a:off x="7383878" y="3912987"/>
            <a:ext cx="1085336" cy="1355699"/>
          </a:xfrm>
          <a:custGeom>
            <a:avLst/>
            <a:gdLst>
              <a:gd name="connsiteX0" fmla="*/ 16256 w 1081277"/>
              <a:gd name="connsiteY0" fmla="*/ 199136 h 1551177"/>
              <a:gd name="connsiteX1" fmla="*/ 194056 w 1081277"/>
              <a:gd name="connsiteY1" fmla="*/ 21336 h 1551177"/>
              <a:gd name="connsiteX2" fmla="*/ 905256 w 1081277"/>
              <a:gd name="connsiteY2" fmla="*/ 21336 h 1551177"/>
              <a:gd name="connsiteX3" fmla="*/ 1083056 w 1081277"/>
              <a:gd name="connsiteY3" fmla="*/ 199136 h 1551177"/>
              <a:gd name="connsiteX4" fmla="*/ 1083056 w 1081277"/>
              <a:gd name="connsiteY4" fmla="*/ 1376680 h 1551177"/>
              <a:gd name="connsiteX5" fmla="*/ 905256 w 1081277"/>
              <a:gd name="connsiteY5" fmla="*/ 1554480 h 1551177"/>
              <a:gd name="connsiteX6" fmla="*/ 194056 w 1081277"/>
              <a:gd name="connsiteY6" fmla="*/ 1554480 h 1551177"/>
              <a:gd name="connsiteX7" fmla="*/ 16256 w 1081277"/>
              <a:gd name="connsiteY7" fmla="*/ 1376680 h 1551177"/>
              <a:gd name="connsiteX8" fmla="*/ 16256 w 1081277"/>
              <a:gd name="connsiteY8" fmla="*/ 199136 h 1551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1277" h="1551177">
                <a:moveTo>
                  <a:pt x="16256" y="199136"/>
                </a:moveTo>
                <a:cubicBezTo>
                  <a:pt x="16256" y="100965"/>
                  <a:pt x="95884" y="21336"/>
                  <a:pt x="194056" y="21336"/>
                </a:cubicBezTo>
                <a:lnTo>
                  <a:pt x="905256" y="21336"/>
                </a:lnTo>
                <a:cubicBezTo>
                  <a:pt x="1003427" y="21336"/>
                  <a:pt x="1083056" y="100965"/>
                  <a:pt x="1083056" y="199136"/>
                </a:cubicBezTo>
                <a:lnTo>
                  <a:pt x="1083056" y="1376680"/>
                </a:lnTo>
                <a:cubicBezTo>
                  <a:pt x="1083056" y="1474876"/>
                  <a:pt x="1003427" y="1554480"/>
                  <a:pt x="905256" y="1554480"/>
                </a:cubicBezTo>
                <a:lnTo>
                  <a:pt x="194056" y="1554480"/>
                </a:lnTo>
                <a:cubicBezTo>
                  <a:pt x="95884" y="1554480"/>
                  <a:pt x="16256" y="1474876"/>
                  <a:pt x="16256" y="1376680"/>
                </a:cubicBezTo>
                <a:lnTo>
                  <a:pt x="16256" y="19913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907">
            <a:solidFill>
              <a:srgbClr val="E5D39C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" name="Freeform 1994"/>
          <p:cNvSpPr/>
          <p:nvPr/>
        </p:nvSpPr>
        <p:spPr>
          <a:xfrm>
            <a:off x="5076549" y="3546701"/>
            <a:ext cx="1085336" cy="323440"/>
          </a:xfrm>
          <a:custGeom>
            <a:avLst/>
            <a:gdLst>
              <a:gd name="connsiteX0" fmla="*/ 14478 w 1081277"/>
              <a:gd name="connsiteY0" fmla="*/ 82042 h 370077"/>
              <a:gd name="connsiteX1" fmla="*/ 72898 w 1081277"/>
              <a:gd name="connsiteY1" fmla="*/ 23622 h 370077"/>
              <a:gd name="connsiteX2" fmla="*/ 1022858 w 1081277"/>
              <a:gd name="connsiteY2" fmla="*/ 23622 h 370077"/>
              <a:gd name="connsiteX3" fmla="*/ 1081278 w 1081277"/>
              <a:gd name="connsiteY3" fmla="*/ 82042 h 370077"/>
              <a:gd name="connsiteX4" fmla="*/ 1081278 w 1081277"/>
              <a:gd name="connsiteY4" fmla="*/ 315722 h 370077"/>
              <a:gd name="connsiteX5" fmla="*/ 1022858 w 1081277"/>
              <a:gd name="connsiteY5" fmla="*/ 374142 h 370077"/>
              <a:gd name="connsiteX6" fmla="*/ 72898 w 1081277"/>
              <a:gd name="connsiteY6" fmla="*/ 374142 h 370077"/>
              <a:gd name="connsiteX7" fmla="*/ 14478 w 1081277"/>
              <a:gd name="connsiteY7" fmla="*/ 315722 h 370077"/>
              <a:gd name="connsiteX8" fmla="*/ 14478 w 1081277"/>
              <a:gd name="connsiteY8" fmla="*/ 82042 h 37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1277" h="370077">
                <a:moveTo>
                  <a:pt x="14478" y="82042"/>
                </a:moveTo>
                <a:cubicBezTo>
                  <a:pt x="14478" y="49784"/>
                  <a:pt x="40640" y="23622"/>
                  <a:pt x="72898" y="23622"/>
                </a:cubicBezTo>
                <a:lnTo>
                  <a:pt x="1022858" y="23622"/>
                </a:lnTo>
                <a:cubicBezTo>
                  <a:pt x="1055116" y="23622"/>
                  <a:pt x="1081278" y="49784"/>
                  <a:pt x="1081278" y="82042"/>
                </a:cubicBezTo>
                <a:lnTo>
                  <a:pt x="1081278" y="315722"/>
                </a:lnTo>
                <a:cubicBezTo>
                  <a:pt x="1081278" y="347980"/>
                  <a:pt x="1055116" y="374142"/>
                  <a:pt x="1022858" y="374142"/>
                </a:cubicBezTo>
                <a:lnTo>
                  <a:pt x="72898" y="374142"/>
                </a:lnTo>
                <a:cubicBezTo>
                  <a:pt x="40640" y="374142"/>
                  <a:pt x="14478" y="347980"/>
                  <a:pt x="14478" y="315722"/>
                </a:cubicBezTo>
                <a:lnTo>
                  <a:pt x="14478" y="82042"/>
                </a:lnTo>
                <a:close/>
              </a:path>
            </a:pathLst>
          </a:custGeom>
          <a:solidFill>
            <a:srgbClr val="084D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4" name="Freeform 1995"/>
          <p:cNvSpPr/>
          <p:nvPr/>
        </p:nvSpPr>
        <p:spPr>
          <a:xfrm>
            <a:off x="5076549" y="3546701"/>
            <a:ext cx="1085336" cy="323440"/>
          </a:xfrm>
          <a:custGeom>
            <a:avLst/>
            <a:gdLst>
              <a:gd name="connsiteX0" fmla="*/ 14478 w 1081277"/>
              <a:gd name="connsiteY0" fmla="*/ 82042 h 370077"/>
              <a:gd name="connsiteX1" fmla="*/ 72898 w 1081277"/>
              <a:gd name="connsiteY1" fmla="*/ 23622 h 370077"/>
              <a:gd name="connsiteX2" fmla="*/ 1022858 w 1081277"/>
              <a:gd name="connsiteY2" fmla="*/ 23622 h 370077"/>
              <a:gd name="connsiteX3" fmla="*/ 1081278 w 1081277"/>
              <a:gd name="connsiteY3" fmla="*/ 82042 h 370077"/>
              <a:gd name="connsiteX4" fmla="*/ 1081278 w 1081277"/>
              <a:gd name="connsiteY4" fmla="*/ 315722 h 370077"/>
              <a:gd name="connsiteX5" fmla="*/ 1022858 w 1081277"/>
              <a:gd name="connsiteY5" fmla="*/ 374142 h 370077"/>
              <a:gd name="connsiteX6" fmla="*/ 72898 w 1081277"/>
              <a:gd name="connsiteY6" fmla="*/ 374142 h 370077"/>
              <a:gd name="connsiteX7" fmla="*/ 14478 w 1081277"/>
              <a:gd name="connsiteY7" fmla="*/ 315722 h 370077"/>
              <a:gd name="connsiteX8" fmla="*/ 14478 w 1081277"/>
              <a:gd name="connsiteY8" fmla="*/ 82042 h 370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1277" h="370077">
                <a:moveTo>
                  <a:pt x="14478" y="82042"/>
                </a:moveTo>
                <a:cubicBezTo>
                  <a:pt x="14478" y="49784"/>
                  <a:pt x="40640" y="23622"/>
                  <a:pt x="72898" y="23622"/>
                </a:cubicBezTo>
                <a:lnTo>
                  <a:pt x="1022858" y="23622"/>
                </a:lnTo>
                <a:cubicBezTo>
                  <a:pt x="1055116" y="23622"/>
                  <a:pt x="1081278" y="49784"/>
                  <a:pt x="1081278" y="82042"/>
                </a:cubicBezTo>
                <a:lnTo>
                  <a:pt x="1081278" y="315722"/>
                </a:lnTo>
                <a:cubicBezTo>
                  <a:pt x="1081278" y="347980"/>
                  <a:pt x="1055116" y="374142"/>
                  <a:pt x="1022858" y="374142"/>
                </a:cubicBezTo>
                <a:lnTo>
                  <a:pt x="72898" y="374142"/>
                </a:lnTo>
                <a:cubicBezTo>
                  <a:pt x="40640" y="374142"/>
                  <a:pt x="14478" y="347980"/>
                  <a:pt x="14478" y="315722"/>
                </a:cubicBezTo>
                <a:lnTo>
                  <a:pt x="14478" y="8204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047">
            <a:solidFill>
              <a:srgbClr val="084D8C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25" name="Picture 19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28" y="3133132"/>
            <a:ext cx="4581513" cy="829268"/>
          </a:xfrm>
          <a:prstGeom prst="rect">
            <a:avLst/>
          </a:prstGeom>
        </p:spPr>
      </p:pic>
      <p:sp>
        <p:nvSpPr>
          <p:cNvPr id="26" name="Freeform 1997"/>
          <p:cNvSpPr/>
          <p:nvPr/>
        </p:nvSpPr>
        <p:spPr>
          <a:xfrm>
            <a:off x="5076549" y="3924086"/>
            <a:ext cx="1085336" cy="1344600"/>
          </a:xfrm>
          <a:custGeom>
            <a:avLst/>
            <a:gdLst>
              <a:gd name="connsiteX0" fmla="*/ 16764 w 1081277"/>
              <a:gd name="connsiteY0" fmla="*/ 192532 h 1538477"/>
              <a:gd name="connsiteX1" fmla="*/ 194564 w 1081277"/>
              <a:gd name="connsiteY1" fmla="*/ 14732 h 1538477"/>
              <a:gd name="connsiteX2" fmla="*/ 905764 w 1081277"/>
              <a:gd name="connsiteY2" fmla="*/ 14732 h 1538477"/>
              <a:gd name="connsiteX3" fmla="*/ 1083564 w 1081277"/>
              <a:gd name="connsiteY3" fmla="*/ 192532 h 1538477"/>
              <a:gd name="connsiteX4" fmla="*/ 1083564 w 1081277"/>
              <a:gd name="connsiteY4" fmla="*/ 1363980 h 1538477"/>
              <a:gd name="connsiteX5" fmla="*/ 905764 w 1081277"/>
              <a:gd name="connsiteY5" fmla="*/ 1541780 h 1538477"/>
              <a:gd name="connsiteX6" fmla="*/ 194564 w 1081277"/>
              <a:gd name="connsiteY6" fmla="*/ 1541780 h 1538477"/>
              <a:gd name="connsiteX7" fmla="*/ 16764 w 1081277"/>
              <a:gd name="connsiteY7" fmla="*/ 1363980 h 1538477"/>
              <a:gd name="connsiteX8" fmla="*/ 16764 w 1081277"/>
              <a:gd name="connsiteY8" fmla="*/ 192532 h 153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1277" h="1538477">
                <a:moveTo>
                  <a:pt x="16764" y="192532"/>
                </a:moveTo>
                <a:cubicBezTo>
                  <a:pt x="16764" y="94361"/>
                  <a:pt x="96393" y="14732"/>
                  <a:pt x="194564" y="14732"/>
                </a:cubicBezTo>
                <a:lnTo>
                  <a:pt x="905764" y="14732"/>
                </a:lnTo>
                <a:cubicBezTo>
                  <a:pt x="1003935" y="14732"/>
                  <a:pt x="1083564" y="94361"/>
                  <a:pt x="1083564" y="192532"/>
                </a:cubicBezTo>
                <a:lnTo>
                  <a:pt x="1083564" y="1363980"/>
                </a:lnTo>
                <a:cubicBezTo>
                  <a:pt x="1083564" y="1462176"/>
                  <a:pt x="1003935" y="1541780"/>
                  <a:pt x="905764" y="1541780"/>
                </a:cubicBezTo>
                <a:lnTo>
                  <a:pt x="194564" y="1541780"/>
                </a:lnTo>
                <a:cubicBezTo>
                  <a:pt x="96393" y="1541780"/>
                  <a:pt x="16764" y="1462176"/>
                  <a:pt x="16764" y="1363980"/>
                </a:cubicBezTo>
                <a:lnTo>
                  <a:pt x="16764" y="19253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907">
            <a:solidFill>
              <a:srgbClr val="C4DDF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4" name="TextBox 2017"/>
          <p:cNvSpPr txBox="1"/>
          <p:nvPr/>
        </p:nvSpPr>
        <p:spPr>
          <a:xfrm>
            <a:off x="5145260" y="1959205"/>
            <a:ext cx="4536410" cy="2283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53415">
              <a:lnSpc>
                <a:spcPct val="110833"/>
              </a:lnSpc>
            </a:pPr>
            <a:r>
              <a:rPr lang="en-US" altLang="zh-CN" sz="1400" b="1" dirty="0">
                <a:solidFill>
                  <a:srgbClr val="1C94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국민행복을</a:t>
            </a:r>
            <a:r>
              <a:rPr lang="en-US" altLang="zh-CN" sz="1400" b="1" dirty="0">
                <a:solidFill>
                  <a:srgbClr val="1C94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400" b="1" dirty="0">
                <a:solidFill>
                  <a:srgbClr val="1C94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위한</a:t>
            </a:r>
            <a:r>
              <a:rPr lang="en-US" altLang="zh-CN" sz="1400" b="1" dirty="0">
                <a:solidFill>
                  <a:srgbClr val="1C94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400" b="1" dirty="0">
                <a:solidFill>
                  <a:srgbClr val="1C94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디지털</a:t>
            </a:r>
            <a:r>
              <a:rPr lang="en-US" altLang="zh-CN" sz="1400" b="1" dirty="0">
                <a:solidFill>
                  <a:srgbClr val="1C94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400" b="1" dirty="0" err="1">
                <a:solidFill>
                  <a:srgbClr val="1C94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창조한국</a:t>
            </a:r>
            <a:r>
              <a:rPr lang="en-US" altLang="zh-CN" sz="1400" b="1" spc="-25" dirty="0">
                <a:solidFill>
                  <a:srgbClr val="1C94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400" b="1" dirty="0" err="1" smtClean="0">
                <a:solidFill>
                  <a:srgbClr val="1C94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실현</a:t>
            </a:r>
            <a:endParaRPr lang="en-US" altLang="zh-CN" sz="700" b="1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9" name="Rectangle 6"/>
          <p:cNvSpPr>
            <a:spLocks noChangeArrowheads="1"/>
          </p:cNvSpPr>
          <p:nvPr/>
        </p:nvSpPr>
        <p:spPr bwMode="auto">
          <a:xfrm>
            <a:off x="317274" y="4079852"/>
            <a:ext cx="1211541" cy="945698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국가정보화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기본 계획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수립 방안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100" name="Rectangle 669"/>
          <p:cNvSpPr>
            <a:spLocks noChangeArrowheads="1"/>
          </p:cNvSpPr>
          <p:nvPr/>
        </p:nvSpPr>
        <p:spPr bwMode="auto">
          <a:xfrm>
            <a:off x="1616265" y="4079851"/>
            <a:ext cx="3177078" cy="93982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lvl="0" indent="-88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각 부처 정보화 부문 계획 종합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lvl="0" indent="-88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산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연 전문가 자문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lvl="0" indent="-88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정보화 책임관 협의회 의견 수렴</a:t>
            </a:r>
            <a:endParaRPr kumimoji="1" lang="ko-KR" altLang="en-US" sz="1000" kern="120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1" name="Rectangle 6"/>
          <p:cNvSpPr>
            <a:spLocks noChangeArrowheads="1"/>
          </p:cNvSpPr>
          <p:nvPr/>
        </p:nvSpPr>
        <p:spPr bwMode="auto">
          <a:xfrm>
            <a:off x="317274" y="2003401"/>
            <a:ext cx="1211541" cy="1978047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주요 목적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102" name="Rectangle 669"/>
          <p:cNvSpPr>
            <a:spLocks noChangeArrowheads="1"/>
          </p:cNvSpPr>
          <p:nvPr/>
        </p:nvSpPr>
        <p:spPr bwMode="auto">
          <a:xfrm>
            <a:off x="1616265" y="2003401"/>
            <a:ext cx="3177078" cy="93982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lvl="0" indent="-88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정부 추진 정보화 정책분야 선도 및 견인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기본계획과 각 부처 시행 계획의 연계성 확보</a:t>
            </a:r>
            <a:endParaRPr kumimoji="1" lang="ko-KR" altLang="en-US" sz="1000" kern="120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4" name="Rectangle 669"/>
          <p:cNvSpPr>
            <a:spLocks noChangeArrowheads="1"/>
          </p:cNvSpPr>
          <p:nvPr/>
        </p:nvSpPr>
        <p:spPr bwMode="auto">
          <a:xfrm>
            <a:off x="1616265" y="3041626"/>
            <a:ext cx="3177078" cy="939823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lvl="0" indent="-88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실질적인 성과 달성 및 국가정보화 기본계획 역할 및 위상 제고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lvl="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정보화 환경변화와 연계한 효과적인 정책방향 정립</a:t>
            </a:r>
            <a:endParaRPr kumimoji="1" lang="ko-KR" altLang="en-US" sz="1000" kern="120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5142247" y="4022880"/>
            <a:ext cx="972804" cy="11818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국가 데이터 기반의 신산업 육성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신기술 확산을 통한 수요 창출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ICT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기반의 창의적 기업역량 강화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인터넷 비즈니스 창출 기반 조성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285247" y="4022880"/>
            <a:ext cx="972804" cy="118186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국민을 위한 지능형 맞춤행정 구현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ICT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 건강한 국민 생활 보장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윤택한 지능형 생활 환경 조성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ICT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기반의 국가 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사회 </a:t>
            </a:r>
            <a:r>
              <a:rPr lang="ko-KR" altLang="en-US" sz="800" dirty="0" err="1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안전망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구축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47297" y="4022880"/>
            <a:ext cx="972804" cy="8863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 주도형 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ICT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역량 강화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건강한 인터넷 문화 정착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차별 없는 정보복지 구현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628397" y="4022880"/>
            <a:ext cx="972804" cy="8863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지능형 미래 네트워크 구축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사이버 안전국가 기반 확충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2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국가정보자원 체계 고도화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2" name="TextBox 2017"/>
          <p:cNvSpPr txBox="1"/>
          <p:nvPr/>
        </p:nvSpPr>
        <p:spPr>
          <a:xfrm>
            <a:off x="5227330" y="3191456"/>
            <a:ext cx="451944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080515" algn="l"/>
                <a:tab pos="2232659" algn="l"/>
                <a:tab pos="3385057" algn="l"/>
              </a:tabLst>
            </a:pPr>
            <a:r>
              <a:rPr lang="en-US" altLang="zh-CN" sz="1200" dirty="0" smtClean="0">
                <a:solidFill>
                  <a:srgbClr val="125AAC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</a:t>
            </a:r>
            <a:r>
              <a:rPr lang="en-US" altLang="zh-CN" sz="900" dirty="0" smtClean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reative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	</a:t>
            </a:r>
            <a:r>
              <a:rPr lang="en-US" altLang="zh-CN" sz="1200" dirty="0">
                <a:solidFill>
                  <a:srgbClr val="4D6F06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O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ptimized	</a:t>
            </a:r>
            <a:r>
              <a:rPr lang="en-US" altLang="zh-CN" sz="1200" dirty="0">
                <a:solidFill>
                  <a:srgbClr val="AD81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R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enewed	</a:t>
            </a:r>
            <a:r>
              <a:rPr lang="en-US" altLang="zh-CN" sz="1200" dirty="0">
                <a:solidFill>
                  <a:srgbClr val="5200AA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E</a:t>
            </a:r>
            <a:r>
              <a:rPr lang="en-US" altLang="zh-CN" sz="900" spc="-5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nhanced</a:t>
            </a:r>
          </a:p>
          <a:p>
            <a:pPr marL="0">
              <a:lnSpc>
                <a:spcPct val="100000"/>
              </a:lnSpc>
              <a:tabLst>
                <a:tab pos="1080515" algn="l"/>
                <a:tab pos="2232659" algn="l"/>
              </a:tabLst>
            </a:pPr>
            <a:r>
              <a:rPr lang="en-US" altLang="zh-CN" sz="900" spc="5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Economy	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Society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via</a:t>
            </a:r>
            <a:r>
              <a:rPr lang="en-US" altLang="zh-CN" sz="900" spc="1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ICT	Human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Capacity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 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ICT</a:t>
            </a:r>
            <a:r>
              <a:rPr lang="en-US" altLang="zh-CN" sz="900" spc="94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Infrastructure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132721" y="3564893"/>
            <a:ext cx="972803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20000"/>
              </a:lnSpc>
              <a:buClr>
                <a:schemeClr val="tx1"/>
              </a:buClr>
            </a:pPr>
            <a:r>
              <a:rPr lang="ko-KR" altLang="en-US" sz="9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정보화를 통한</a:t>
            </a:r>
            <a:endParaRPr lang="en-US" altLang="ko-KR" sz="9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>
              <a:lnSpc>
                <a:spcPct val="120000"/>
              </a:lnSpc>
              <a:buClr>
                <a:schemeClr val="tx1"/>
              </a:buClr>
            </a:pPr>
            <a:r>
              <a:rPr lang="ko-KR" altLang="en-US" sz="9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창조경제 견인</a:t>
            </a:r>
            <a:endParaRPr lang="en-US" altLang="ko-KR" sz="9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304296" y="3564893"/>
            <a:ext cx="972803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20000"/>
              </a:lnSpc>
              <a:buClr>
                <a:schemeClr val="tx1"/>
              </a:buClr>
            </a:pPr>
            <a:r>
              <a:rPr lang="ko-KR" altLang="en-US" sz="9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국가사회의</a:t>
            </a:r>
            <a:endParaRPr lang="en-US" altLang="ko-KR" sz="9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>
              <a:lnSpc>
                <a:spcPct val="120000"/>
              </a:lnSpc>
              <a:buClr>
                <a:schemeClr val="tx1"/>
              </a:buClr>
            </a:pPr>
            <a:r>
              <a:rPr lang="ko-KR" altLang="en-US" sz="9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창의적 </a:t>
            </a:r>
            <a:r>
              <a:rPr lang="en-US" altLang="ko-KR" sz="9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ICT </a:t>
            </a:r>
            <a:r>
              <a:rPr lang="ko-KR" altLang="en-US" sz="9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활용</a:t>
            </a:r>
            <a:endParaRPr lang="en-US" altLang="ko-KR" sz="9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628396" y="3564893"/>
            <a:ext cx="972803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20000"/>
              </a:lnSpc>
              <a:buClr>
                <a:schemeClr val="tx1"/>
              </a:buClr>
            </a:pPr>
            <a:r>
              <a:rPr lang="ko-KR" altLang="en-US" sz="9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디지털 창조한국</a:t>
            </a:r>
            <a:endParaRPr lang="en-US" altLang="ko-KR" sz="9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>
              <a:lnSpc>
                <a:spcPct val="120000"/>
              </a:lnSpc>
              <a:buClr>
                <a:schemeClr val="tx1"/>
              </a:buClr>
            </a:pPr>
            <a:r>
              <a:rPr lang="ko-KR" altLang="en-US" sz="9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인프라 고도화</a:t>
            </a:r>
            <a:endParaRPr lang="en-US" altLang="ko-KR" sz="9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466346" y="3564893"/>
            <a:ext cx="972803" cy="3323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20000"/>
              </a:lnSpc>
              <a:buClr>
                <a:schemeClr val="tx1"/>
              </a:buClr>
            </a:pPr>
            <a:r>
              <a:rPr lang="ko-KR" altLang="en-US" sz="9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국민의</a:t>
            </a:r>
            <a:endParaRPr lang="en-US" altLang="ko-KR" sz="9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>
              <a:lnSpc>
                <a:spcPct val="120000"/>
              </a:lnSpc>
              <a:buClr>
                <a:schemeClr val="tx1"/>
              </a:buClr>
            </a:pPr>
            <a:r>
              <a:rPr lang="ko-KR" altLang="en-US" sz="9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창조역량 강화</a:t>
            </a:r>
            <a:endParaRPr lang="en-US" altLang="ko-KR" sz="9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40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빅데이터는 민간 및 공공 부문의 새로운 가치를 창출하는 미래 국가경쟁력의 핵심으로 대두되고 있으며</a:t>
            </a:r>
            <a:r>
              <a:rPr lang="en-US" altLang="ko-KR" dirty="0"/>
              <a:t>, </a:t>
            </a:r>
            <a:r>
              <a:rPr lang="ko-KR" altLang="en-US" dirty="0"/>
              <a:t>창의적 </a:t>
            </a:r>
            <a:r>
              <a:rPr lang="ko-KR" altLang="en-US" dirty="0" smtClean="0"/>
              <a:t>빅데이터 </a:t>
            </a:r>
            <a:r>
              <a:rPr lang="ko-KR" altLang="en-US" dirty="0"/>
              <a:t>활용을 통한 스마트 강국 실현을 위한 빅데이터 스마트 국가 비전과 </a:t>
            </a:r>
            <a:r>
              <a:rPr lang="ko-KR" altLang="en-US" dirty="0" smtClean="0"/>
              <a:t>전략이 수립됨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동향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 마스터플랜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293686" y="1988349"/>
            <a:ext cx="5383214" cy="4272751"/>
            <a:chOff x="446086" y="2456891"/>
            <a:chExt cx="5154986" cy="3672409"/>
          </a:xfrm>
        </p:grpSpPr>
        <p:sp>
          <p:nvSpPr>
            <p:cNvPr id="151" name="모서리가 둥근 직사각형 150"/>
            <p:cNvSpPr/>
            <p:nvPr/>
          </p:nvSpPr>
          <p:spPr bwMode="auto">
            <a:xfrm>
              <a:off x="993345" y="3465003"/>
              <a:ext cx="4594211" cy="1728192"/>
            </a:xfrm>
            <a:prstGeom prst="roundRect">
              <a:avLst>
                <a:gd name="adj" fmla="val 8953"/>
              </a:avLst>
            </a:prstGeom>
            <a:solidFill>
              <a:srgbClr val="EAEAEA"/>
            </a:solidFill>
            <a:ln w="9525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2" name="모서리가 둥근 직사각형 151"/>
            <p:cNvSpPr/>
            <p:nvPr/>
          </p:nvSpPr>
          <p:spPr bwMode="auto">
            <a:xfrm>
              <a:off x="1006861" y="5301208"/>
              <a:ext cx="4594211" cy="828092"/>
            </a:xfrm>
            <a:prstGeom prst="roundRect">
              <a:avLst>
                <a:gd name="adj" fmla="val 8953"/>
              </a:avLst>
            </a:prstGeom>
            <a:solidFill>
              <a:srgbClr val="EAEAEA"/>
            </a:solidFill>
            <a:ln w="9525" algn="ctr">
              <a:solidFill>
                <a:srgbClr val="969696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 bwMode="auto">
            <a:xfrm>
              <a:off x="2211339" y="5357822"/>
              <a:ext cx="1043981" cy="685140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선택과 집중을 통한 단계적 확산</a:t>
              </a:r>
            </a:p>
          </p:txBody>
        </p:sp>
        <p:sp>
          <p:nvSpPr>
            <p:cNvPr id="154" name="모서리가 둥근 직사각형 153"/>
            <p:cNvSpPr/>
            <p:nvPr/>
          </p:nvSpPr>
          <p:spPr bwMode="auto">
            <a:xfrm>
              <a:off x="3337269" y="5357822"/>
              <a:ext cx="1043981" cy="685140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전략적 기술연구 개발 지원으로 기술경쟁력 확보</a:t>
              </a:r>
            </a:p>
          </p:txBody>
        </p:sp>
        <p:sp>
          <p:nvSpPr>
            <p:cNvPr id="155" name="모서리가 둥근 직사각형 154"/>
            <p:cNvSpPr/>
            <p:nvPr/>
          </p:nvSpPr>
          <p:spPr bwMode="auto">
            <a:xfrm>
              <a:off x="4476622" y="5357822"/>
              <a:ext cx="1043981" cy="685140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수평적 데이터 활용으로 일하는 방식 혁신</a:t>
              </a:r>
            </a:p>
          </p:txBody>
        </p:sp>
        <p:sp>
          <p:nvSpPr>
            <p:cNvPr id="156" name="모서리가 둥근 직사각형 155"/>
            <p:cNvSpPr/>
            <p:nvPr/>
          </p:nvSpPr>
          <p:spPr bwMode="auto">
            <a:xfrm>
              <a:off x="1070830" y="3934123"/>
              <a:ext cx="1043981" cy="1220885"/>
            </a:xfrm>
            <a:prstGeom prst="roundRect">
              <a:avLst>
                <a:gd name="adj" fmla="val 9050"/>
              </a:avLst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위험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위기요인을 탐지</a:t>
              </a:r>
              <a:r>
                <a:rPr kumimoji="0" lang="en-US" altLang="ko-KR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분석하여 사회현안에 적시 대응</a:t>
              </a:r>
            </a:p>
          </p:txBody>
        </p:sp>
        <p:sp>
          <p:nvSpPr>
            <p:cNvPr id="157" name="모서리가 둥근 직사각형 156"/>
            <p:cNvSpPr/>
            <p:nvPr/>
          </p:nvSpPr>
          <p:spPr bwMode="auto">
            <a:xfrm>
              <a:off x="2210183" y="3934123"/>
              <a:ext cx="1043981" cy="1220885"/>
            </a:xfrm>
            <a:prstGeom prst="roundRect">
              <a:avLst>
                <a:gd name="adj" fmla="val 11589"/>
              </a:avLst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개인의 특성과 수용에 맞춘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공감형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국민편의 서비스 제공</a:t>
              </a:r>
            </a:p>
          </p:txBody>
        </p:sp>
        <p:sp>
          <p:nvSpPr>
            <p:cNvPr id="158" name="모서리가 둥근 직사각형 157"/>
            <p:cNvSpPr/>
            <p:nvPr/>
          </p:nvSpPr>
          <p:spPr bwMode="auto">
            <a:xfrm>
              <a:off x="3336113" y="3934123"/>
              <a:ext cx="1043981" cy="1220885"/>
            </a:xfrm>
            <a:prstGeom prst="roundRect">
              <a:avLst>
                <a:gd name="adj" fmla="val 10319"/>
              </a:avLst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기반의 의사결정을 통한 정책 프로세스 혁신</a:t>
              </a:r>
            </a:p>
          </p:txBody>
        </p:sp>
        <p:sp>
          <p:nvSpPr>
            <p:cNvPr id="159" name="모서리가 둥근 직사각형 158"/>
            <p:cNvSpPr/>
            <p:nvPr/>
          </p:nvSpPr>
          <p:spPr bwMode="auto">
            <a:xfrm>
              <a:off x="4475466" y="3934123"/>
              <a:ext cx="1043981" cy="1220885"/>
            </a:xfrm>
            <a:prstGeom prst="roundRect">
              <a:avLst>
                <a:gd name="adj" fmla="val 9050"/>
              </a:avLst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공공부문의 선제적 활용으로 </a:t>
              </a: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시장 조기 창출 및 산업경쟁력 강화</a:t>
              </a:r>
            </a:p>
          </p:txBody>
        </p:sp>
        <p:sp>
          <p:nvSpPr>
            <p:cNvPr id="160" name="모서리가 둥근 직사각형 159"/>
            <p:cNvSpPr/>
            <p:nvPr/>
          </p:nvSpPr>
          <p:spPr bwMode="auto">
            <a:xfrm>
              <a:off x="1070829" y="3554483"/>
              <a:ext cx="1043981" cy="487354"/>
            </a:xfrm>
            <a:prstGeom prst="roundRect">
              <a:avLst>
                <a:gd name="adj" fmla="val 43103"/>
              </a:avLst>
            </a:prstGeom>
            <a:gradFill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5400000" scaled="0"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선제적 사회현안 해결</a:t>
              </a:r>
            </a:p>
          </p:txBody>
        </p:sp>
        <p:sp>
          <p:nvSpPr>
            <p:cNvPr id="161" name="모서리가 둥근 직사각형 160"/>
            <p:cNvSpPr/>
            <p:nvPr/>
          </p:nvSpPr>
          <p:spPr bwMode="auto">
            <a:xfrm>
              <a:off x="2210183" y="3553419"/>
              <a:ext cx="1043981" cy="487354"/>
            </a:xfrm>
            <a:prstGeom prst="roundRect">
              <a:avLst>
                <a:gd name="adj" fmla="val 43103"/>
              </a:avLst>
            </a:prstGeom>
            <a:gradFill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5400000" scaled="0"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맞춤형 대국민 서비스</a:t>
              </a:r>
            </a:p>
          </p:txBody>
        </p:sp>
        <p:sp>
          <p:nvSpPr>
            <p:cNvPr id="162" name="모서리가 둥근 직사각형 161"/>
            <p:cNvSpPr/>
            <p:nvPr/>
          </p:nvSpPr>
          <p:spPr bwMode="auto">
            <a:xfrm>
              <a:off x="3341783" y="3554483"/>
              <a:ext cx="1043981" cy="487354"/>
            </a:xfrm>
            <a:prstGeom prst="roundRect">
              <a:avLst>
                <a:gd name="adj" fmla="val 38032"/>
              </a:avLst>
            </a:prstGeom>
            <a:gradFill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5400000" scaled="0"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데이터 기반 정책수립 지원</a:t>
              </a:r>
            </a:p>
          </p:txBody>
        </p:sp>
        <p:sp>
          <p:nvSpPr>
            <p:cNvPr id="163" name="모서리가 둥근 직사각형 162"/>
            <p:cNvSpPr/>
            <p:nvPr/>
          </p:nvSpPr>
          <p:spPr bwMode="auto">
            <a:xfrm>
              <a:off x="4481138" y="3553419"/>
              <a:ext cx="1043981" cy="487354"/>
            </a:xfrm>
            <a:prstGeom prst="roundRect">
              <a:avLst>
                <a:gd name="adj" fmla="val 45638"/>
              </a:avLst>
            </a:prstGeom>
            <a:gradFill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5400000" scaled="0"/>
            </a:gra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</a:t>
              </a: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kumimoji="0" lang="ko-KR" altLang="en-US" sz="1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신성장</a:t>
              </a: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동력 창출</a:t>
              </a:r>
            </a:p>
          </p:txBody>
        </p:sp>
        <p:sp>
          <p:nvSpPr>
            <p:cNvPr id="164" name="모서리가 둥근 직사각형 163"/>
            <p:cNvSpPr/>
            <p:nvPr/>
          </p:nvSpPr>
          <p:spPr bwMode="auto">
            <a:xfrm>
              <a:off x="1070828" y="5357822"/>
              <a:ext cx="1043981" cy="685140"/>
            </a:xfrm>
            <a:prstGeom prst="round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45720" rIns="3600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범정부와</a:t>
              </a: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민간이 함께 참여하는 협력체계로 추진</a:t>
              </a:r>
            </a:p>
          </p:txBody>
        </p:sp>
        <p:sp>
          <p:nvSpPr>
            <p:cNvPr id="165" name="모서리가 둥근 직사각형 164"/>
            <p:cNvSpPr/>
            <p:nvPr/>
          </p:nvSpPr>
          <p:spPr bwMode="auto">
            <a:xfrm>
              <a:off x="446087" y="3454525"/>
              <a:ext cx="521991" cy="1738669"/>
            </a:xfrm>
            <a:prstGeom prst="roundRect">
              <a:avLst/>
            </a:prstGeom>
            <a:solidFill>
              <a:srgbClr val="777777"/>
            </a:solidFill>
            <a:ln w="9525" algn="ctr">
              <a:noFill/>
              <a:round/>
              <a:headEnd/>
              <a:tailEnd/>
            </a:ln>
          </p:spPr>
          <p:txBody>
            <a:bodyPr wrap="square" lIns="72000" rIns="72000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1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목표</a:t>
              </a:r>
              <a:endParaRPr kumimoji="1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6" name="모서리가 둥근 직사각형 165"/>
            <p:cNvSpPr/>
            <p:nvPr/>
          </p:nvSpPr>
          <p:spPr bwMode="auto">
            <a:xfrm>
              <a:off x="446087" y="5301208"/>
              <a:ext cx="521991" cy="828092"/>
            </a:xfrm>
            <a:prstGeom prst="roundRect">
              <a:avLst/>
            </a:prstGeom>
            <a:solidFill>
              <a:srgbClr val="777777"/>
            </a:solidFill>
            <a:ln w="9525" algn="ctr">
              <a:noFill/>
              <a:round/>
              <a:headEnd/>
              <a:tailEnd/>
            </a:ln>
          </p:spPr>
          <p:txBody>
            <a:bodyPr wrap="square" lIns="72000" rIns="72000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1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추진 전략</a:t>
              </a:r>
            </a:p>
          </p:txBody>
        </p:sp>
        <p:sp>
          <p:nvSpPr>
            <p:cNvPr id="167" name="AutoShape 40"/>
            <p:cNvSpPr>
              <a:spLocks noChangeArrowheads="1"/>
            </p:cNvSpPr>
            <p:nvPr/>
          </p:nvSpPr>
          <p:spPr bwMode="auto">
            <a:xfrm rot="10800000" flipV="1">
              <a:off x="1006860" y="3068959"/>
              <a:ext cx="4594211" cy="337952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lumMod val="8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8" name="모서리가 둥근 직사각형 167"/>
            <p:cNvSpPr/>
            <p:nvPr/>
          </p:nvSpPr>
          <p:spPr bwMode="auto">
            <a:xfrm>
              <a:off x="446086" y="2456891"/>
              <a:ext cx="521991" cy="612068"/>
            </a:xfrm>
            <a:prstGeom prst="roundRect">
              <a:avLst/>
            </a:prstGeom>
            <a:solidFill>
              <a:srgbClr val="777777"/>
            </a:solidFill>
            <a:ln w="9525" algn="ctr">
              <a:noFill/>
              <a:round/>
              <a:headEnd/>
              <a:tailEnd/>
            </a:ln>
          </p:spPr>
          <p:txBody>
            <a:bodyPr wrap="square" lIns="72000" rIns="72000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15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비전</a:t>
              </a:r>
            </a:p>
          </p:txBody>
        </p:sp>
        <p:sp>
          <p:nvSpPr>
            <p:cNvPr id="169" name="모서리가 둥근 직사각형 168"/>
            <p:cNvSpPr/>
            <p:nvPr/>
          </p:nvSpPr>
          <p:spPr bwMode="auto">
            <a:xfrm>
              <a:off x="1241014" y="2519248"/>
              <a:ext cx="4154866" cy="487354"/>
            </a:xfrm>
            <a:prstGeom prst="roundRect">
              <a:avLst>
                <a:gd name="adj" fmla="val 43103"/>
              </a:avLst>
            </a:prstGeom>
            <a:solidFill>
              <a:srgbClr val="5F5F5F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데이터의 창조적 활용을 통한 스마트 강국 실현</a:t>
              </a:r>
              <a:endParaRPr kumimoji="1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867174" y="2040718"/>
            <a:ext cx="3695926" cy="1223182"/>
            <a:chOff x="8089674" y="-626282"/>
            <a:chExt cx="3177078" cy="1302556"/>
          </a:xfrm>
        </p:grpSpPr>
        <p:sp>
          <p:nvSpPr>
            <p:cNvPr id="178" name="Rectangle 669"/>
            <p:cNvSpPr>
              <a:spLocks noChangeArrowheads="1"/>
            </p:cNvSpPr>
            <p:nvPr/>
          </p:nvSpPr>
          <p:spPr bwMode="auto">
            <a:xfrm>
              <a:off x="8089674" y="-263549"/>
              <a:ext cx="3177078" cy="939823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L="88900" lvl="0" indent="-8890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국가정보화전략위원회를 중심으로 </a:t>
              </a:r>
              <a:r>
                <a:rPr kumimoji="1" lang="ko-KR" altLang="en-US" sz="1000" kern="1200" dirty="0" err="1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범부처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협력체계 구축</a:t>
              </a:r>
              <a:endPara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8900" lvl="0" indent="-8890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 활용의 활성화를 위한 이용환경 마련</a:t>
              </a:r>
              <a:endPara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77" name="Rectangle 6"/>
            <p:cNvSpPr>
              <a:spLocks noChangeArrowheads="1"/>
            </p:cNvSpPr>
            <p:nvPr/>
          </p:nvSpPr>
          <p:spPr bwMode="auto">
            <a:xfrm>
              <a:off x="8089674" y="-626282"/>
              <a:ext cx="3177078" cy="330531"/>
            </a:xfrm>
            <a:prstGeom prst="rect">
              <a:avLst/>
            </a:prstGeom>
            <a:solidFill>
              <a:srgbClr val="DDDDDD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lIns="36000" tIns="36000" rIns="36000" bIns="36000" anchor="ctr"/>
            <a:lstStyle/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범정부 추진체계 구축을 통한 활용기반 조성</a:t>
              </a: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</p:txBody>
        </p:sp>
      </p:grpSp>
      <p:grpSp>
        <p:nvGrpSpPr>
          <p:cNvPr id="179" name="그룹 178"/>
          <p:cNvGrpSpPr/>
          <p:nvPr/>
        </p:nvGrpSpPr>
        <p:grpSpPr>
          <a:xfrm>
            <a:off x="5867174" y="3526618"/>
            <a:ext cx="3695926" cy="1223182"/>
            <a:chOff x="8089674" y="-626282"/>
            <a:chExt cx="3177078" cy="1302556"/>
          </a:xfrm>
        </p:grpSpPr>
        <p:sp>
          <p:nvSpPr>
            <p:cNvPr id="180" name="Rectangle 669"/>
            <p:cNvSpPr>
              <a:spLocks noChangeArrowheads="1"/>
            </p:cNvSpPr>
            <p:nvPr/>
          </p:nvSpPr>
          <p:spPr bwMode="auto">
            <a:xfrm>
              <a:off x="8089674" y="-263549"/>
              <a:ext cx="3177078" cy="939823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L="88900" lvl="0" indent="-8890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마스터플랜 수립</a:t>
              </a:r>
              <a:r>
                <a:rPr kumimoji="1" lang="en-US" altLang="ko-KR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공유 </a:t>
              </a:r>
              <a:r>
                <a:rPr kumimoji="1" lang="en-US" altLang="ko-KR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 인프라 구축을 위한 </a:t>
              </a:r>
              <a:r>
                <a:rPr kumimoji="1" lang="en-US" altLang="ko-KR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BPR / ISP</a:t>
              </a:r>
            </a:p>
            <a:p>
              <a:pPr marL="88900" lvl="0" indent="-8890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우선추진 활용과제 구축</a:t>
              </a:r>
              <a:r>
                <a:rPr kumimoji="1" lang="en-US" altLang="ko-KR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적용가능 대상과제 사전 검토</a:t>
              </a:r>
              <a:endPara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8900" lvl="0" indent="-8890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 활용 확산 및 기술 고도화</a:t>
              </a:r>
              <a:endPara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81" name="Rectangle 6"/>
            <p:cNvSpPr>
              <a:spLocks noChangeArrowheads="1"/>
            </p:cNvSpPr>
            <p:nvPr/>
          </p:nvSpPr>
          <p:spPr bwMode="auto">
            <a:xfrm>
              <a:off x="8089674" y="-626282"/>
              <a:ext cx="3177078" cy="330531"/>
            </a:xfrm>
            <a:prstGeom prst="rect">
              <a:avLst/>
            </a:prstGeom>
            <a:solidFill>
              <a:srgbClr val="DDDDDD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lIns="36000" tIns="36000" rIns="36000" bIns="36000" anchor="ctr"/>
            <a:lstStyle/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국민 혜택이 큰 과제를 중심으로 단계적 활용 확산</a:t>
              </a: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5867174" y="5012518"/>
            <a:ext cx="3695926" cy="1223182"/>
            <a:chOff x="8089674" y="-626282"/>
            <a:chExt cx="3177078" cy="1302556"/>
          </a:xfrm>
        </p:grpSpPr>
        <p:sp>
          <p:nvSpPr>
            <p:cNvPr id="183" name="Rectangle 669"/>
            <p:cNvSpPr>
              <a:spLocks noChangeArrowheads="1"/>
            </p:cNvSpPr>
            <p:nvPr/>
          </p:nvSpPr>
          <p:spPr bwMode="auto">
            <a:xfrm>
              <a:off x="8089674" y="-263549"/>
              <a:ext cx="3177078" cy="939823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L="88900" lvl="0" indent="-8890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원천기술 개발 등을 전략적으로 지원하여 글로벌 경쟁력 확보</a:t>
              </a:r>
              <a:endPara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8900" lvl="0" indent="-88900" fontAlgn="base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산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∙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학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∙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연 기관 간 협력 강화로 기술연구개발 시너지 효과 제고</a:t>
              </a:r>
              <a:endPara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84" name="Rectangle 6"/>
            <p:cNvSpPr>
              <a:spLocks noChangeArrowheads="1"/>
            </p:cNvSpPr>
            <p:nvPr/>
          </p:nvSpPr>
          <p:spPr bwMode="auto">
            <a:xfrm>
              <a:off x="8089674" y="-626282"/>
              <a:ext cx="3177078" cy="330531"/>
            </a:xfrm>
            <a:prstGeom prst="rect">
              <a:avLst/>
            </a:prstGeom>
            <a:solidFill>
              <a:srgbClr val="DDDDDD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lIns="36000" tIns="36000" rIns="36000" bIns="36000" anchor="ctr"/>
            <a:lstStyle/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전략적 </a:t>
              </a:r>
              <a:r>
                <a:rPr kumimoji="1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R&amp;D </a:t>
              </a:r>
              <a:r>
                <a:rPr kumimoji="1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투자로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charset="0"/>
                </a:rPr>
                <a:t>세계 최고 수준의 기술력 확보</a:t>
              </a: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endParaRPr>
            </a:p>
          </p:txBody>
        </p:sp>
      </p:grpSp>
      <p:sp>
        <p:nvSpPr>
          <p:cNvPr id="185" name="직사각형 18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019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빅데이터 스마트 국가 비전과 목표를 달성하기 위해 범정부 차원의 국가 데이터 활용지원센터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, </a:t>
            </a:r>
            <a:r>
              <a:rPr lang="ko-KR" altLang="en-US" dirty="0"/>
              <a:t>빅데이터 활용을 위한 단계적 확산 계획</a:t>
            </a:r>
            <a:r>
              <a:rPr lang="en-US" altLang="ko-KR" dirty="0"/>
              <a:t>, </a:t>
            </a:r>
            <a:r>
              <a:rPr lang="ko-KR" altLang="en-US" dirty="0"/>
              <a:t>빅데이터 원천기술 개발의 전략적 지원</a:t>
            </a:r>
            <a:r>
              <a:rPr lang="en-US" altLang="ko-KR" dirty="0"/>
              <a:t>, </a:t>
            </a:r>
            <a:r>
              <a:rPr lang="ko-KR" altLang="en-US" dirty="0"/>
              <a:t>범국가적 데이터 통합 및 활용 문화 조성 등이 필요함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동향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 추진 방향 및 과제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6" name="이등변 삼각형 67"/>
          <p:cNvSpPr>
            <a:spLocks noChangeArrowheads="1"/>
          </p:cNvSpPr>
          <p:nvPr/>
        </p:nvSpPr>
        <p:spPr bwMode="auto">
          <a:xfrm rot="5400000">
            <a:off x="5943573" y="4172622"/>
            <a:ext cx="2327927" cy="173235"/>
          </a:xfrm>
          <a:prstGeom prst="triangle">
            <a:avLst>
              <a:gd name="adj" fmla="val 50000"/>
            </a:avLst>
          </a:prstGeom>
          <a:solidFill>
            <a:srgbClr val="FFFFFF">
              <a:lumMod val="85000"/>
            </a:srgbClr>
          </a:solidFill>
          <a:ln w="12700" algn="ctr">
            <a:noFill/>
            <a:miter lim="800000"/>
            <a:headEnd/>
            <a:tailEnd/>
          </a:ln>
          <a:extLst/>
        </p:spPr>
        <p:txBody>
          <a:bodyPr lIns="40118" tIns="40118" rIns="40118" bIns="40118"/>
          <a:lstStyle/>
          <a:p>
            <a:pPr marL="177800" marR="0" lvl="0" indent="-177800" defTabSz="957263" eaLnBrk="1" fontAlgn="auto" latinLnBrk="0" hangingPunct="1">
              <a:lnSpc>
                <a:spcPct val="106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37" name="Rectangle 108"/>
          <p:cNvSpPr>
            <a:spLocks noChangeArrowheads="1"/>
          </p:cNvSpPr>
          <p:nvPr/>
        </p:nvSpPr>
        <p:spPr bwMode="auto">
          <a:xfrm>
            <a:off x="7194154" y="2308400"/>
            <a:ext cx="2280046" cy="3901900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808080"/>
            </a:solidFill>
            <a:miter lim="800000"/>
            <a:headEnd/>
            <a:tailEnd/>
          </a:ln>
        </p:spPr>
        <p:txBody>
          <a:bodyPr lIns="72000" tIns="108000" rIns="72000" bIns="72000" anchor="ctr"/>
          <a:lstStyle/>
          <a:p>
            <a:pPr marL="88900" lvl="0" indent="-88900">
              <a:lnSpc>
                <a:spcPts val="1800"/>
              </a:lnSpc>
              <a:spcBef>
                <a:spcPts val="900"/>
              </a:spcBef>
              <a:buFont typeface="Wingdings" pitchFamily="2" charset="2"/>
              <a:buChar char="§"/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빅데이터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활용의 타당성 확인</a:t>
            </a:r>
            <a:r>
              <a:rPr lang="en-US" altLang="ko-KR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활용 확산</a:t>
            </a:r>
            <a:r>
              <a:rPr lang="en-US" altLang="ko-KR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활용 및 기술수준 고도화 지속 추진 등 단계적 확산 계획이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필요함</a:t>
            </a:r>
            <a:endParaRPr lang="ko-KR" altLang="en-US" sz="120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8900" lvl="0" indent="-88900">
              <a:lnSpc>
                <a:spcPts val="1800"/>
              </a:lnSpc>
              <a:spcBef>
                <a:spcPts val="9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글로벌 기술경쟁력 확보를 위한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소셜 데이터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분석 기술</a:t>
            </a:r>
            <a:r>
              <a:rPr lang="en-US" altLang="ko-KR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빅데이터 처리</a:t>
            </a:r>
            <a:r>
              <a:rPr lang="en-US" altLang="ko-KR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저장에 필요한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기초 기반 기술 </a:t>
            </a: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등 전략적 지원이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요구됨</a:t>
            </a:r>
            <a:endParaRPr lang="ko-KR" altLang="en-US" sz="120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8900" lvl="0" indent="-88900">
              <a:lnSpc>
                <a:spcPts val="1800"/>
              </a:lnSpc>
              <a:spcBef>
                <a:spcPts val="900"/>
              </a:spcBef>
              <a:buFont typeface="Wingdings" pitchFamily="2" charset="2"/>
              <a:buChar char="§"/>
              <a:defRPr/>
            </a:pPr>
            <a:r>
              <a:rPr lang="ko-KR" altLang="en-US" sz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정부 분야별 데이터의 수평적 통합 및 데이터 활용 문화 조성이 필요함</a:t>
            </a:r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7194154" y="1951079"/>
            <a:ext cx="2280046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52500" y="1951079"/>
            <a:ext cx="6480720" cy="4259221"/>
            <a:chOff x="452500" y="2154346"/>
            <a:chExt cx="6480720" cy="4076722"/>
          </a:xfrm>
        </p:grpSpPr>
        <p:sp>
          <p:nvSpPr>
            <p:cNvPr id="55" name="Rectangle 668"/>
            <p:cNvSpPr>
              <a:spLocks noChangeArrowheads="1"/>
            </p:cNvSpPr>
            <p:nvPr/>
          </p:nvSpPr>
          <p:spPr bwMode="auto">
            <a:xfrm>
              <a:off x="1676636" y="2160155"/>
              <a:ext cx="5256584" cy="1283436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2000" tIns="0" rIns="36000" bIns="0" anchor="ctr"/>
            <a:lstStyle/>
            <a:p>
              <a:pPr marL="90488" indent="-904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Tx/>
                <a:buChar char="•"/>
              </a:pPr>
              <a:endParaRPr kumimoji="1" lang="ko-KR" altLang="en-US" sz="1000" kern="1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56" name="Text Box 6"/>
            <p:cNvSpPr txBox="1">
              <a:spLocks noChangeArrowheads="1"/>
            </p:cNvSpPr>
            <p:nvPr/>
          </p:nvSpPr>
          <p:spPr bwMode="gray">
            <a:xfrm>
              <a:off x="452500" y="2154346"/>
              <a:ext cx="1141522" cy="1289247"/>
            </a:xfrm>
            <a:prstGeom prst="rect">
              <a:avLst/>
            </a:prstGeom>
            <a:solidFill>
              <a:srgbClr val="777777"/>
            </a:solidFill>
            <a:ln w="9525" algn="ctr">
              <a:noFill/>
              <a:round/>
              <a:headEnd/>
              <a:tailEnd/>
            </a:ln>
          </p:spPr>
          <p:txBody>
            <a:bodyPr wrap="square" lIns="72000" rIns="72000" anchor="ctr"/>
            <a:lstStyle>
              <a:defPPr>
                <a:defRPr lang="ko-KR"/>
              </a:defPPr>
              <a:lvl1pPr latinLnBrk="1">
                <a:spcBef>
                  <a:spcPct val="15000"/>
                </a:spcBef>
                <a:defRPr b="1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marL="0" marR="0" lvl="0" indent="0" algn="ctr" defTabSz="914400" eaLnBrk="1" fontAlgn="base" latinLnBrk="1" hangingPunct="1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범정부 추진체계 구축을 </a:t>
              </a:r>
              <a:r>
                <a:rPr kumimoji="1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통한</a:t>
              </a:r>
              <a:endPara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algn="ctr" defTabSz="914400" eaLnBrk="1" fontAlgn="base" latinLnBrk="1" hangingPunct="1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활용기반 </a:t>
              </a: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조성</a:t>
              </a:r>
            </a:p>
          </p:txBody>
        </p:sp>
        <p:sp>
          <p:nvSpPr>
            <p:cNvPr id="57" name="Text Box 6"/>
            <p:cNvSpPr txBox="1">
              <a:spLocks noChangeArrowheads="1"/>
            </p:cNvSpPr>
            <p:nvPr/>
          </p:nvSpPr>
          <p:spPr bwMode="gray">
            <a:xfrm>
              <a:off x="452500" y="3558408"/>
              <a:ext cx="1141522" cy="1289247"/>
            </a:xfrm>
            <a:prstGeom prst="rect">
              <a:avLst/>
            </a:prstGeom>
            <a:solidFill>
              <a:srgbClr val="777777"/>
            </a:solidFill>
            <a:ln w="9525" algn="ctr">
              <a:noFill/>
              <a:round/>
              <a:headEnd/>
              <a:tailEnd/>
            </a:ln>
          </p:spPr>
          <p:txBody>
            <a:bodyPr wrap="square" lIns="72000" rIns="72000" anchor="ctr"/>
            <a:lstStyle>
              <a:defPPr>
                <a:defRPr lang="ko-KR"/>
              </a:defPPr>
              <a:lvl1pPr latinLnBrk="1">
                <a:spcBef>
                  <a:spcPct val="15000"/>
                </a:spcBef>
                <a:defRPr b="1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marL="0" marR="0" lvl="0" indent="0" algn="ctr" defTabSz="914400" eaLnBrk="1" fontAlgn="base" latinLnBrk="1" hangingPunct="1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국민 혜택이 </a:t>
              </a:r>
              <a:r>
                <a:rPr kumimoji="1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큰</a:t>
              </a:r>
              <a:endPara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algn="ctr" defTabSz="914400" eaLnBrk="1" fontAlgn="base" latinLnBrk="1" hangingPunct="1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과제를 </a:t>
              </a: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중심으로 단계적 활용 확산</a:t>
              </a:r>
            </a:p>
          </p:txBody>
        </p:sp>
        <p:sp>
          <p:nvSpPr>
            <p:cNvPr id="58" name="Text Box 6"/>
            <p:cNvSpPr txBox="1">
              <a:spLocks noChangeArrowheads="1"/>
            </p:cNvSpPr>
            <p:nvPr/>
          </p:nvSpPr>
          <p:spPr bwMode="gray">
            <a:xfrm>
              <a:off x="452500" y="4941821"/>
              <a:ext cx="1141522" cy="1289247"/>
            </a:xfrm>
            <a:prstGeom prst="rect">
              <a:avLst/>
            </a:prstGeom>
            <a:solidFill>
              <a:srgbClr val="777777"/>
            </a:solidFill>
            <a:ln w="9525" algn="ctr">
              <a:noFill/>
              <a:round/>
              <a:headEnd/>
              <a:tailEnd/>
            </a:ln>
          </p:spPr>
          <p:txBody>
            <a:bodyPr wrap="square" lIns="72000" rIns="72000" anchor="ctr"/>
            <a:lstStyle>
              <a:defPPr>
                <a:defRPr lang="ko-KR"/>
              </a:defPPr>
              <a:lvl1pPr latinLnBrk="1">
                <a:spcBef>
                  <a:spcPct val="15000"/>
                </a:spcBef>
                <a:defRPr b="1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</a:defRPr>
              </a:lvl1pPr>
            </a:lstStyle>
            <a:p>
              <a:pPr marL="0" marR="0" lvl="0" indent="0" algn="ctr" defTabSz="914400" eaLnBrk="1" fontAlgn="base" latinLnBrk="1" hangingPunct="1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전략적 </a:t>
              </a:r>
              <a:endPara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algn="ctr" defTabSz="914400" eaLnBrk="1" fontAlgn="base" latinLnBrk="1" hangingPunct="1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R&amp;D </a:t>
              </a:r>
              <a:r>
                <a:rPr kumimoji="1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투자로</a:t>
              </a:r>
              <a:endPara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algn="ctr" defTabSz="914400" eaLnBrk="1" fontAlgn="base" latinLnBrk="1" hangingPunct="1">
                <a:lnSpc>
                  <a:spcPct val="13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세계 </a:t>
              </a:r>
              <a:r>
                <a:rPr kumimoji="1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최고 수준의 기술력 확보</a:t>
              </a:r>
            </a:p>
          </p:txBody>
        </p:sp>
        <p:sp>
          <p:nvSpPr>
            <p:cNvPr id="59" name="Rectangle 668"/>
            <p:cNvSpPr>
              <a:spLocks noChangeArrowheads="1"/>
            </p:cNvSpPr>
            <p:nvPr/>
          </p:nvSpPr>
          <p:spPr bwMode="auto">
            <a:xfrm>
              <a:off x="1684233" y="2257488"/>
              <a:ext cx="2656699" cy="1114990"/>
            </a:xfrm>
            <a:prstGeom prst="rect">
              <a:avLst/>
            </a:prstGeom>
            <a:noFill/>
            <a:ln w="1270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2000" tIns="0" rIns="36000" bIns="0" anchor="t"/>
            <a:lstStyle/>
            <a:p>
              <a:pPr marL="90488" indent="-904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Tx/>
                <a:buChar char="•"/>
              </a:pPr>
              <a:r>
                <a:rPr kumimoji="1" lang="ko-KR" altLang="en-US" sz="10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범부처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협력체계 구축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공공데이터 이용 법률 등 기본법령 제정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다수 부처 관련 정책</a:t>
              </a:r>
              <a:r>
                <a:rPr kumimoji="1" lang="en-US" altLang="ko-KR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중기 이상의 기본 정책 수립 등에 </a:t>
              </a:r>
              <a:r>
                <a:rPr kumimoji="1" lang="ko-KR" altLang="en-US" sz="10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우선 활용 추진</a:t>
              </a:r>
              <a:endPara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0" name="Rectangle 668"/>
            <p:cNvSpPr>
              <a:spLocks noChangeArrowheads="1"/>
            </p:cNvSpPr>
            <p:nvPr/>
          </p:nvSpPr>
          <p:spPr bwMode="auto">
            <a:xfrm>
              <a:off x="4276521" y="2257488"/>
              <a:ext cx="2656699" cy="1114990"/>
            </a:xfrm>
            <a:prstGeom prst="rect">
              <a:avLst/>
            </a:prstGeom>
            <a:noFill/>
            <a:ln w="1270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2000" tIns="0" rIns="36000" bIns="0" anchor="t"/>
            <a:lstStyle/>
            <a:p>
              <a:pPr marL="90488" indent="-904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Tx/>
                <a:buChar char="•"/>
              </a:pPr>
              <a:r>
                <a:rPr kumimoji="1" lang="ko-KR" altLang="en-US" sz="10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활용의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활성화 </a:t>
              </a:r>
              <a:r>
                <a:rPr kumimoji="1" lang="ko-KR" altLang="en-US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이용환경 마련</a:t>
              </a: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행정</a:t>
              </a:r>
              <a:r>
                <a:rPr kumimoji="1" lang="en-US" altLang="ko-KR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공공기관 공통플랫폼 구축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민간대상 </a:t>
              </a:r>
              <a:r>
                <a:rPr kumimoji="1" lang="ko-KR" altLang="en-US" sz="10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테스트베드 구축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공공데이터 개방 확산으로 산업 발전 및 새로운 서비스 창출 유도</a:t>
              </a:r>
              <a:endPara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1" name="Rectangle 668"/>
            <p:cNvSpPr>
              <a:spLocks noChangeArrowheads="1"/>
            </p:cNvSpPr>
            <p:nvPr/>
          </p:nvSpPr>
          <p:spPr bwMode="auto">
            <a:xfrm>
              <a:off x="1676636" y="3558408"/>
              <a:ext cx="5256584" cy="1283436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2000" tIns="0" rIns="36000" bIns="0" anchor="ctr"/>
            <a:lstStyle/>
            <a:p>
              <a:pPr marL="90488" indent="-904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Tx/>
                <a:buChar char="•"/>
              </a:pPr>
              <a:endParaRPr kumimoji="1" lang="ko-KR" altLang="en-US" sz="1000" kern="1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2" name="Rectangle 668"/>
            <p:cNvSpPr>
              <a:spLocks noChangeArrowheads="1"/>
            </p:cNvSpPr>
            <p:nvPr/>
          </p:nvSpPr>
          <p:spPr bwMode="auto">
            <a:xfrm>
              <a:off x="1684233" y="3655741"/>
              <a:ext cx="2656699" cy="1114990"/>
            </a:xfrm>
            <a:prstGeom prst="rect">
              <a:avLst/>
            </a:prstGeom>
            <a:noFill/>
            <a:ln w="1270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2000" tIns="0" rIns="36000" bIns="0" anchor="t"/>
            <a:lstStyle/>
            <a:p>
              <a:pPr marL="90488" indent="-904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Tx/>
                <a:buChar char="•"/>
              </a:pP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선택과 집중을 통한 단계적 확산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활용의 타당성 확인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기반조성과제</a:t>
              </a:r>
              <a:r>
                <a:rPr kumimoji="1" lang="en-US" altLang="ko-KR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대상과제 추진을 통해 </a:t>
              </a:r>
              <a:r>
                <a:rPr kumimoji="1" lang="ko-KR" altLang="en-US" sz="10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 확산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</a:t>
              </a:r>
              <a:r>
                <a:rPr kumimoji="1" lang="en-US" altLang="ko-KR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및 기술 고도화 지속 추진</a:t>
              </a:r>
              <a:endPara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3" name="Rectangle 668"/>
            <p:cNvSpPr>
              <a:spLocks noChangeArrowheads="1"/>
            </p:cNvSpPr>
            <p:nvPr/>
          </p:nvSpPr>
          <p:spPr bwMode="auto">
            <a:xfrm>
              <a:off x="4276521" y="3655741"/>
              <a:ext cx="2656699" cy="1114990"/>
            </a:xfrm>
            <a:prstGeom prst="rect">
              <a:avLst/>
            </a:prstGeom>
            <a:noFill/>
            <a:ln w="1270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2000" tIns="0" rIns="36000" bIns="0" anchor="t"/>
            <a:lstStyle/>
            <a:p>
              <a:pPr marL="90488" indent="-904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Tx/>
                <a:buChar char="•"/>
              </a:pPr>
              <a:r>
                <a:rPr kumimoji="1" lang="ko-KR" altLang="en-US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우선추진 활용과제 구축</a:t>
              </a:r>
              <a:r>
                <a:rPr kumimoji="1" lang="en-US" altLang="ko-KR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적용가능 대상과제 사전 검토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사회안전</a:t>
              </a:r>
              <a:r>
                <a:rPr kumimoji="1" lang="en-US" altLang="ko-KR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국민복지</a:t>
              </a:r>
              <a:r>
                <a:rPr kumimoji="1" lang="en-US" altLang="ko-KR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국가경제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국가 인프라</a:t>
              </a:r>
              <a:r>
                <a:rPr kumimoji="1" lang="en-US" altLang="ko-KR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산업지원</a:t>
              </a:r>
              <a:r>
                <a:rPr kumimoji="1" lang="en-US" altLang="ko-KR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과학기술</a:t>
              </a:r>
              <a:endPara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4" name="Rectangle 668"/>
            <p:cNvSpPr>
              <a:spLocks noChangeArrowheads="1"/>
            </p:cNvSpPr>
            <p:nvPr/>
          </p:nvSpPr>
          <p:spPr bwMode="auto">
            <a:xfrm>
              <a:off x="1676636" y="4947632"/>
              <a:ext cx="5256584" cy="1283436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2000" tIns="0" rIns="36000" bIns="0" anchor="ctr"/>
            <a:lstStyle/>
            <a:p>
              <a:pPr marL="90488" indent="-904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Tx/>
                <a:buChar char="•"/>
              </a:pPr>
              <a:endParaRPr kumimoji="1" lang="ko-KR" altLang="en-US" sz="1000" kern="1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5" name="Rectangle 668"/>
            <p:cNvSpPr>
              <a:spLocks noChangeArrowheads="1"/>
            </p:cNvSpPr>
            <p:nvPr/>
          </p:nvSpPr>
          <p:spPr bwMode="auto">
            <a:xfrm>
              <a:off x="1684233" y="5044964"/>
              <a:ext cx="2656699" cy="1114990"/>
            </a:xfrm>
            <a:prstGeom prst="rect">
              <a:avLst/>
            </a:prstGeom>
            <a:noFill/>
            <a:ln w="1270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2000" tIns="0" rIns="36000" bIns="0" anchor="t"/>
            <a:lstStyle/>
            <a:p>
              <a:pPr marL="90488" indent="-904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Tx/>
                <a:buChar char="•"/>
              </a:pPr>
              <a:r>
                <a:rPr kumimoji="1" lang="ko-KR" altLang="en-US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원천기술개발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등 전략적 </a:t>
              </a:r>
              <a:r>
                <a:rPr kumimoji="1" lang="ko-KR" altLang="en-US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지원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기술연구개발 </a:t>
              </a:r>
              <a:r>
                <a:rPr kumimoji="1" lang="ko-KR" altLang="en-US" sz="10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로드맵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마련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기초</a:t>
              </a:r>
              <a:r>
                <a:rPr kumimoji="1" lang="en-US" altLang="ko-KR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응용</a:t>
              </a:r>
              <a:r>
                <a:rPr kumimoji="1" lang="en-US" altLang="ko-KR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보안분야 기반기술 연구개발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활용을 위한 서비스 개발 지원</a:t>
              </a:r>
              <a:endPara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6" name="Rectangle 668"/>
            <p:cNvSpPr>
              <a:spLocks noChangeArrowheads="1"/>
            </p:cNvSpPr>
            <p:nvPr/>
          </p:nvSpPr>
          <p:spPr bwMode="auto">
            <a:xfrm>
              <a:off x="4276521" y="5044964"/>
              <a:ext cx="2656699" cy="1114990"/>
            </a:xfrm>
            <a:prstGeom prst="rect">
              <a:avLst/>
            </a:prstGeom>
            <a:noFill/>
            <a:ln w="12700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2000" tIns="0" rIns="36000" bIns="0" anchor="t"/>
            <a:lstStyle/>
            <a:p>
              <a:pPr marL="90488" indent="-90488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Tx/>
                <a:buChar char="•"/>
              </a:pPr>
              <a:r>
                <a:rPr kumimoji="1" lang="ko-KR" altLang="en-US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산</a:t>
              </a:r>
              <a:r>
                <a:rPr kumimoji="1" lang="en-US" altLang="ko-KR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학</a:t>
              </a:r>
              <a:r>
                <a:rPr kumimoji="1" lang="en-US" altLang="ko-KR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·</a:t>
              </a:r>
              <a:r>
                <a:rPr kumimoji="1" lang="ko-KR" altLang="en-US" sz="10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연 기관간 협력 강화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공개 </a:t>
              </a:r>
              <a:r>
                <a:rPr kumimoji="1" lang="en-US" altLang="ko-KR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SW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기반기술 연구개발 인력 양성</a:t>
              </a:r>
              <a:r>
                <a:rPr kumimoji="1" lang="en-US" altLang="ko-KR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SW 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석사과정 지원 등</a:t>
              </a:r>
              <a:endPara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85738" lvl="1" indent="-87313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맑은 고딕" pitchFamily="50" charset="-127"/>
                <a:buChar char="-"/>
              </a:pP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전문대학원 운영 지원 등 </a:t>
              </a:r>
              <a:r>
                <a:rPr kumimoji="1" lang="ko-KR" altLang="en-US" sz="10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kumimoji="1" lang="ko-KR" altLang="en-US" sz="10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응용서비스 인력 양성</a:t>
              </a:r>
              <a:endParaRPr kumimoji="1"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67" name="직사각형 66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36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세계 최초로 클라우드 </a:t>
            </a:r>
            <a:r>
              <a:rPr lang="ko-KR" altLang="en-US" dirty="0" err="1"/>
              <a:t>발전법을</a:t>
            </a:r>
            <a:r>
              <a:rPr lang="ko-KR" altLang="en-US" dirty="0"/>
              <a:t> 제정하고 클라우드 컴퓨팅 활성화 계획을 발표하는 등 정부 차원에서 클라우드 산업 육성을 위한 노력이 추진되고 있음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동향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</a:t>
            </a:r>
            <a:endParaRPr lang="ko-KR" altLang="en-US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추진 배경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컴퓨팅 활성화 계획 및 비전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14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ICT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활용 패러다임이 정보시스템 자체 구축에서 클라우드 컴퓨팅을 통한 업무 혁신으로 변화하고 있음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5" name="오각형 14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 bwMode="auto">
          <a:xfrm>
            <a:off x="318857" y="2155643"/>
            <a:ext cx="4449086" cy="1371600"/>
          </a:xfrm>
          <a:prstGeom prst="rect">
            <a:avLst/>
          </a:prstGeom>
          <a:solidFill>
            <a:sysClr val="window" lastClr="FFFFFF"/>
          </a:solidFill>
          <a:ln w="3175">
            <a:noFill/>
          </a:ln>
          <a:effectLst/>
        </p:spPr>
        <p:txBody>
          <a:bodyPr/>
          <a:lstStyle>
            <a:defPPr>
              <a:defRPr lang="en-US"/>
            </a:defPPr>
            <a:lvl1pPr marL="177800" indent="-88900" algn="just">
              <a:lnSpc>
                <a:spcPct val="100000"/>
              </a:lnSpc>
              <a:spcBef>
                <a:spcPts val="30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  <a:defRPr sz="1000" b="0" spc="-60">
                <a:solidFill>
                  <a:prstClr val="black"/>
                </a:solidFill>
                <a:latin typeface="+mj-lt"/>
                <a:ea typeface="나눔고딕"/>
              </a:defRPr>
            </a:lvl1pPr>
          </a:lstStyle>
          <a:p>
            <a:pPr eaLnBrk="1" fontAlgn="auto" latinLnBrk="1" hangingPunct="1">
              <a:spcAft>
                <a:spcPts val="0"/>
              </a:spcAft>
              <a:defRPr/>
            </a:pP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세계적으로 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ICT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활용 패러다임이 정보시스템을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자체 구축하는 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방식에서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업무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혁신 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등을 위해 </a:t>
            </a:r>
            <a:r>
              <a:rPr lang="ko-KR" altLang="en-US" kern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컴퓨팅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이하 ‘</a:t>
            </a:r>
            <a:r>
              <a:rPr lang="ko-KR" altLang="en-US" kern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‘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으로 전환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중임</a:t>
            </a:r>
            <a:endParaRPr lang="en-US" altLang="ko-KR" kern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2550" eaLnBrk="1" fontAlgn="auto" latin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en-US" altLang="ko-KR" kern="0" spc="-8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2010</a:t>
            </a:r>
            <a:r>
              <a:rPr lang="ko-KR" altLang="en-US" kern="0" spc="-8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년부터 미국 등 주요국은 </a:t>
            </a:r>
            <a:r>
              <a:rPr lang="ko-KR" altLang="en-US" kern="0" spc="-8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kern="0" spc="-8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우선 적용</a:t>
            </a:r>
            <a:r>
              <a:rPr lang="en-US" altLang="ko-KR" kern="0" spc="-8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(Cloud First) </a:t>
            </a:r>
            <a:r>
              <a:rPr lang="ko-KR" altLang="en-US" kern="0" spc="-8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정책을 </a:t>
            </a:r>
            <a:r>
              <a:rPr lang="ko-KR" altLang="en-US" kern="0" spc="-8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기반으로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정부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기업에서 </a:t>
            </a:r>
            <a:r>
              <a:rPr lang="ko-KR" altLang="en-US" kern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이용이 급속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확산 중임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미국기업의 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40% 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이상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(’12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), 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일본기업의 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33.1%(’13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 </a:t>
            </a:r>
            <a:r>
              <a:rPr lang="ko-KR" altLang="en-US" kern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도입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marL="266700" indent="-82550" eaLnBrk="1" fontAlgn="auto" latinLnBrk="1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ko-KR" sz="200" kern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eaLnBrk="1" fontAlgn="auto" latinLnBrk="1" hangingPunct="1">
              <a:spcAft>
                <a:spcPts val="0"/>
              </a:spcAft>
              <a:defRPr/>
            </a:pPr>
            <a:r>
              <a:rPr lang="ko-KR" altLang="en-US" kern="0" spc="-8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한국은 </a:t>
            </a:r>
            <a:r>
              <a:rPr lang="ko-KR" altLang="en-US" kern="0" spc="-8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세계 </a:t>
            </a:r>
            <a:r>
              <a:rPr lang="ko-KR" altLang="en-US" kern="0" spc="-8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최초로 클라우드 발전법 제정* 등 정책노력을 경주 중이나 클라우드 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이용률 저조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(3.3%) 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 극복해야 할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과제가 산적해 있음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(‘13.10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법률안 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국회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제출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→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’15.03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제정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marL="266700" indent="-82550" eaLnBrk="1" fontAlgn="auto" latin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- (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공급측면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 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브랜드 인지도 있는 </a:t>
            </a:r>
            <a:r>
              <a:rPr lang="ko-KR" altLang="en-US" kern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전문기업과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인력이 취약함</a:t>
            </a:r>
            <a:endParaRPr lang="ko-KR" altLang="en-US" kern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2550" eaLnBrk="1" fontAlgn="auto" latin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- (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수요측면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 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그간 정보시스템을 자체적으로 구축하는 문화로 인해 서비스로 </a:t>
            </a:r>
            <a: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이용하는 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패러다임에서는 장애로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작용</a:t>
            </a:r>
            <a:endParaRPr lang="en-US" altLang="ko-KR" kern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266700" indent="-82550" eaLnBrk="1" fontAlgn="auto" latinLnBrk="1" hangingPunct="1">
              <a:spcAft>
                <a:spcPts val="0"/>
              </a:spcAft>
              <a:buFont typeface="Wingdings" pitchFamily="2" charset="2"/>
              <a:buNone/>
              <a:defRPr/>
            </a:pPr>
            <a:endParaRPr lang="en-US" altLang="ko-KR" sz="200" kern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eaLnBrk="1" fontAlgn="auto" latinLnBrk="1" hangingPunct="1">
              <a:spcAft>
                <a:spcPts val="0"/>
              </a:spcAft>
              <a:defRPr/>
            </a:pP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미국 등 선진국에 비해 </a:t>
            </a:r>
            <a:r>
              <a:rPr lang="ko-KR" altLang="en-US" kern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육성이 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5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정도 늦었지만 ‘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K-ICT 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전략’</a:t>
            </a:r>
            <a:r>
              <a:rPr lang="en-US" altLang="ko-KR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(‘15.3.) </a:t>
            </a:r>
            <a:r>
              <a:rPr lang="ko-KR" altLang="en-US" kern="0" spc="-8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추진과 ‘클라우드 발전법’ 시행</a:t>
            </a:r>
            <a:r>
              <a:rPr lang="en-US" altLang="ko-KR" kern="0" spc="-8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(‘15.9.)</a:t>
            </a:r>
            <a:r>
              <a:rPr lang="ko-KR" altLang="en-US" kern="0" spc="-8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계기로 민관의 역량을 결집하여 </a:t>
            </a:r>
            <a:r>
              <a:rPr lang="ko-KR" altLang="en-US" kern="0" spc="-8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kern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선도국가로의 도약 </a:t>
            </a:r>
            <a:r>
              <a:rPr lang="ko-KR" altLang="en-US" kern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추진이 필요함</a:t>
            </a:r>
            <a:endParaRPr lang="en-US" altLang="ko-KR" kern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64445" y="4554355"/>
            <a:ext cx="4356100" cy="73818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>
            <a:spAutoFit/>
          </a:bodyPr>
          <a:lstStyle/>
          <a:p>
            <a:pPr algn="ctr" eaLnBrk="1" fontAlgn="auto" latinLnBrk="1" hangingPunct="1">
              <a:lnSpc>
                <a:spcPct val="105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defRPr/>
            </a:pP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범정부 차원의 법정계획인 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/>
            </a:r>
            <a:b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 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</a:t>
            </a: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차 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｢</a:t>
            </a:r>
            <a:r>
              <a:rPr lang="ko-KR" altLang="en-US" sz="1000" b="0" kern="0" dirty="0" err="1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클라우드컴퓨팅</a:t>
            </a: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발전 기본계획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en-US" altLang="ko-KR" sz="1000" b="0" kern="0" dirty="0" smtClean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’16 ~</a:t>
            </a:r>
            <a:r>
              <a:rPr lang="ko-KR" altLang="en-US" sz="1000" b="0" kern="0" dirty="0" smtClean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‘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18</a:t>
            </a: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년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을 수립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․</a:t>
            </a: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시행하여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b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공공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․</a:t>
            </a: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민간 부문의 클라우드 이용 확산을 통해 비용절감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․</a:t>
            </a: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업무혁신을 하고 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/>
            </a:r>
            <a:br>
              <a:rPr lang="en-US" altLang="ko-KR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취약한 국내 </a:t>
            </a:r>
            <a:r>
              <a:rPr lang="ko-KR" altLang="en-US" sz="1000" b="0" kern="0" dirty="0" err="1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</a:t>
            </a: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산업의 경쟁력 강화 추진</a:t>
            </a:r>
          </a:p>
        </p:txBody>
      </p:sp>
      <p:sp>
        <p:nvSpPr>
          <p:cNvPr id="35" name="Text Box 104"/>
          <p:cNvSpPr txBox="1">
            <a:spLocks noChangeArrowheads="1"/>
          </p:cNvSpPr>
          <p:nvPr/>
        </p:nvSpPr>
        <p:spPr bwMode="auto">
          <a:xfrm>
            <a:off x="315682" y="1942918"/>
            <a:ext cx="3024188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fontAlgn="auto" latinLnBrk="1">
              <a:lnSpc>
                <a:spcPct val="105000"/>
              </a:lnSpc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q"/>
              <a:defRPr/>
            </a:pPr>
            <a:r>
              <a:rPr lang="ko-KR" altLang="en-US" sz="12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추진 배경</a:t>
            </a:r>
          </a:p>
        </p:txBody>
      </p:sp>
      <p:pic>
        <p:nvPicPr>
          <p:cNvPr id="37" name="Picture 289" descr="화살표"/>
          <p:cNvPicPr>
            <a:picLocks noChangeAspect="1" noChangeArrowheads="1"/>
          </p:cNvPicPr>
          <p:nvPr/>
        </p:nvPicPr>
        <p:blipFill>
          <a:blip r:embed="rId3"/>
          <a:srcRect l="14194" r="14194" b="70580"/>
          <a:stretch>
            <a:fillRect/>
          </a:stretch>
        </p:blipFill>
        <p:spPr bwMode="auto">
          <a:xfrm rot="10800000">
            <a:off x="6118225" y="2373185"/>
            <a:ext cx="29035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BEDCFF"/>
            </a:outerShdw>
          </a:effectLst>
        </p:spPr>
      </p:pic>
      <p:sp>
        <p:nvSpPr>
          <p:cNvPr id="38" name="TextBox 37"/>
          <p:cNvSpPr txBox="1"/>
          <p:nvPr/>
        </p:nvSpPr>
        <p:spPr bwMode="auto">
          <a:xfrm>
            <a:off x="5575300" y="1950910"/>
            <a:ext cx="3910013" cy="4478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762000" eaLnBrk="1" fontAlgn="auto" hangingPunct="1">
              <a:lnSpc>
                <a:spcPct val="105000"/>
              </a:lnSpc>
              <a:spcBef>
                <a:spcPct val="35000"/>
              </a:spcBef>
              <a:spcAft>
                <a:spcPts val="0"/>
              </a:spcAft>
              <a:buClr>
                <a:srgbClr val="000000"/>
              </a:buClr>
              <a:buSzPct val="80000"/>
              <a:tabLst>
                <a:tab pos="5648325" algn="l"/>
              </a:tabLst>
              <a:defRPr/>
            </a:pPr>
            <a:r>
              <a:rPr lang="en-US" altLang="ko-KR" sz="12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2021 </a:t>
            </a:r>
            <a:r>
              <a:rPr lang="ko-KR" altLang="en-US" sz="1200" b="1" kern="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클라우드</a:t>
            </a:r>
            <a:r>
              <a:rPr lang="ko-KR" altLang="en-US" sz="12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 선도국가 도약</a:t>
            </a:r>
            <a:r>
              <a:rPr lang="en-US" altLang="ko-KR" sz="12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/>
            </a:r>
            <a:br>
              <a:rPr lang="en-US" altLang="ko-KR" sz="1200" b="1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</a:br>
            <a:r>
              <a:rPr lang="en-US" altLang="ko-KR" sz="1000" b="0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1</a:t>
            </a:r>
            <a:r>
              <a:rPr lang="ko-KR" altLang="en-US" sz="1000" b="0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단계</a:t>
            </a:r>
            <a:r>
              <a:rPr lang="en-US" altLang="ko-KR" sz="1000" b="0" kern="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(’16 ~</a:t>
            </a:r>
            <a:r>
              <a:rPr lang="en-US" altLang="ko-KR" sz="1000" b="0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’18)</a:t>
            </a:r>
            <a:r>
              <a:rPr lang="ko-KR" altLang="en-US" sz="1000" b="0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을 통해 </a:t>
            </a:r>
            <a:r>
              <a:rPr lang="ko-KR" altLang="en-US" sz="1000" b="0" kern="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클라우드 산업 </a:t>
            </a:r>
            <a:r>
              <a:rPr lang="ko-KR" altLang="en-US" sz="1000" b="0" kern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성장 모멘텀 마련</a:t>
            </a:r>
          </a:p>
        </p:txBody>
      </p:sp>
      <p:sp>
        <p:nvSpPr>
          <p:cNvPr id="39" name="Rectangle 43"/>
          <p:cNvSpPr>
            <a:spLocks noChangeArrowheads="1"/>
          </p:cNvSpPr>
          <p:nvPr/>
        </p:nvSpPr>
        <p:spPr bwMode="auto">
          <a:xfrm>
            <a:off x="5164138" y="3972479"/>
            <a:ext cx="342900" cy="1320064"/>
          </a:xfrm>
          <a:prstGeom prst="roundRect">
            <a:avLst/>
          </a:prstGeom>
          <a:solidFill>
            <a:srgbClr val="BFBFB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" tIns="18000" rIns="18000" bIns="1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1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세부 추진과제</a:t>
            </a:r>
            <a:endParaRPr lang="en-US" altLang="ko-KR" sz="1000" b="1" kern="0" dirty="0">
              <a:solidFill>
                <a:sysClr val="windowText" lastClr="00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0" name="Rectangle 43"/>
          <p:cNvSpPr>
            <a:spLocks noChangeArrowheads="1"/>
          </p:cNvSpPr>
          <p:nvPr/>
        </p:nvSpPr>
        <p:spPr bwMode="auto">
          <a:xfrm>
            <a:off x="5164138" y="1960436"/>
            <a:ext cx="342900" cy="409575"/>
          </a:xfrm>
          <a:prstGeom prst="roundRect">
            <a:avLst/>
          </a:prstGeom>
          <a:solidFill>
            <a:srgbClr val="BFBFB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" tIns="18000" rIns="18000" bIns="1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1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비전</a:t>
            </a:r>
            <a:endParaRPr lang="en-US" altLang="ko-KR" sz="1000" b="1" kern="0" dirty="0">
              <a:solidFill>
                <a:sysClr val="windowText" lastClr="00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1" name="Rectangle 43"/>
          <p:cNvSpPr>
            <a:spLocks noChangeArrowheads="1"/>
          </p:cNvSpPr>
          <p:nvPr/>
        </p:nvSpPr>
        <p:spPr bwMode="auto">
          <a:xfrm>
            <a:off x="5164138" y="2655760"/>
            <a:ext cx="342900" cy="711554"/>
          </a:xfrm>
          <a:prstGeom prst="roundRect">
            <a:avLst/>
          </a:prstGeom>
          <a:solidFill>
            <a:srgbClr val="BFBFB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" tIns="18000" rIns="18000" bIns="1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1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목표</a:t>
            </a:r>
            <a:endParaRPr lang="en-US" altLang="ko-KR" sz="1000" b="1" kern="0" dirty="0">
              <a:solidFill>
                <a:sysClr val="windowText" lastClr="00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2" name="대각선 방향의 모서리가 둥근 사각형 41"/>
          <p:cNvSpPr/>
          <p:nvPr/>
        </p:nvSpPr>
        <p:spPr bwMode="auto">
          <a:xfrm>
            <a:off x="5610225" y="3972479"/>
            <a:ext cx="1165225" cy="1320064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72000" rIns="0" bIns="0"/>
          <a:lstStyle/>
          <a:p>
            <a:pPr marL="86400" indent="-86400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공공부문의 민간 클라우드 이용 활성화</a:t>
            </a:r>
            <a:endParaRPr lang="en-US" altLang="ko-KR" sz="900" b="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정부 </a:t>
            </a:r>
            <a:r>
              <a:rPr lang="ko-KR" altLang="en-US" sz="900" b="0" kern="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ko-KR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(G-Cloud)</a:t>
            </a:r>
            <a:r>
              <a:rPr lang="ko-KR" altLang="en-US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전환 가속화</a:t>
            </a:r>
            <a:endParaRPr lang="en-US" altLang="ko-KR" sz="900" b="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5610019" y="3483578"/>
            <a:ext cx="1166017" cy="410759"/>
          </a:xfrm>
          <a:prstGeom prst="rect">
            <a:avLst/>
          </a:prstGeom>
          <a:solidFill>
            <a:sysClr val="window" lastClr="FFFFFF"/>
          </a:solidFill>
          <a:ln w="9525">
            <a:noFill/>
            <a:round/>
            <a:headEnd/>
            <a:tailEnd type="none" w="sm" len="sm"/>
          </a:ln>
          <a:effectLst>
            <a:innerShdw blurRad="88900">
              <a:srgbClr val="4F81BD">
                <a:lumMod val="60000"/>
                <a:lumOff val="40000"/>
              </a:srgbClr>
            </a:innerShdw>
          </a:effectLst>
        </p:spPr>
        <p:txBody>
          <a:bodyPr lIns="0" tIns="0" rIns="0" bIns="0" anchor="ctr"/>
          <a:lstStyle/>
          <a:p>
            <a:pPr algn="ctr" eaLnBrk="1" fontAlgn="auto" hangingPunct="1">
              <a:lnSpc>
                <a:spcPct val="90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defRPr/>
            </a:pP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공공부문의 선제적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000" b="0" kern="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도입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610225" y="2655760"/>
            <a:ext cx="1165225" cy="71155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4678B4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클라우드이용 </a:t>
            </a:r>
            <a:r>
              <a:rPr lang="ko-KR" altLang="en-US" sz="1000" b="1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활성화</a:t>
            </a:r>
            <a:endParaRPr lang="en-US" altLang="ko-KR" sz="1000" b="1" kern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(’18</a:t>
            </a:r>
            <a:r>
              <a: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</a:t>
            </a:r>
            <a:r>
              <a:rPr lang="ko-KR" altLang="en-US" sz="800" b="0" kern="0" dirty="0" err="1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이용률 </a:t>
            </a: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30% </a:t>
            </a:r>
            <a:r>
              <a: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이상</a:t>
            </a: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lang="ko-KR" altLang="en-US" sz="800" b="0" kern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6964363" y="2655760"/>
            <a:ext cx="1166812" cy="71155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4678B4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기업 육성</a:t>
            </a:r>
            <a:endParaRPr lang="en-US" altLang="ko-KR" sz="1000" b="1" kern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000" b="0" kern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(’14</a:t>
            </a:r>
            <a:r>
              <a: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</a:t>
            </a: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250</a:t>
            </a:r>
            <a:r>
              <a: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</a:t>
            </a: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→</a:t>
            </a: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’18</a:t>
            </a:r>
            <a:r>
              <a: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</a:t>
            </a: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800</a:t>
            </a:r>
            <a:r>
              <a: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</a:t>
            </a: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lang="ko-KR" altLang="en-US" sz="800" b="0" kern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7" name="Rectangle 43"/>
          <p:cNvSpPr>
            <a:spLocks noChangeArrowheads="1"/>
          </p:cNvSpPr>
          <p:nvPr/>
        </p:nvSpPr>
        <p:spPr bwMode="auto">
          <a:xfrm>
            <a:off x="8320088" y="2655760"/>
            <a:ext cx="1165225" cy="71155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4678B4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/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00" b="1" kern="0" spc="-130" dirty="0" err="1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sz="1000" b="1" kern="0" spc="-13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시장 </a:t>
            </a:r>
            <a:r>
              <a:rPr lang="en-US" altLang="ko-KR" sz="1000" b="1" kern="0" spc="-13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4.6</a:t>
            </a:r>
            <a:r>
              <a:rPr lang="ko-KR" altLang="en-US" sz="1000" b="1" kern="0" spc="-13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조원</a:t>
            </a:r>
            <a:endParaRPr lang="en-US" altLang="ko-KR" sz="1000" b="1" kern="0" spc="-13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(3</a:t>
            </a:r>
            <a:r>
              <a: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누적</a:t>
            </a: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 </a:t>
            </a:r>
            <a:r>
              <a: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형성</a:t>
            </a:r>
            <a:endParaRPr lang="en-US" altLang="ko-KR" sz="800" b="0" kern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(’14</a:t>
            </a:r>
            <a:r>
              <a:rPr lang="ko-KR" altLang="en-US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</a:t>
            </a: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5000</a:t>
            </a:r>
            <a:r>
              <a:rPr lang="ko-KR" altLang="en-US" sz="800" b="0" kern="0" dirty="0" err="1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억원</a:t>
            </a:r>
            <a:r>
              <a:rPr lang="en-US" altLang="ko-KR" sz="800" b="0" kern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lang="ko-KR" altLang="en-US" sz="800" b="0" kern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6964656" y="3483578"/>
            <a:ext cx="1159857" cy="410759"/>
          </a:xfrm>
          <a:prstGeom prst="rect">
            <a:avLst/>
          </a:prstGeom>
          <a:solidFill>
            <a:sysClr val="window" lastClr="FFFFFF"/>
          </a:solidFill>
          <a:ln w="9525">
            <a:noFill/>
            <a:round/>
            <a:headEnd/>
            <a:tailEnd type="none" w="sm" len="sm"/>
          </a:ln>
          <a:effectLst>
            <a:innerShdw blurRad="88900">
              <a:srgbClr val="4F81BD">
                <a:lumMod val="60000"/>
                <a:lumOff val="40000"/>
              </a:srgbClr>
            </a:innerShdw>
          </a:effectLst>
        </p:spPr>
        <p:txBody>
          <a:bodyPr lIns="0" tIns="0" rIns="0" bIns="0" anchor="ctr"/>
          <a:lstStyle/>
          <a:p>
            <a:pPr algn="ctr" eaLnBrk="1" fontAlgn="auto" hangingPunct="1">
              <a:lnSpc>
                <a:spcPct val="90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defRPr/>
            </a:pP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민간부문 </a:t>
            </a:r>
            <a:r>
              <a:rPr lang="en-US" altLang="ko-KR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000" b="0" kern="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이용 확산</a:t>
            </a:r>
          </a:p>
        </p:txBody>
      </p:sp>
      <p:sp>
        <p:nvSpPr>
          <p:cNvPr id="50" name="대각선 방향의 모서리가 둥근 사각형 49"/>
          <p:cNvSpPr/>
          <p:nvPr/>
        </p:nvSpPr>
        <p:spPr bwMode="auto">
          <a:xfrm>
            <a:off x="6964363" y="3972479"/>
            <a:ext cx="1166812" cy="1320064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72000" rIns="0" bIns="0"/>
          <a:lstStyle/>
          <a:p>
            <a:pPr marL="86400" indent="-86400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안전한 </a:t>
            </a:r>
            <a:r>
              <a:rPr lang="ko-KR" altLang="en-US" sz="900" b="0" kern="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이용환경 마련</a:t>
            </a:r>
            <a:endParaRPr lang="en-US" altLang="ko-KR" sz="900" b="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b="0" kern="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친화적인 제도 개선</a:t>
            </a:r>
            <a:endParaRPr lang="en-US" altLang="ko-KR" sz="900" b="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중소기업 및 산업의 혁신지원</a:t>
            </a:r>
          </a:p>
        </p:txBody>
      </p:sp>
      <p:sp>
        <p:nvSpPr>
          <p:cNvPr id="53" name="직사각형 52"/>
          <p:cNvSpPr/>
          <p:nvPr/>
        </p:nvSpPr>
        <p:spPr bwMode="auto">
          <a:xfrm>
            <a:off x="8319295" y="3483578"/>
            <a:ext cx="1166018" cy="410759"/>
          </a:xfrm>
          <a:prstGeom prst="rect">
            <a:avLst/>
          </a:prstGeom>
          <a:solidFill>
            <a:sysClr val="window" lastClr="FFFFFF"/>
          </a:solidFill>
          <a:ln w="9525">
            <a:noFill/>
            <a:round/>
            <a:headEnd/>
            <a:tailEnd type="none" w="sm" len="sm"/>
          </a:ln>
          <a:effectLst>
            <a:innerShdw blurRad="88900">
              <a:srgbClr val="4F81BD">
                <a:lumMod val="60000"/>
                <a:lumOff val="40000"/>
              </a:srgbClr>
            </a:innerShdw>
          </a:effectLst>
        </p:spPr>
        <p:txBody>
          <a:bodyPr lIns="0" tIns="0" rIns="0" bIns="0" anchor="ctr"/>
          <a:lstStyle/>
          <a:p>
            <a:pPr algn="ctr" eaLnBrk="1" fontAlgn="auto" hangingPunct="1">
              <a:lnSpc>
                <a:spcPct val="90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defRPr/>
            </a:pP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</a:t>
            </a:r>
            <a:r>
              <a:rPr lang="ko-KR" altLang="en-US" sz="1000" b="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산업</a:t>
            </a:r>
            <a:endParaRPr lang="en-US" altLang="ko-KR" sz="1000" b="0" kern="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1" fontAlgn="auto" hangingPunct="1">
              <a:lnSpc>
                <a:spcPct val="90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defRPr/>
            </a:pPr>
            <a:r>
              <a:rPr lang="ko-KR" altLang="en-US" sz="1000" b="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성장생태계 </a:t>
            </a:r>
            <a:r>
              <a:rPr lang="ko-KR" altLang="en-US" sz="10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구축</a:t>
            </a:r>
          </a:p>
        </p:txBody>
      </p:sp>
      <p:sp>
        <p:nvSpPr>
          <p:cNvPr id="54" name="대각선 방향의 모서리가 둥근 사각형 53"/>
          <p:cNvSpPr/>
          <p:nvPr/>
        </p:nvSpPr>
        <p:spPr bwMode="auto">
          <a:xfrm>
            <a:off x="8320088" y="3972479"/>
            <a:ext cx="1165225" cy="1320064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72000" rIns="0" bIns="0"/>
          <a:lstStyle/>
          <a:p>
            <a:pPr marL="86400" indent="-86400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b="0" kern="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기술경쟁력 강화</a:t>
            </a:r>
            <a:endParaRPr lang="en-US" altLang="ko-KR" sz="900" b="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b="0" kern="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해외진출 촉진</a:t>
            </a:r>
            <a:endParaRPr lang="en-US" altLang="ko-KR" sz="900" b="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b="0" kern="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ko-KR" altLang="en-US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전문인력 양성</a:t>
            </a:r>
            <a:endParaRPr lang="en-US" altLang="ko-KR" sz="900" b="0" kern="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b="0" kern="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클라우드데이터센터</a:t>
            </a:r>
            <a:r>
              <a:rPr lang="en-US" altLang="ko-KR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(CDC) </a:t>
            </a:r>
            <a:r>
              <a:rPr lang="ko-KR" altLang="en-US" sz="900" b="0" kern="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경쟁력 강화</a:t>
            </a:r>
          </a:p>
        </p:txBody>
      </p:sp>
      <p:sp>
        <p:nvSpPr>
          <p:cNvPr id="55" name="Rectangle 43"/>
          <p:cNvSpPr>
            <a:spLocks noChangeArrowheads="1"/>
          </p:cNvSpPr>
          <p:nvPr/>
        </p:nvSpPr>
        <p:spPr bwMode="auto">
          <a:xfrm>
            <a:off x="5164138" y="3483982"/>
            <a:ext cx="342900" cy="409575"/>
          </a:xfrm>
          <a:prstGeom prst="roundRect">
            <a:avLst/>
          </a:prstGeom>
          <a:solidFill>
            <a:srgbClr val="BFBFB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" tIns="18000" rIns="18000" bIns="1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90000"/>
              <a:defRPr/>
            </a:pPr>
            <a:r>
              <a:rPr lang="ko-KR" altLang="en-US" sz="1000" b="1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추진전략</a:t>
            </a:r>
            <a:endParaRPr lang="en-US" altLang="ko-KR" sz="1000" b="1" kern="0" dirty="0">
              <a:solidFill>
                <a:sysClr val="windowText" lastClr="00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305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경제활성화법으로 제정된 클라우드 발전법의 시행을 계기로 클라우드 선도 국가가 되기 위해 이용자의 정보보호 우려를 해소하는 대책 추진이 필요함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정책 동향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활성화를 위한 정보보호 대책</a:t>
            </a:r>
            <a:endParaRPr lang="ko-KR" altLang="en-US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서비스 활성화를 위한 정보보호 대책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정보보호 수준 향상을 위한 주요 내용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79" name="Picture 289" descr="화살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194" r="14194" b="70580"/>
          <a:stretch>
            <a:fillRect/>
          </a:stretch>
        </p:blipFill>
        <p:spPr bwMode="auto">
          <a:xfrm rot="10800000">
            <a:off x="1347399" y="2454646"/>
            <a:ext cx="2904621" cy="53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50800" dir="5400000" algn="ctr" rotWithShape="0">
              <a:srgbClr val="BEDCFF"/>
            </a:outerShdw>
          </a:effectLst>
        </p:spPr>
      </p:pic>
      <p:sp>
        <p:nvSpPr>
          <p:cNvPr id="80" name="TextBox 79"/>
          <p:cNvSpPr txBox="1"/>
          <p:nvPr/>
        </p:nvSpPr>
        <p:spPr>
          <a:xfrm>
            <a:off x="805405" y="2068816"/>
            <a:ext cx="3909593" cy="318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20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0000"/>
              </a:buClr>
              <a:buSzPct val="80000"/>
              <a:tabLst>
                <a:tab pos="5648325" algn="l"/>
              </a:tabLst>
              <a:defRPr/>
            </a:pPr>
            <a:r>
              <a:rPr lang="ko-KR" altLang="en-US" b="1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pitchFamily="34" charset="0"/>
              </a:rPr>
              <a:t>안전한 클라우드 선도국가 실현</a:t>
            </a:r>
            <a:endParaRPr lang="ko-KR" altLang="en-US" sz="1000" b="1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  <a:cs typeface="Arial" pitchFamily="34" charset="0"/>
            </a:endParaRPr>
          </a:p>
        </p:txBody>
      </p:sp>
      <p:sp>
        <p:nvSpPr>
          <p:cNvPr id="81" name="Rectangle 43"/>
          <p:cNvSpPr>
            <a:spLocks noChangeArrowheads="1"/>
          </p:cNvSpPr>
          <p:nvPr/>
        </p:nvSpPr>
        <p:spPr bwMode="auto">
          <a:xfrm>
            <a:off x="393824" y="4485121"/>
            <a:ext cx="342946" cy="1614839"/>
          </a:xfrm>
          <a:prstGeom prst="roundRect">
            <a:avLst/>
          </a:prstGeom>
          <a:solidFill>
            <a:srgbClr val="BFBFB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buClr>
                <a:prstClr val="black"/>
              </a:buClr>
              <a:buSzPct val="90000"/>
              <a:defRPr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세부 추진과제</a:t>
            </a:r>
            <a:endParaRPr lang="en-US" altLang="ko-KR" sz="10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2" name="Rectangle 43"/>
          <p:cNvSpPr>
            <a:spLocks noChangeArrowheads="1"/>
          </p:cNvSpPr>
          <p:nvPr/>
        </p:nvSpPr>
        <p:spPr bwMode="auto">
          <a:xfrm>
            <a:off x="393824" y="1977385"/>
            <a:ext cx="342946" cy="473994"/>
          </a:xfrm>
          <a:prstGeom prst="roundRect">
            <a:avLst/>
          </a:prstGeom>
          <a:solidFill>
            <a:srgbClr val="BFBFB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buClr>
                <a:prstClr val="black"/>
              </a:buClr>
              <a:buSzPct val="90000"/>
              <a:defRPr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비전</a:t>
            </a:r>
            <a:endParaRPr lang="en-US" altLang="ko-KR" sz="10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3" name="Rectangle 43"/>
          <p:cNvSpPr>
            <a:spLocks noChangeArrowheads="1"/>
          </p:cNvSpPr>
          <p:nvPr/>
        </p:nvSpPr>
        <p:spPr bwMode="auto">
          <a:xfrm>
            <a:off x="393824" y="2779960"/>
            <a:ext cx="342946" cy="513299"/>
          </a:xfrm>
          <a:prstGeom prst="roundRect">
            <a:avLst/>
          </a:prstGeom>
          <a:solidFill>
            <a:srgbClr val="BFBFB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buClr>
                <a:prstClr val="black"/>
              </a:buClr>
              <a:buSzPct val="90000"/>
              <a:defRPr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목표</a:t>
            </a:r>
            <a:endParaRPr lang="en-US" altLang="ko-KR" sz="10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 bwMode="auto">
          <a:xfrm>
            <a:off x="839705" y="3442071"/>
            <a:ext cx="1166017" cy="473994"/>
          </a:xfrm>
          <a:prstGeom prst="rect">
            <a:avLst/>
          </a:prstGeom>
          <a:solidFill>
            <a:sysClr val="window" lastClr="FFFFFF"/>
          </a:solidFill>
          <a:ln w="9525">
            <a:noFill/>
            <a:round/>
            <a:headEnd/>
            <a:tailEnd type="none" w="sm" len="sm"/>
          </a:ln>
          <a:effectLst>
            <a:innerShdw blurRad="88900">
              <a:srgbClr val="4F81BD">
                <a:lumMod val="60000"/>
                <a:lumOff val="40000"/>
              </a:srgbClr>
            </a:innerShdw>
          </a:effectLst>
        </p:spPr>
        <p:txBody>
          <a:bodyPr wrap="square" lIns="0" tIns="0" rIns="0" bIns="0" anchor="ctr" anchorCtr="0"/>
          <a:lstStyle/>
          <a:p>
            <a:pPr algn="ctr" eaLnBrk="0" hangingPunct="0">
              <a:lnSpc>
                <a:spcPct val="120000"/>
              </a:lnSpc>
              <a:buClr>
                <a:srgbClr val="008400"/>
              </a:buClr>
              <a:defRPr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</a:t>
            </a:r>
            <a:r>
              <a:rPr lang="en-US" altLang="ko-KR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기술적</a:t>
            </a:r>
            <a:endParaRPr lang="en-US" altLang="ko-KR" sz="10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0" hangingPunct="0">
              <a:lnSpc>
                <a:spcPct val="120000"/>
              </a:lnSpc>
              <a:buClr>
                <a:srgbClr val="008400"/>
              </a:buClr>
              <a:defRPr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보호조치 강화</a:t>
            </a:r>
          </a:p>
        </p:txBody>
      </p:sp>
      <p:sp>
        <p:nvSpPr>
          <p:cNvPr id="85" name="Rectangle 43"/>
          <p:cNvSpPr>
            <a:spLocks noChangeArrowheads="1"/>
          </p:cNvSpPr>
          <p:nvPr/>
        </p:nvSpPr>
        <p:spPr bwMode="auto">
          <a:xfrm>
            <a:off x="839706" y="2779959"/>
            <a:ext cx="3875291" cy="5133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6350" cap="flat" cmpd="sng" algn="ctr">
            <a:solidFill>
              <a:srgbClr val="4678B4">
                <a:lumMod val="60000"/>
                <a:lumOff val="40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0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이용률 향상</a:t>
            </a:r>
            <a:r>
              <a:rPr lang="en-US" altLang="ko-KR" sz="10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10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en-US" altLang="ko-KR" sz="10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3.3%(‘14</a:t>
            </a:r>
            <a:r>
              <a:rPr lang="ko-KR" altLang="en-US" sz="10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  <a:r>
              <a:rPr lang="en-US" altLang="ko-KR" sz="10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 → 40% </a:t>
            </a:r>
            <a:r>
              <a:rPr lang="ko-KR" altLang="en-US" sz="10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이상</a:t>
            </a:r>
            <a:r>
              <a:rPr lang="en-US" altLang="ko-KR" sz="10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(‘19</a:t>
            </a:r>
            <a:r>
              <a:rPr lang="ko-KR" altLang="en-US" sz="10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  <a:r>
              <a:rPr lang="en-US" altLang="ko-KR" sz="10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lang="ko-KR" altLang="en-US" sz="1000" b="1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2194342" y="3442071"/>
            <a:ext cx="1159857" cy="473994"/>
          </a:xfrm>
          <a:prstGeom prst="rect">
            <a:avLst/>
          </a:prstGeom>
          <a:solidFill>
            <a:sysClr val="window" lastClr="FFFFFF"/>
          </a:solidFill>
          <a:ln w="9525">
            <a:noFill/>
            <a:round/>
            <a:headEnd/>
            <a:tailEnd type="none" w="sm" len="sm"/>
          </a:ln>
          <a:effectLst>
            <a:innerShdw blurRad="88900">
              <a:srgbClr val="4F81BD">
                <a:lumMod val="60000"/>
                <a:lumOff val="40000"/>
              </a:srgbClr>
            </a:innerShdw>
          </a:effectLst>
        </p:spPr>
        <p:txBody>
          <a:bodyPr wrap="square" lIns="0" tIns="0" rIns="0" bIns="0" anchor="ctr" anchorCtr="0"/>
          <a:lstStyle/>
          <a:p>
            <a:pPr algn="ctr" eaLnBrk="0" hangingPunct="0">
              <a:lnSpc>
                <a:spcPct val="120000"/>
              </a:lnSpc>
              <a:buClr>
                <a:srgbClr val="008400"/>
              </a:buClr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보안 대책의</a:t>
            </a:r>
            <a:endParaRPr lang="en-US" altLang="ko-KR" sz="10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0" hangingPunct="0">
              <a:lnSpc>
                <a:spcPct val="120000"/>
              </a:lnSpc>
              <a:buClr>
                <a:srgbClr val="008400"/>
              </a:buClr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지속 발굴</a:t>
            </a:r>
            <a:r>
              <a:rPr lang="en-US" altLang="ko-KR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시행</a:t>
            </a:r>
            <a:endParaRPr lang="ko-KR" altLang="en-US" sz="10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3548980" y="3442071"/>
            <a:ext cx="1166018" cy="473994"/>
          </a:xfrm>
          <a:prstGeom prst="rect">
            <a:avLst/>
          </a:prstGeom>
          <a:solidFill>
            <a:sysClr val="window" lastClr="FFFFFF"/>
          </a:solidFill>
          <a:ln w="9525">
            <a:noFill/>
            <a:round/>
            <a:headEnd/>
            <a:tailEnd type="none" w="sm" len="sm"/>
          </a:ln>
          <a:effectLst>
            <a:innerShdw blurRad="88900">
              <a:srgbClr val="4F81BD">
                <a:lumMod val="60000"/>
                <a:lumOff val="40000"/>
              </a:srgbClr>
            </a:innerShdw>
          </a:effectLst>
        </p:spPr>
        <p:txBody>
          <a:bodyPr wrap="square" lIns="0" tIns="0" rIns="0" bIns="0" anchor="ctr" anchorCtr="0"/>
          <a:lstStyle/>
          <a:p>
            <a:pPr algn="ctr" eaLnBrk="0" hangingPunct="0">
              <a:lnSpc>
                <a:spcPct val="120000"/>
              </a:lnSpc>
              <a:buClr>
                <a:srgbClr val="008400"/>
              </a:buClr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정보보호 정책의</a:t>
            </a:r>
            <a:endParaRPr lang="en-US" altLang="ko-KR" sz="10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0" hangingPunct="0">
              <a:lnSpc>
                <a:spcPct val="120000"/>
              </a:lnSpc>
              <a:buClr>
                <a:srgbClr val="008400"/>
              </a:buClr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일관성 유지</a:t>
            </a:r>
            <a:endParaRPr lang="ko-KR" altLang="en-US" sz="10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8" name="Rectangle 43"/>
          <p:cNvSpPr>
            <a:spLocks noChangeArrowheads="1"/>
          </p:cNvSpPr>
          <p:nvPr/>
        </p:nvSpPr>
        <p:spPr bwMode="auto">
          <a:xfrm>
            <a:off x="393824" y="3442071"/>
            <a:ext cx="342946" cy="473994"/>
          </a:xfrm>
          <a:prstGeom prst="roundRect">
            <a:avLst/>
          </a:prstGeom>
          <a:solidFill>
            <a:srgbClr val="BFBFBF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buClr>
                <a:prstClr val="black"/>
              </a:buClr>
              <a:buSzPct val="90000"/>
              <a:defRPr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기본</a:t>
            </a:r>
            <a:endParaRPr lang="en-US" altLang="ko-KR" sz="10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0" hangingPunct="0">
              <a:buClr>
                <a:prstClr val="black"/>
              </a:buClr>
              <a:buSzPct val="90000"/>
              <a:defRPr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방향</a:t>
            </a:r>
            <a:endParaRPr lang="en-US" altLang="ko-KR" sz="10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863600" y="4174649"/>
            <a:ext cx="3835400" cy="375910"/>
          </a:xfrm>
          <a:prstGeom prst="rect">
            <a:avLst/>
          </a:prstGeom>
          <a:solidFill>
            <a:sysClr val="window" lastClr="FFFFFF">
              <a:lumMod val="95000"/>
            </a:sysClr>
          </a:solidFill>
        </p:spPr>
        <p:txBody>
          <a:bodyPr wrap="none" anchor="ctr">
            <a:noAutofit/>
          </a:bodyPr>
          <a:lstStyle/>
          <a:p>
            <a:pPr algn="ctr" eaLnBrk="0" hangingPunct="0">
              <a:buClr>
                <a:prstClr val="black"/>
              </a:buClr>
              <a:buSzPct val="100000"/>
              <a:defRPr/>
            </a:pPr>
            <a:r>
              <a:rPr lang="ko-KR" altLang="en-US" sz="1100" b="1" spc="-120" dirty="0" smtClean="0">
                <a:solidFill>
                  <a:schemeClr val="accent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L" panose="02020603020101020101" pitchFamily="18" charset="-127"/>
                <a:ea typeface="Rix모던고딕 L" panose="02020603020101020101" pitchFamily="18" charset="-127"/>
              </a:rPr>
              <a:t>예방에 기반한 선제적 정책 추진</a:t>
            </a:r>
            <a:endParaRPr lang="en-US" altLang="ko-KR" sz="1100" b="1" spc="-120" dirty="0" smtClean="0">
              <a:solidFill>
                <a:schemeClr val="accent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0" name="AutoShape 707" descr="00"/>
          <p:cNvSpPr>
            <a:spLocks noChangeArrowheads="1"/>
          </p:cNvSpPr>
          <p:nvPr/>
        </p:nvSpPr>
        <p:spPr bwMode="auto">
          <a:xfrm>
            <a:off x="853057" y="3980507"/>
            <a:ext cx="1140843" cy="227152"/>
          </a:xfrm>
          <a:prstGeom prst="roundRect">
            <a:avLst>
              <a:gd name="adj" fmla="val 9273"/>
            </a:avLst>
          </a:prstGeom>
          <a:solidFill>
            <a:schemeClr val="bg1">
              <a:lumMod val="85000"/>
            </a:schemeClr>
          </a:solidFill>
          <a:ln w="6350" algn="ctr">
            <a:solidFill>
              <a:srgbClr val="67ABE3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사업자</a:t>
            </a:r>
            <a:endParaRPr lang="en-US" altLang="ko-KR" sz="1000" b="1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1" name="AutoShape 707" descr="00"/>
          <p:cNvSpPr>
            <a:spLocks noChangeArrowheads="1"/>
          </p:cNvSpPr>
          <p:nvPr/>
        </p:nvSpPr>
        <p:spPr bwMode="auto">
          <a:xfrm>
            <a:off x="2211957" y="3980507"/>
            <a:ext cx="1140843" cy="227152"/>
          </a:xfrm>
          <a:prstGeom prst="roundRect">
            <a:avLst>
              <a:gd name="adj" fmla="val 9273"/>
            </a:avLst>
          </a:prstGeom>
          <a:solidFill>
            <a:schemeClr val="bg1">
              <a:lumMod val="85000"/>
            </a:schemeClr>
          </a:solidFill>
          <a:ln w="6350" algn="ctr">
            <a:solidFill>
              <a:srgbClr val="67ABE3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이용자</a:t>
            </a:r>
            <a:endParaRPr lang="en-US" altLang="ko-KR" sz="1000" b="1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2" name="AutoShape 707" descr="00"/>
          <p:cNvSpPr>
            <a:spLocks noChangeArrowheads="1"/>
          </p:cNvSpPr>
          <p:nvPr/>
        </p:nvSpPr>
        <p:spPr bwMode="auto">
          <a:xfrm>
            <a:off x="3558157" y="3980507"/>
            <a:ext cx="1140843" cy="227152"/>
          </a:xfrm>
          <a:prstGeom prst="roundRect">
            <a:avLst>
              <a:gd name="adj" fmla="val 9273"/>
            </a:avLst>
          </a:prstGeom>
          <a:solidFill>
            <a:schemeClr val="bg1">
              <a:lumMod val="85000"/>
            </a:schemeClr>
          </a:solidFill>
          <a:ln w="6350" algn="ctr">
            <a:solidFill>
              <a:srgbClr val="67ABE3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ko-KR" altLang="en-US" sz="1000" b="1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정보보호산업</a:t>
            </a:r>
            <a:endParaRPr lang="en-US" altLang="ko-KR" sz="1000" b="1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3" name="대각선 방향의 모서리가 둥근 사각형 92"/>
          <p:cNvSpPr/>
          <p:nvPr/>
        </p:nvSpPr>
        <p:spPr bwMode="auto">
          <a:xfrm>
            <a:off x="839706" y="4485121"/>
            <a:ext cx="1166016" cy="1614839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0" bIns="0" numCol="1" rtlCol="0" anchor="t" anchorCtr="0" compatLnSpc="1">
            <a:prstTxWarp prst="textNoShape">
              <a:avLst/>
            </a:prstTxWarp>
          </a:bodyPr>
          <a:lstStyle/>
          <a:p>
            <a:pPr marL="86400" indent="-86400" eaLnBrk="0" hangingPunct="0">
              <a:lnSpc>
                <a:spcPct val="120000"/>
              </a:lnSpc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정보보호 기준 마련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0" hangingPunct="0">
              <a:lnSpc>
                <a:spcPct val="120000"/>
              </a:lnSpc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정보보호 현황 공개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0" hangingPunct="0">
              <a:lnSpc>
                <a:spcPct val="120000"/>
              </a:lnSpc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침해사고 대응체계 구축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4" name="대각선 방향의 모서리가 둥근 사각형 93"/>
          <p:cNvSpPr/>
          <p:nvPr/>
        </p:nvSpPr>
        <p:spPr bwMode="auto">
          <a:xfrm>
            <a:off x="2194342" y="4485121"/>
            <a:ext cx="1166017" cy="1614839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0" bIns="0" numCol="1" rtlCol="0" anchor="t" anchorCtr="0" compatLnSpc="1">
            <a:prstTxWarp prst="textNoShape">
              <a:avLst/>
            </a:prstTxWarp>
          </a:bodyPr>
          <a:lstStyle/>
          <a:p>
            <a:pPr marL="86400" indent="-86400" eaLnBrk="0" hangingPunct="0">
              <a:lnSpc>
                <a:spcPct val="120000"/>
              </a:lnSpc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이용자 정보보호 제도 정착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0" hangingPunct="0">
              <a:lnSpc>
                <a:spcPct val="120000"/>
              </a:lnSpc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이용자 피해 예방체계 구축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0" hangingPunct="0">
              <a:lnSpc>
                <a:spcPct val="120000"/>
              </a:lnSpc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이용자 편익 증진</a:t>
            </a:r>
          </a:p>
        </p:txBody>
      </p:sp>
      <p:sp>
        <p:nvSpPr>
          <p:cNvPr id="95" name="대각선 방향의 모서리가 둥근 사각형 94"/>
          <p:cNvSpPr/>
          <p:nvPr/>
        </p:nvSpPr>
        <p:spPr bwMode="auto">
          <a:xfrm>
            <a:off x="3548980" y="4485121"/>
            <a:ext cx="1166017" cy="1614839"/>
          </a:xfrm>
          <a:prstGeom prst="round2Diag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ysClr val="window" lastClr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72000" rIns="0" bIns="0" numCol="1" rtlCol="0" anchor="t" anchorCtr="0" compatLnSpc="1">
            <a:prstTxWarp prst="textNoShape">
              <a:avLst/>
            </a:prstTxWarp>
          </a:bodyPr>
          <a:lstStyle/>
          <a:p>
            <a:pPr marL="86400" indent="-86400" eaLnBrk="0" hangingPunct="0">
              <a:lnSpc>
                <a:spcPct val="120000"/>
              </a:lnSpc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정보보호 핵심기술 확보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0" hangingPunct="0">
              <a:lnSpc>
                <a:spcPct val="120000"/>
              </a:lnSpc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정보보호 인력 양성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6400" indent="-86400" eaLnBrk="0" hangingPunct="0">
              <a:lnSpc>
                <a:spcPct val="120000"/>
              </a:lnSpc>
              <a:buClr>
                <a:prstClr val="black"/>
              </a:buClr>
              <a:buSzPct val="90000"/>
              <a:buFont typeface="Wingdings" panose="05000000000000000000" pitchFamily="2" charset="2"/>
              <a:buChar char="§"/>
              <a:defRPr/>
            </a:pP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정보보호 기업 지원</a:t>
            </a:r>
          </a:p>
        </p:txBody>
      </p:sp>
      <p:sp>
        <p:nvSpPr>
          <p:cNvPr id="96" name="Text Box 104"/>
          <p:cNvSpPr txBox="1">
            <a:spLocks noChangeArrowheads="1"/>
          </p:cNvSpPr>
          <p:nvPr/>
        </p:nvSpPr>
        <p:spPr bwMode="auto">
          <a:xfrm>
            <a:off x="5059639" y="1964187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정보보호 기준의 주요 내용</a:t>
            </a:r>
          </a:p>
        </p:txBody>
      </p:sp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270808"/>
              </p:ext>
            </p:extLst>
          </p:nvPr>
        </p:nvGraphicFramePr>
        <p:xfrm>
          <a:off x="5253078" y="2191931"/>
          <a:ext cx="4195722" cy="1298814"/>
        </p:xfrm>
        <a:graphic>
          <a:graphicData uri="http://schemas.openxmlformats.org/drawingml/2006/table">
            <a:tbl>
              <a:tblPr/>
              <a:tblGrid>
                <a:gridCol w="996066"/>
                <a:gridCol w="3199656"/>
              </a:tblGrid>
              <a:tr h="180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구분</a:t>
                      </a:r>
                      <a:endParaRPr lang="ko-KR" altLang="en-US" sz="1000" b="1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주요 내용</a:t>
                      </a:r>
                      <a:endParaRPr lang="ko-KR" altLang="en-US" sz="1000" b="1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387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b="1" kern="120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관리적 보호 조치</a:t>
                      </a:r>
                      <a:endParaRPr lang="ko-KR" altLang="en-US" sz="900" b="1" kern="1200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정보보호계획 수립</a:t>
                      </a:r>
                      <a:r>
                        <a:rPr lang="en-US" altLang="ko-KR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내</a:t>
                      </a:r>
                      <a:r>
                        <a:rPr lang="en-US" altLang="ko-KR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</a:t>
                      </a:r>
                      <a:r>
                        <a:rPr lang="ko-KR" altLang="en-US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외부 통제 강화</a:t>
                      </a:r>
                      <a:r>
                        <a:rPr lang="en-US" altLang="ko-KR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자산 관리</a:t>
                      </a:r>
                      <a:r>
                        <a:rPr lang="en-US" altLang="ko-KR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침해사고 관리 등</a:t>
                      </a:r>
                      <a:endParaRPr lang="ko-KR" altLang="en-US" sz="900" b="0" spc="-15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3870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b="1" kern="120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기술적 보호 조치</a:t>
                      </a:r>
                      <a:endParaRPr lang="ko-KR" altLang="en-US" sz="900" b="1" kern="1200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가상화 보안</a:t>
                      </a:r>
                      <a:r>
                        <a:rPr lang="en-US" altLang="ko-KR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접근통제</a:t>
                      </a:r>
                      <a:r>
                        <a:rPr lang="en-US" altLang="ko-KR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네트워크 </a:t>
                      </a:r>
                      <a:r>
                        <a:rPr lang="en-US" altLang="ko-KR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 </a:t>
                      </a:r>
                      <a:r>
                        <a:rPr lang="ko-KR" altLang="en-US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데이터 보안 및 암호화 등</a:t>
                      </a:r>
                      <a:endParaRPr lang="ko-KR" altLang="en-US" sz="900" b="0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700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b="1" kern="120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물리적 보호 조치</a:t>
                      </a:r>
                      <a:endParaRPr lang="ko-KR" altLang="en-US" sz="900" b="1" kern="1200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algn="l" latinLnBrk="1"/>
                      <a:r>
                        <a:rPr lang="ko-KR" altLang="en-US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보안구역 관리</a:t>
                      </a:r>
                      <a:r>
                        <a:rPr lang="en-US" altLang="ko-KR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물리적 접근제어</a:t>
                      </a:r>
                      <a:r>
                        <a:rPr lang="en-US" altLang="ko-KR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가용성 확보 등 데이터센터 보안</a:t>
                      </a:r>
                      <a:endParaRPr lang="ko-KR" altLang="en-US" sz="900" b="0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8" name="Text Box 104"/>
          <p:cNvSpPr txBox="1">
            <a:spLocks noChangeArrowheads="1"/>
          </p:cNvSpPr>
          <p:nvPr/>
        </p:nvSpPr>
        <p:spPr bwMode="auto">
          <a:xfrm>
            <a:off x="5059638" y="3665987"/>
            <a:ext cx="3565769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정보보호 조치현황 공개 방법 및 항목 예시</a:t>
            </a:r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830989"/>
              </p:ext>
            </p:extLst>
          </p:nvPr>
        </p:nvGraphicFramePr>
        <p:xfrm>
          <a:off x="5253078" y="3900163"/>
          <a:ext cx="4195722" cy="1221896"/>
        </p:xfrm>
        <a:graphic>
          <a:graphicData uri="http://schemas.openxmlformats.org/drawingml/2006/table">
            <a:tbl>
              <a:tblPr/>
              <a:tblGrid>
                <a:gridCol w="996066"/>
                <a:gridCol w="3199656"/>
              </a:tblGrid>
              <a:tr h="2509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공개 방법</a:t>
                      </a:r>
                      <a:endParaRPr lang="ko-KR" altLang="en-US" sz="1000" b="1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클라우드 사업자 홈페이지</a:t>
                      </a:r>
                      <a:endParaRPr lang="ko-KR" altLang="en-US" sz="1000" b="1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9709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algn="ctr" defTabSz="914400" rtl="0" eaLnBrk="1" latinLnBrk="0" hangingPunct="1"/>
                      <a:r>
                        <a:rPr lang="ko-KR" altLang="en-US" sz="900" b="1" kern="1200" spc="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"/>
                        </a:rPr>
                        <a:t>공개 항목</a:t>
                      </a:r>
                      <a:endParaRPr lang="ko-KR" altLang="en-US" sz="900" b="1" kern="1200" spc="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88900" indent="-88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r>
                        <a:rPr lang="ko-KR" altLang="en-US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클라우드 서비스 보안인증 취득 여부</a:t>
                      </a:r>
                      <a:endParaRPr lang="en-US" altLang="ko-KR" sz="900" b="0" spc="-15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8900" indent="-88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r>
                        <a:rPr lang="ko-KR" altLang="en-US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이용자 보호를 위한 사용자 확인</a:t>
                      </a:r>
                      <a:r>
                        <a:rPr lang="en-US" altLang="ko-KR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데이터 접근 제한 등 보안정책</a:t>
                      </a:r>
                      <a:endParaRPr lang="en-US" altLang="ko-KR" sz="900" b="0" spc="-15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8900" indent="-88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r>
                        <a:rPr lang="ko-KR" altLang="en-US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네트워크 및 데이터 보안 모니터링 서비스 등 제공되는 보안 서비스</a:t>
                      </a:r>
                      <a:endParaRPr lang="en-US" altLang="ko-KR" sz="900" b="0" spc="-150" dirty="0" smtClean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88900" indent="-88900" algn="l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  <a:tabLst>
                          <a:tab pos="88900" algn="l"/>
                        </a:tabLst>
                      </a:pPr>
                      <a:r>
                        <a:rPr lang="ko-KR" altLang="en-US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보안사고 발생 시 이용자를 위한 책임사항</a:t>
                      </a:r>
                      <a:r>
                        <a:rPr lang="en-US" altLang="ko-KR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spc="-15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법률적 보호 내용</a:t>
                      </a:r>
                      <a:endParaRPr lang="ko-KR" altLang="en-US" sz="900" b="0" spc="-150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" name="Text Box 104"/>
          <p:cNvSpPr txBox="1">
            <a:spLocks noChangeArrowheads="1"/>
          </p:cNvSpPr>
          <p:nvPr/>
        </p:nvSpPr>
        <p:spPr bwMode="auto">
          <a:xfrm>
            <a:off x="5059638" y="5253487"/>
            <a:ext cx="4573312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kern="120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이용자 보호제도를 조속히 정착시키고 피해 예방체계를 구축하여 안전하게 클라우드를 이용할 수 있는 환경 마련</a:t>
            </a:r>
            <a:endParaRPr lang="ko-KR" altLang="en-US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1" name="Text Box 104"/>
          <p:cNvSpPr txBox="1">
            <a:spLocks noChangeArrowheads="1"/>
          </p:cNvSpPr>
          <p:nvPr/>
        </p:nvSpPr>
        <p:spPr bwMode="auto">
          <a:xfrm>
            <a:off x="5059638" y="5748787"/>
            <a:ext cx="4573312" cy="38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정보보호 핵심기술 개발</a:t>
            </a:r>
            <a:r>
              <a:rPr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전문인력 양성 및 정보보호 전문기업 육성을 통해 클라우드 서비스 정보보호 역량 강화</a:t>
            </a:r>
          </a:p>
        </p:txBody>
      </p:sp>
    </p:spTree>
    <p:extLst>
      <p:ext uri="{BB962C8B-B14F-4D97-AF65-F5344CB8AC3E}">
        <p14:creationId xmlns:p14="http://schemas.microsoft.com/office/powerpoint/2010/main" val="182104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급변하는 기술변화와 얘기치 못한 문제들로 경제변화의 불확실성이 커지는 가운데 미래 불안이 확대되고 있으나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안정한 미래로 바꾸기 위하여 제도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정책 및 기술준비를 통해 막대한 기회비용과 문제 해결비용을 최소화 할 필요가 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경제 동향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안정한 미래로 바꾸기 위한 미래전망과 준비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164778" y="5472803"/>
            <a:ext cx="3413822" cy="768046"/>
          </a:xfrm>
          <a:prstGeom prst="roundRect">
            <a:avLst>
              <a:gd name="adj" fmla="val 0"/>
            </a:avLst>
          </a:prstGeom>
          <a:solidFill>
            <a:srgbClr val="E2DFDD">
              <a:lumMod val="20000"/>
              <a:lumOff val="80000"/>
            </a:srgbClr>
          </a:solidFill>
          <a:ln w="3175" cap="flat" cmpd="sng" algn="ctr">
            <a:solidFill>
              <a:srgbClr val="C8C4C2">
                <a:lumMod val="50000"/>
              </a:srgbClr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1B1112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급변하는 기술변화와 예기치 못한 문제들로</a:t>
            </a:r>
            <a:endParaRPr kumimoji="1" lang="en-US" altLang="ko-KR" sz="1200" i="0" u="none" strike="noStrike" kern="0" cap="none" spc="0" normalizeH="0" baseline="0" noProof="0" dirty="0" smtClean="0">
              <a:ln>
                <a:noFill/>
              </a:ln>
              <a:solidFill>
                <a:srgbClr val="1B1112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auto" latinLnBrk="1" hangingPunct="1"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0" dirty="0" smtClean="0">
                <a:solidFill>
                  <a:srgbClr val="C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경제</a:t>
            </a:r>
            <a:r>
              <a:rPr kumimoji="1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변화와</a:t>
            </a:r>
            <a:r>
              <a:rPr kumimoji="1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kumimoji="1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불확실성</a:t>
            </a:r>
            <a:r>
              <a:rPr kumimoji="1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1B1112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 커지는 가운데 </a:t>
            </a:r>
            <a:endParaRPr kumimoji="1" lang="en-US" altLang="ko-KR" sz="1200" i="0" u="none" strike="noStrike" kern="0" cap="none" spc="0" normalizeH="0" baseline="0" noProof="0" dirty="0" smtClean="0">
              <a:ln>
                <a:noFill/>
              </a:ln>
              <a:solidFill>
                <a:srgbClr val="1B1112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auto" latinLnBrk="1" hangingPunct="1"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미래에 대한 불안</a:t>
            </a:r>
            <a:r>
              <a:rPr kumimoji="1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1B1112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 </a:t>
            </a:r>
            <a:r>
              <a:rPr kumimoji="1" lang="en-US" altLang="ko-KR" sz="1200" kern="0" dirty="0" smtClean="0">
                <a:solidFill>
                  <a:srgbClr val="1B1112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kumimoji="1" lang="ko-KR" altLang="en-US" sz="1200" i="0" u="none" strike="noStrike" kern="0" cap="none" spc="0" normalizeH="0" baseline="0" noProof="0" dirty="0" smtClean="0">
                <a:ln>
                  <a:noFill/>
                </a:ln>
                <a:solidFill>
                  <a:srgbClr val="1B1112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점차 확대되고 있음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3296911" y="4209240"/>
            <a:ext cx="3153729" cy="906518"/>
          </a:xfrm>
          <a:prstGeom prst="roundRect">
            <a:avLst/>
          </a:prstGeom>
          <a:blipFill>
            <a:blip r:embed="rId3" cstate="print"/>
            <a:stretch>
              <a:fillRect/>
            </a:stretch>
          </a:blipFill>
          <a:ln w="9525" cmpd="sng">
            <a:gradFill>
              <a:gsLst>
                <a:gs pos="0">
                  <a:srgbClr val="9773AE"/>
                </a:gs>
                <a:gs pos="50000">
                  <a:srgbClr val="9773AE">
                    <a:lumMod val="20000"/>
                    <a:lumOff val="80000"/>
                  </a:srgbClr>
                </a:gs>
                <a:gs pos="100000">
                  <a:srgbClr val="9773AE"/>
                </a:gs>
              </a:gsLst>
              <a:lin ang="5400000" scaled="0"/>
            </a:gra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>
            <a:scene3d>
              <a:camera prst="orthographicFront"/>
              <a:lightRig rig="threePt" dir="t"/>
            </a:scene3d>
            <a:sp3d>
              <a:contourClr>
                <a:srgbClr val="101A38"/>
              </a:contourClr>
            </a:sp3d>
          </a:bodyPr>
          <a:lstStyle/>
          <a:p>
            <a:pPr lvl="0" algn="ctr" defTabSz="914400">
              <a:lnSpc>
                <a:spcPct val="95000"/>
              </a:lnSpc>
              <a:buSzPct val="120000"/>
            </a:pPr>
            <a:r>
              <a:rPr lang="ko-KR" altLang="en-US" b="1" kern="0" spc="-100" dirty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eiryo UI" pitchFamily="34" charset="-128"/>
              </a:rPr>
              <a:t> 대내외 불확실성의 지속으로 인한 </a:t>
            </a:r>
            <a:endParaRPr lang="en-US" altLang="ko-KR" b="1" kern="0" spc="-100" dirty="0" smtClean="0">
              <a:ln>
                <a:solidFill>
                  <a:srgbClr val="091D5D">
                    <a:alpha val="5000"/>
                  </a:srgb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Meiryo UI" pitchFamily="34" charset="-128"/>
            </a:endParaRPr>
          </a:p>
          <a:p>
            <a:pPr lvl="0" algn="ctr" defTabSz="914400">
              <a:lnSpc>
                <a:spcPct val="95000"/>
              </a:lnSpc>
              <a:buSzPct val="120000"/>
            </a:pPr>
            <a:r>
              <a:rPr lang="ko-KR" altLang="en-US" b="1" kern="0" spc="-100" dirty="0" smtClean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eiryo UI" pitchFamily="34" charset="-128"/>
              </a:rPr>
              <a:t>미래에 </a:t>
            </a:r>
            <a:r>
              <a:rPr lang="ko-KR" altLang="en-US" b="1" kern="0" spc="-100" dirty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eiryo UI" pitchFamily="34" charset="-128"/>
              </a:rPr>
              <a:t>대한 불안감 가중</a:t>
            </a:r>
          </a:p>
        </p:txBody>
      </p:sp>
      <p:pic>
        <p:nvPicPr>
          <p:cNvPr id="10" name="Picture 512" descr="086"/>
          <p:cNvPicPr>
            <a:picLocks noChangeAspect="1" noChangeArrowheads="1"/>
          </p:cNvPicPr>
          <p:nvPr/>
        </p:nvPicPr>
        <p:blipFill>
          <a:blip r:embed="rId4" cstate="print">
            <a:lum bright="-100000"/>
          </a:blip>
          <a:srcRect/>
          <a:stretch>
            <a:fillRect/>
          </a:stretch>
        </p:blipFill>
        <p:spPr bwMode="auto">
          <a:xfrm rot="9078506">
            <a:off x="3506436" y="3189603"/>
            <a:ext cx="1150238" cy="1381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12" descr="086"/>
          <p:cNvPicPr>
            <a:picLocks noChangeAspect="1" noChangeArrowheads="1"/>
          </p:cNvPicPr>
          <p:nvPr/>
        </p:nvPicPr>
        <p:blipFill>
          <a:blip r:embed="rId4" cstate="print">
            <a:lum bright="-100000"/>
          </a:blip>
          <a:srcRect/>
          <a:stretch>
            <a:fillRect/>
          </a:stretch>
        </p:blipFill>
        <p:spPr bwMode="auto">
          <a:xfrm rot="12635112">
            <a:off x="5057586" y="3182465"/>
            <a:ext cx="1150238" cy="1381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12" descr="086"/>
          <p:cNvPicPr>
            <a:picLocks noChangeAspect="1" noChangeArrowheads="1"/>
          </p:cNvPicPr>
          <p:nvPr/>
        </p:nvPicPr>
        <p:blipFill>
          <a:blip r:embed="rId4" cstate="print">
            <a:lum bright="-100000"/>
          </a:blip>
          <a:srcRect/>
          <a:stretch>
            <a:fillRect/>
          </a:stretch>
        </p:blipFill>
        <p:spPr bwMode="auto">
          <a:xfrm rot="14531034">
            <a:off x="6161790" y="4129515"/>
            <a:ext cx="1319549" cy="120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12" descr="086"/>
          <p:cNvPicPr>
            <a:picLocks noChangeAspect="1" noChangeArrowheads="1"/>
          </p:cNvPicPr>
          <p:nvPr/>
        </p:nvPicPr>
        <p:blipFill>
          <a:blip r:embed="rId4" cstate="print">
            <a:lum bright="-100000"/>
          </a:blip>
          <a:srcRect/>
          <a:stretch>
            <a:fillRect/>
          </a:stretch>
        </p:blipFill>
        <p:spPr bwMode="auto">
          <a:xfrm rot="6820118">
            <a:off x="2259997" y="4105220"/>
            <a:ext cx="1319549" cy="120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모서리가 둥근 직사각형 13"/>
          <p:cNvSpPr/>
          <p:nvPr/>
        </p:nvSpPr>
        <p:spPr>
          <a:xfrm>
            <a:off x="2671467" y="2946641"/>
            <a:ext cx="1849940" cy="467898"/>
          </a:xfrm>
          <a:prstGeom prst="roundRect">
            <a:avLst/>
          </a:prstGeom>
          <a:blipFill>
            <a:blip r:embed="rId5" cstate="print"/>
            <a:stretch>
              <a:fillRect/>
            </a:stretch>
          </a:blipFill>
          <a:ln w="19050">
            <a:noFill/>
            <a:prstDash val="solid"/>
            <a:round/>
            <a:headEnd/>
            <a:tailEnd/>
          </a:ln>
          <a:effectLst/>
        </p:spPr>
        <p:txBody>
          <a:bodyPr vert="horz" wrap="none" lIns="0" tIns="48984" rIns="0" bIns="48984" rtlCol="0" anchor="ctr"/>
          <a:lstStyle/>
          <a:p>
            <a:pPr algn="ctr">
              <a:lnSpc>
                <a:spcPct val="50000"/>
              </a:lnSpc>
              <a:spcAft>
                <a:spcPts val="600"/>
              </a:spcAft>
              <a:buClr>
                <a:srgbClr val="0C44A0"/>
              </a:buClr>
              <a:buSzPct val="80000"/>
              <a:tabLst>
                <a:tab pos="5648325" algn="l"/>
              </a:tabLst>
            </a:pPr>
            <a:r>
              <a:rPr lang="ko-KR" altLang="en-US" sz="1200" kern="0" spc="-10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산업경쟁력 확보를</a:t>
            </a:r>
            <a:endParaRPr lang="en-US" altLang="ko-KR" sz="1200" kern="0" spc="-100" dirty="0" smtClean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  <a:p>
            <a:pPr algn="ctr">
              <a:lnSpc>
                <a:spcPct val="50000"/>
              </a:lnSpc>
              <a:spcAft>
                <a:spcPts val="600"/>
              </a:spcAft>
              <a:buClr>
                <a:srgbClr val="0C44A0"/>
              </a:buClr>
              <a:buSzPct val="80000"/>
              <a:tabLst>
                <a:tab pos="5648325" algn="l"/>
              </a:tabLst>
            </a:pPr>
            <a:r>
              <a:rPr lang="ko-KR" altLang="en-US" sz="1200" kern="0" spc="-10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위한 조정</a:t>
            </a:r>
            <a:endParaRPr lang="ko-KR" altLang="en-US" sz="1200" kern="0" spc="-10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241757" y="2946641"/>
            <a:ext cx="1849940" cy="467898"/>
          </a:xfrm>
          <a:prstGeom prst="roundRect">
            <a:avLst/>
          </a:prstGeom>
          <a:blipFill>
            <a:blip r:embed="rId5" cstate="print"/>
            <a:stretch>
              <a:fillRect/>
            </a:stretch>
          </a:blipFill>
          <a:ln w="19050">
            <a:noFill/>
            <a:prstDash val="solid"/>
            <a:round/>
            <a:headEnd/>
            <a:tailEnd/>
          </a:ln>
          <a:effectLst/>
        </p:spPr>
        <p:txBody>
          <a:bodyPr vert="horz" wrap="none" lIns="0" tIns="48984" rIns="0" bIns="48984" rtlCol="0" anchor="ctr"/>
          <a:lstStyle/>
          <a:p>
            <a:pPr algn="ctr">
              <a:lnSpc>
                <a:spcPct val="50000"/>
              </a:lnSpc>
              <a:spcAft>
                <a:spcPts val="600"/>
              </a:spcAft>
              <a:buClr>
                <a:srgbClr val="0C44A0"/>
              </a:buClr>
              <a:buSzPct val="80000"/>
              <a:tabLst>
                <a:tab pos="5648325" algn="l"/>
              </a:tabLst>
            </a:pPr>
            <a:r>
              <a:rPr lang="ko-KR" altLang="en-US" sz="1200" kern="0" spc="-10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실업률</a:t>
            </a:r>
            <a:endParaRPr lang="en-US" altLang="ko-KR" sz="1200" kern="0" spc="-100" dirty="0" smtClean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  <a:p>
            <a:pPr algn="ctr">
              <a:lnSpc>
                <a:spcPct val="50000"/>
              </a:lnSpc>
              <a:spcAft>
                <a:spcPts val="600"/>
              </a:spcAft>
              <a:buClr>
                <a:srgbClr val="0C44A0"/>
              </a:buClr>
              <a:buSzPct val="80000"/>
              <a:tabLst>
                <a:tab pos="5648325" algn="l"/>
              </a:tabLst>
            </a:pPr>
            <a:r>
              <a:rPr lang="ko-KR" altLang="en-US" sz="1200" kern="0" spc="-10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증가</a:t>
            </a:r>
            <a:endParaRPr lang="en-US" altLang="ko-KR" sz="1200" kern="0" spc="-10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55468" y="3960215"/>
            <a:ext cx="1509310" cy="467898"/>
          </a:xfrm>
          <a:prstGeom prst="roundRect">
            <a:avLst/>
          </a:prstGeom>
          <a:blipFill>
            <a:blip r:embed="rId5" cstate="print"/>
            <a:stretch>
              <a:fillRect/>
            </a:stretch>
          </a:blipFill>
          <a:ln w="19050">
            <a:noFill/>
            <a:prstDash val="solid"/>
            <a:round/>
            <a:headEnd/>
            <a:tailEnd/>
          </a:ln>
          <a:effectLst/>
        </p:spPr>
        <p:txBody>
          <a:bodyPr vert="horz" wrap="none" lIns="0" tIns="48984" rIns="0" bIns="48984" rtlCol="0" anchor="ctr"/>
          <a:lstStyle/>
          <a:p>
            <a:pPr algn="ctr">
              <a:lnSpc>
                <a:spcPct val="50000"/>
              </a:lnSpc>
              <a:spcAft>
                <a:spcPts val="600"/>
              </a:spcAft>
              <a:buClr>
                <a:srgbClr val="0C44A0"/>
              </a:buClr>
              <a:buSzPct val="80000"/>
              <a:tabLst>
                <a:tab pos="5648325" algn="l"/>
              </a:tabLst>
            </a:pPr>
            <a:r>
              <a:rPr lang="ko-KR" altLang="en-US" sz="1200" kern="0" spc="-10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평범의</a:t>
            </a:r>
            <a:endParaRPr lang="en-US" altLang="ko-KR" sz="1200" kern="0" spc="-100" dirty="0" smtClean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  <a:p>
            <a:pPr algn="ctr">
              <a:lnSpc>
                <a:spcPct val="50000"/>
              </a:lnSpc>
              <a:spcAft>
                <a:spcPts val="600"/>
              </a:spcAft>
              <a:buClr>
                <a:srgbClr val="0C44A0"/>
              </a:buClr>
              <a:buSzPct val="80000"/>
              <a:tabLst>
                <a:tab pos="5648325" algn="l"/>
              </a:tabLst>
            </a:pPr>
            <a:r>
              <a:rPr lang="ko-KR" altLang="en-US" sz="1200" kern="0" spc="-10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시대</a:t>
            </a:r>
            <a:endParaRPr lang="ko-KR" altLang="en-US" sz="1200" kern="0" spc="-10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588642" y="3960215"/>
            <a:ext cx="1509310" cy="467898"/>
          </a:xfrm>
          <a:prstGeom prst="roundRect">
            <a:avLst/>
          </a:prstGeom>
          <a:blipFill>
            <a:blip r:embed="rId5" cstate="print"/>
            <a:stretch>
              <a:fillRect/>
            </a:stretch>
          </a:blipFill>
          <a:ln w="19050">
            <a:noFill/>
            <a:prstDash val="solid"/>
            <a:round/>
            <a:headEnd/>
            <a:tailEnd/>
          </a:ln>
          <a:effectLst/>
        </p:spPr>
        <p:txBody>
          <a:bodyPr vert="horz" wrap="none" lIns="0" tIns="48984" rIns="0" bIns="48984" rtlCol="0" anchor="ctr"/>
          <a:lstStyle/>
          <a:p>
            <a:pPr algn="ctr">
              <a:lnSpc>
                <a:spcPct val="50000"/>
              </a:lnSpc>
              <a:spcAft>
                <a:spcPts val="600"/>
              </a:spcAft>
              <a:buClr>
                <a:srgbClr val="0C44A0"/>
              </a:buClr>
              <a:buSzPct val="80000"/>
              <a:tabLst>
                <a:tab pos="5648325" algn="l"/>
              </a:tabLst>
            </a:pPr>
            <a:r>
              <a:rPr lang="ko-KR" altLang="en-US" sz="1200" kern="0" spc="-100" dirty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미래 </a:t>
            </a:r>
            <a:endParaRPr lang="en-US" altLang="ko-KR" sz="1200" kern="0" spc="-100" dirty="0" smtClean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  <a:p>
            <a:pPr algn="ctr">
              <a:lnSpc>
                <a:spcPct val="50000"/>
              </a:lnSpc>
              <a:spcAft>
                <a:spcPts val="600"/>
              </a:spcAft>
              <a:buClr>
                <a:srgbClr val="0C44A0"/>
              </a:buClr>
              <a:buSzPct val="80000"/>
              <a:tabLst>
                <a:tab pos="5648325" algn="l"/>
              </a:tabLst>
            </a:pPr>
            <a:r>
              <a:rPr lang="ko-KR" altLang="en-US" sz="1200" spc="-10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新</a:t>
            </a:r>
            <a:r>
              <a:rPr lang="ko-KR" altLang="en-US" sz="1200" kern="0" spc="-100" dirty="0" smtClean="0">
                <a:ln>
                  <a:solidFill>
                    <a:sysClr val="window" lastClr="FFFFFF">
                      <a:alpha val="5000"/>
                    </a:sysClr>
                  </a:solidFill>
                </a:ln>
                <a:solidFill>
                  <a:sysClr val="window" lastClr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산업 발굴</a:t>
            </a:r>
            <a:endParaRPr lang="ko-KR" altLang="en-US" sz="1200" kern="0" spc="-100" dirty="0">
              <a:ln>
                <a:solidFill>
                  <a:sysClr val="window" lastClr="FFFFFF">
                    <a:alpha val="5000"/>
                  </a:sysClr>
                </a:solidFill>
              </a:ln>
              <a:solidFill>
                <a:sysClr val="window" lastClr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</p:txBody>
      </p:sp>
      <p:cxnSp>
        <p:nvCxnSpPr>
          <p:cNvPr id="18" name="꺾인 연결선 35"/>
          <p:cNvCxnSpPr>
            <a:stCxn id="9" idx="2"/>
            <a:endCxn id="8" idx="0"/>
          </p:cNvCxnSpPr>
          <p:nvPr/>
        </p:nvCxnSpPr>
        <p:spPr>
          <a:xfrm rot="5400000">
            <a:off x="4694211" y="5293237"/>
            <a:ext cx="357045" cy="2087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1B1112"/>
            </a:solidFill>
            <a:prstDash val="sysDash"/>
            <a:headEnd type="oval"/>
            <a:tailEnd type="triangle"/>
          </a:ln>
          <a:effectLst/>
        </p:spPr>
      </p:cxnSp>
      <p:sp>
        <p:nvSpPr>
          <p:cNvPr id="19" name="직사각형 18"/>
          <p:cNvSpPr/>
          <p:nvPr/>
        </p:nvSpPr>
        <p:spPr>
          <a:xfrm>
            <a:off x="5311566" y="2714577"/>
            <a:ext cx="28072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Font typeface="Wingdings" pitchFamily="2" charset="2"/>
              <a:buChar char="ü"/>
            </a:pPr>
            <a:r>
              <a:rPr kumimoji="1" lang="ko-KR" altLang="en-US" sz="900" kern="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세대 구분 없는 실업 </a:t>
            </a:r>
            <a:r>
              <a:rPr kumimoji="1" lang="ko-KR" altLang="en-US" sz="900" kern="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노선 </a:t>
            </a:r>
            <a:endParaRPr kumimoji="1" lang="ko-KR" altLang="en-US" sz="900" kern="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53894" y="2678994"/>
            <a:ext cx="255468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Font typeface="Wingdings" pitchFamily="2" charset="2"/>
              <a:buChar char="ü"/>
            </a:pPr>
            <a:r>
              <a:rPr kumimoji="1" lang="ko-KR" altLang="en-US" sz="900" kern="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산업 경쟁력 </a:t>
            </a:r>
            <a:r>
              <a:rPr kumimoji="1" lang="ko-KR" altLang="en-US" sz="900" kern="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확보를 위한 구조조정 지속</a:t>
            </a:r>
            <a:endParaRPr kumimoji="1" lang="ko-KR" altLang="en-US" sz="900" b="0" baseline="30000" dirty="0">
              <a:solidFill>
                <a:srgbClr val="1B1112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9692" y="4452839"/>
            <a:ext cx="25629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Font typeface="Wingdings" pitchFamily="2" charset="2"/>
              <a:buChar char="ü"/>
            </a:pPr>
            <a:r>
              <a:rPr kumimoji="1" lang="ko-KR" altLang="en-US" sz="900" kern="0" dirty="0" err="1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리스크</a:t>
            </a:r>
            <a:r>
              <a:rPr kumimoji="1" lang="ko-KR" altLang="en-US" sz="900" kern="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관리에 집중하는 ‘새로운 평범’*의 시대 </a:t>
            </a:r>
            <a:endParaRPr kumimoji="1" lang="ko-KR" altLang="en-US" sz="900" b="0" dirty="0">
              <a:solidFill>
                <a:srgbClr val="1B1112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37188" y="2009738"/>
            <a:ext cx="1670811" cy="1713435"/>
          </a:xfrm>
          <a:prstGeom prst="roundRect">
            <a:avLst>
              <a:gd name="adj" fmla="val 5548"/>
            </a:avLst>
          </a:prstGeom>
          <a:solidFill>
            <a:srgbClr val="C8C4C2">
              <a:lumMod val="60000"/>
              <a:lumOff val="40000"/>
            </a:srgbClr>
          </a:solidFill>
        </p:spPr>
        <p:txBody>
          <a:bodyPr wrap="square" rtlCol="0" anchor="ctr">
            <a:noAutofit/>
          </a:bodyPr>
          <a:lstStyle/>
          <a:p>
            <a:pPr lvl="0" algn="ctr" defTabSz="914400">
              <a:defRPr/>
            </a:pP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대기업의 수출부진에 따른 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2·3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 협력 중소기업의 매출감소 및 긴축경영은 사회 전반의 고용불안으로 이어져 내수 침체의 주요 요인이 될 것으로 전망</a:t>
            </a:r>
          </a:p>
        </p:txBody>
      </p:sp>
      <p:sp>
        <p:nvSpPr>
          <p:cNvPr id="23" name="오른쪽 화살표 22"/>
          <p:cNvSpPr/>
          <p:nvPr/>
        </p:nvSpPr>
        <p:spPr>
          <a:xfrm>
            <a:off x="2223578" y="3022141"/>
            <a:ext cx="704739" cy="274313"/>
          </a:xfrm>
          <a:prstGeom prst="rightArrow">
            <a:avLst/>
          </a:prstGeom>
          <a:solidFill>
            <a:srgbClr val="FFFFFF">
              <a:lumMod val="65000"/>
            </a:srgbClr>
          </a:solidFill>
          <a:ln w="19050">
            <a:solidFill>
              <a:srgbClr val="FFFFF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792666" y="2009738"/>
            <a:ext cx="1771422" cy="1713435"/>
          </a:xfrm>
          <a:prstGeom prst="roundRect">
            <a:avLst>
              <a:gd name="adj" fmla="val 5548"/>
            </a:avLst>
          </a:prstGeom>
          <a:solidFill>
            <a:srgbClr val="C8C4C2">
              <a:lumMod val="60000"/>
              <a:lumOff val="40000"/>
            </a:srgbClr>
          </a:solidFill>
        </p:spPr>
        <p:txBody>
          <a:bodyPr wrap="square" rtlCol="0" anchor="ctr">
            <a:noAutofit/>
          </a:bodyPr>
          <a:lstStyle/>
          <a:p>
            <a:pPr lvl="0" algn="ctr" defTabSz="914400">
              <a:defRPr/>
            </a:pP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기업의 투자심리 위축과 창업투자 부진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구조조정 등의 영향으로 청년 취업 감소뿐만 아니라 </a:t>
            </a:r>
            <a:r>
              <a:rPr kumimoji="1" lang="ko-KR" altLang="en-US" sz="1100" kern="0" dirty="0" err="1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중장년층의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신규 구인 수요는 더 줄어 들 것으로 전망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337187" y="4737727"/>
            <a:ext cx="2457764" cy="1226197"/>
          </a:xfrm>
          <a:prstGeom prst="roundRect">
            <a:avLst>
              <a:gd name="adj" fmla="val 5548"/>
            </a:avLst>
          </a:prstGeom>
          <a:solidFill>
            <a:srgbClr val="C8C4C2">
              <a:lumMod val="60000"/>
              <a:lumOff val="40000"/>
            </a:srgbClr>
          </a:solidFill>
        </p:spPr>
        <p:txBody>
          <a:bodyPr wrap="square" rtlCol="0" anchor="ctr">
            <a:noAutofit/>
          </a:bodyPr>
          <a:lstStyle/>
          <a:p>
            <a:pPr lvl="0" algn="ctr" defTabSz="914400">
              <a:defRPr/>
            </a:pP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장기화가 예상되는 기업의 투자위축 개선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가계부실로 이어질 가능성이 높은 부채문제 해결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지속적으로 하락하고 있는 잠재 성장률 관리 등 </a:t>
            </a:r>
            <a:r>
              <a:rPr kumimoji="1" lang="ko-KR" altLang="en-US" sz="1100" kern="0" dirty="0" err="1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리스크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요인 관리에 집중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106324" y="4737727"/>
            <a:ext cx="2457764" cy="1226197"/>
          </a:xfrm>
          <a:prstGeom prst="roundRect">
            <a:avLst>
              <a:gd name="adj" fmla="val 5548"/>
            </a:avLst>
          </a:prstGeom>
          <a:solidFill>
            <a:srgbClr val="C8C4C2">
              <a:lumMod val="60000"/>
              <a:lumOff val="40000"/>
            </a:srgbClr>
          </a:solidFill>
        </p:spPr>
        <p:txBody>
          <a:bodyPr wrap="square" rtlCol="0" anchor="ctr">
            <a:noAutofit/>
          </a:bodyPr>
          <a:lstStyle/>
          <a:p>
            <a:pPr lvl="0" algn="ctr" defTabSz="914400">
              <a:defRPr/>
            </a:pP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상당부분의 지역전략산업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en-US" altLang="ko-KR" sz="1100" kern="0" dirty="0" err="1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IoT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바이오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100" kern="0" dirty="0" err="1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드론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100" kern="0" dirty="0" err="1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자율주행차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등 부가가치가 높은 신기술 기반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들이 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 </a:t>
            </a:r>
            <a:r>
              <a:rPr kumimoji="1" lang="ko-KR" altLang="en-US" sz="1100" kern="0" dirty="0" err="1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산업군에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포함 되는 것들임을 감안하면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100" kern="0" dirty="0" err="1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규제프리존은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  <a:r>
              <a:rPr kumimoji="1" lang="ko-KR" altLang="en-US" sz="1100" kern="0" dirty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 산업 활성화의 시험대가 될 </a:t>
            </a:r>
            <a:r>
              <a:rPr kumimoji="1" lang="ko-KR" altLang="en-US" sz="1100" kern="0" dirty="0" smtClean="0">
                <a:solidFill>
                  <a:srgbClr val="1B1112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전망</a:t>
            </a:r>
            <a:endParaRPr kumimoji="1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1B1112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012892" y="4452839"/>
            <a:ext cx="25629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Font typeface="Wingdings" pitchFamily="2" charset="2"/>
              <a:buChar char="ü"/>
            </a:pPr>
            <a:r>
              <a:rPr kumimoji="1" lang="en-US" altLang="ko-KR" sz="900" kern="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  <a:r>
              <a:rPr kumimoji="1" lang="ko-KR" altLang="en-US" sz="900" kern="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 산업 도래에 따른 신산업 발굴 활성화</a:t>
            </a:r>
            <a:endParaRPr kumimoji="1" lang="ko-KR" altLang="en-US" sz="900" b="0" dirty="0">
              <a:solidFill>
                <a:srgbClr val="1B1112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" name="오른쪽 화살표 28"/>
          <p:cNvSpPr/>
          <p:nvPr/>
        </p:nvSpPr>
        <p:spPr>
          <a:xfrm rot="10800000">
            <a:off x="6833677" y="3022141"/>
            <a:ext cx="704739" cy="274313"/>
          </a:xfrm>
          <a:prstGeom prst="rightArrow">
            <a:avLst/>
          </a:prstGeom>
          <a:solidFill>
            <a:srgbClr val="FFFFFF">
              <a:lumMod val="65000"/>
            </a:srgbClr>
          </a:solidFill>
          <a:ln w="19050">
            <a:solidFill>
              <a:srgbClr val="FFFFF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810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err="1" smtClean="0"/>
              <a:t>차산업</a:t>
            </a:r>
            <a:r>
              <a:rPr lang="ko-KR" altLang="en-US" dirty="0" smtClean="0"/>
              <a:t> 혁명 시대 도래로 지식이 주요 원천이 되는 사회가 도래함에 따라 경험과 지식을 공유하면서 전문가와 지식인들의 협업 및 </a:t>
            </a:r>
            <a:r>
              <a:rPr lang="en-US" altLang="ko-KR" dirty="0" smtClean="0"/>
              <a:t>IT </a:t>
            </a:r>
            <a:r>
              <a:rPr lang="ko-KR" altLang="en-US" dirty="0" smtClean="0"/>
              <a:t>기술의 중요성이 증대되고 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사회 동향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ICT </a:t>
            </a:r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기반의 정책 추진 가속화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5589" y="1951079"/>
            <a:ext cx="6535911" cy="4259221"/>
            <a:chOff x="478784" y="3836606"/>
            <a:chExt cx="6378775" cy="4178224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78784" y="3836606"/>
              <a:ext cx="1580714" cy="958855"/>
            </a:xfrm>
            <a:prstGeom prst="roundRect">
              <a:avLst/>
            </a:prstGeom>
            <a:blipFill>
              <a:blip r:embed="rId3" cstate="print"/>
              <a:stretch>
                <a:fillRect/>
              </a:stretch>
            </a:blipFill>
            <a:ln w="9525" cmpd="sng">
              <a:gradFill>
                <a:gsLst>
                  <a:gs pos="0">
                    <a:srgbClr val="0070C0"/>
                  </a:gs>
                  <a:gs pos="50000">
                    <a:srgbClr val="9DB6ED"/>
                  </a:gs>
                  <a:gs pos="100000">
                    <a:srgbClr val="0070C0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cene3d>
                <a:camera prst="orthographicFront"/>
                <a:lightRig rig="threePt" dir="t"/>
              </a:scene3d>
              <a:sp3d>
                <a:contourClr>
                  <a:srgbClr val="101A38"/>
                </a:contourClr>
              </a:sp3d>
            </a:bodyPr>
            <a:lstStyle/>
            <a:p>
              <a:pPr marL="0" marR="0" lvl="0" indent="0" algn="ctr" defTabSz="914400" eaLnBrk="1" fontAlgn="auto" latinLnBrk="1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00" normalizeH="0" baseline="0" noProof="0" dirty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경제의 소프트화</a:t>
              </a:r>
              <a:r>
                <a:rPr kumimoji="0" lang="en-US" altLang="ko-KR" sz="1200" b="1" i="0" u="none" strike="noStrike" kern="0" cap="none" spc="-100" normalizeH="0" baseline="0" noProof="0" dirty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/>
              </a:r>
              <a:br>
                <a:rPr kumimoji="0" lang="en-US" altLang="ko-KR" sz="1200" b="1" i="0" u="none" strike="noStrike" kern="0" cap="none" spc="-100" normalizeH="0" baseline="0" noProof="0" dirty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</a:br>
              <a:r>
                <a:rPr kumimoji="0" lang="ko-KR" altLang="en-US" sz="1200" b="1" i="0" u="none" strike="noStrike" kern="0" cap="none" spc="-100" normalizeH="0" baseline="0" noProof="0" dirty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심화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162039" y="3836607"/>
              <a:ext cx="4689453" cy="959108"/>
            </a:xfrm>
            <a:prstGeom prst="rect">
              <a:avLst/>
            </a:prstGeom>
            <a:solidFill>
              <a:srgbClr val="C9BCD3">
                <a:lumMod val="20000"/>
                <a:lumOff val="80000"/>
              </a:srgbClr>
            </a:solidFill>
            <a:ln w="3175" cap="flat" cmpd="sng" algn="ctr">
              <a:solidFill>
                <a:srgbClr val="1F4FE9">
                  <a:lumMod val="50000"/>
                </a:srgb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88900" marR="0" lvl="0" indent="-88900" defTabSz="914400" eaLnBrk="1" fontAlgn="auto" latinLnBrk="0" hangingPunct="1">
                <a:lnSpc>
                  <a:spcPts val="14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지식집약적 고부가가치 산업이 새로운 권력 자원으로 부상</a:t>
              </a:r>
            </a:p>
            <a:p>
              <a:pPr marL="88900" marR="0" lvl="0" indent="-88900" defTabSz="914400" eaLnBrk="1" fontAlgn="auto" latinLnBrk="0" hangingPunct="1">
                <a:lnSpc>
                  <a:spcPts val="14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IT, </a:t>
              </a: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문화 등 소프트 산업이 부가가치 창출의 원천이 되는 경제의 소프트화 현상 심화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78784" y="4879014"/>
              <a:ext cx="1580714" cy="929858"/>
            </a:xfrm>
            <a:prstGeom prst="roundRect">
              <a:avLst/>
            </a:prstGeom>
            <a:blipFill>
              <a:blip r:embed="rId3" cstate="print"/>
              <a:stretch>
                <a:fillRect/>
              </a:stretch>
            </a:blipFill>
            <a:ln w="9525" cmpd="sng">
              <a:gradFill>
                <a:gsLst>
                  <a:gs pos="0">
                    <a:srgbClr val="0070C0"/>
                  </a:gs>
                  <a:gs pos="50000">
                    <a:srgbClr val="9DB6ED"/>
                  </a:gs>
                  <a:gs pos="100000">
                    <a:srgbClr val="0070C0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cene3d>
                <a:camera prst="orthographicFront"/>
                <a:lightRig rig="threePt" dir="t"/>
              </a:scene3d>
              <a:sp3d>
                <a:contourClr>
                  <a:srgbClr val="101A38"/>
                </a:contourClr>
              </a:sp3d>
            </a:bodyPr>
            <a:lstStyle/>
            <a:p>
              <a:pPr marL="0" marR="0" lvl="0" indent="0" algn="ctr" defTabSz="914400" eaLnBrk="1" fontAlgn="auto" latinLnBrk="1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00" normalizeH="0" baseline="0" noProof="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무형 자산의</a:t>
              </a:r>
              <a:endParaRPr kumimoji="0" lang="en-US" altLang="ko-KR" sz="1200" b="1" i="0" u="none" strike="noStrike" kern="0" cap="none" spc="-100" normalizeH="0" baseline="0" noProof="0" dirty="0" smtClean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Rix모던고딕 B" pitchFamily="18" charset="-127"/>
                <a:ea typeface="Rix모던고딕 B" pitchFamily="18" charset="-127"/>
                <a:cs typeface="Meiryo UI" pitchFamily="34" charset="-128"/>
              </a:endParaRPr>
            </a:p>
            <a:p>
              <a:pPr marL="0" marR="0" lvl="0" indent="0" algn="ctr" defTabSz="914400" eaLnBrk="1" fontAlgn="auto" latinLnBrk="1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00" normalizeH="0" baseline="0" noProof="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시대</a:t>
              </a:r>
              <a:endParaRPr kumimoji="0" lang="ko-KR" altLang="en-US" sz="1200" b="1" i="0" u="none" strike="noStrike" kern="0" cap="none" spc="-100" normalizeH="0" baseline="0" noProof="0" dirty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Rix모던고딕 B" pitchFamily="18" charset="-127"/>
                <a:ea typeface="Rix모던고딕 B" pitchFamily="18" charset="-127"/>
                <a:cs typeface="Meiryo UI" pitchFamily="34" charset="-128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62039" y="4878586"/>
              <a:ext cx="4689453" cy="930103"/>
            </a:xfrm>
            <a:prstGeom prst="rect">
              <a:avLst/>
            </a:prstGeom>
            <a:solidFill>
              <a:srgbClr val="C9BCD3">
                <a:lumMod val="20000"/>
                <a:lumOff val="80000"/>
              </a:srgbClr>
            </a:solidFill>
            <a:ln w="3175" cap="flat" cmpd="sng" algn="ctr">
              <a:solidFill>
                <a:srgbClr val="1F4FE9">
                  <a:lumMod val="50000"/>
                </a:srgb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88900" lvl="0" indent="-88900" defTabSz="914400" latinLnBrk="0">
                <a:lnSpc>
                  <a:spcPts val="1400"/>
                </a:lnSpc>
                <a:spcBef>
                  <a:spcPts val="300"/>
                </a:spcBef>
                <a:buFont typeface="Wingdings" pitchFamily="2" charset="2"/>
                <a:buChar char="§"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유형가치보다 무형자산</a:t>
              </a: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lang="ko-KR" altLang="en-US" sz="1000" kern="0" dirty="0">
                  <a:solidFill>
                    <a:srgbClr val="091D5D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</a:t>
              </a:r>
              <a:r>
                <a:rPr lang="en-US" altLang="ko-KR" sz="1000" kern="0" dirty="0">
                  <a:solidFill>
                    <a:srgbClr val="091D5D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rgbClr val="091D5D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1000" kern="0" dirty="0">
                  <a:solidFill>
                    <a:srgbClr val="091D5D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kern="0" dirty="0">
                  <a:solidFill>
                    <a:srgbClr val="091D5D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콘텐츠</a:t>
              </a:r>
              <a:r>
                <a:rPr lang="en-US" altLang="ko-KR" sz="1000" kern="0" dirty="0">
                  <a:solidFill>
                    <a:srgbClr val="091D5D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1000" kern="0" dirty="0" smtClean="0">
                  <a:solidFill>
                    <a:srgbClr val="091D5D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등</a:t>
              </a:r>
              <a:r>
                <a:rPr lang="en-US" altLang="ko-KR" sz="1000" kern="0" dirty="0" smtClean="0">
                  <a:solidFill>
                    <a:srgbClr val="091D5D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r>
                <a:rPr lang="ko-KR" altLang="en-US" sz="1000" kern="0" dirty="0" smtClean="0">
                  <a:solidFill>
                    <a:srgbClr val="091D5D">
                      <a:lumMod val="50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의 </a:t>
              </a: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가치 증가</a:t>
              </a:r>
            </a:p>
            <a:p>
              <a:pPr marL="88900" marR="0" lvl="0" indent="-88900" defTabSz="914400" eaLnBrk="1" fontAlgn="auto" latinLnBrk="0" hangingPunct="1">
                <a:lnSpc>
                  <a:spcPts val="14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지식 축적 형 산업의 육성에 투자를 확대하고</a:t>
              </a: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지적재산권</a:t>
              </a: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브랜드 등 무형자산 확보에 주력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78784" y="5904496"/>
              <a:ext cx="1580714" cy="1012201"/>
            </a:xfrm>
            <a:prstGeom prst="roundRect">
              <a:avLst/>
            </a:prstGeom>
            <a:blipFill>
              <a:blip r:embed="rId3" cstate="print"/>
              <a:stretch>
                <a:fillRect/>
              </a:stretch>
            </a:blipFill>
            <a:ln w="9525" cmpd="sng">
              <a:gradFill>
                <a:gsLst>
                  <a:gs pos="0">
                    <a:srgbClr val="0070C0"/>
                  </a:gs>
                  <a:gs pos="50000">
                    <a:srgbClr val="9DB6ED"/>
                  </a:gs>
                  <a:gs pos="100000">
                    <a:srgbClr val="0070C0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cene3d>
                <a:camera prst="orthographicFront"/>
                <a:lightRig rig="threePt" dir="t"/>
              </a:scene3d>
              <a:sp3d>
                <a:contourClr>
                  <a:srgbClr val="101A38"/>
                </a:contourClr>
              </a:sp3d>
            </a:bodyPr>
            <a:lstStyle/>
            <a:p>
              <a:pPr marL="0" marR="0" lvl="0" indent="0" algn="ctr" defTabSz="914400" eaLnBrk="1" fontAlgn="auto" latinLnBrk="1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00" normalizeH="0" baseline="0" noProof="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집단 지성</a:t>
              </a:r>
              <a:endParaRPr kumimoji="0" lang="ko-KR" altLang="en-US" sz="1200" b="1" i="0" u="none" strike="noStrike" kern="0" cap="none" spc="-100" normalizeH="0" baseline="0" noProof="0" dirty="0">
                <a:ln>
                  <a:solidFill>
                    <a:srgbClr val="091D5D">
                      <a:alpha val="500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Rix모던고딕 B" pitchFamily="18" charset="-127"/>
                <a:ea typeface="Rix모던고딕 B" pitchFamily="18" charset="-127"/>
                <a:cs typeface="Meiryo UI" pitchFamily="34" charset="-128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162039" y="5903632"/>
              <a:ext cx="4689453" cy="1013929"/>
            </a:xfrm>
            <a:prstGeom prst="rect">
              <a:avLst/>
            </a:prstGeom>
            <a:solidFill>
              <a:srgbClr val="C9BCD3">
                <a:lumMod val="20000"/>
                <a:lumOff val="80000"/>
              </a:srgbClr>
            </a:solidFill>
            <a:ln w="3175" cap="flat" cmpd="sng" algn="ctr">
              <a:solidFill>
                <a:srgbClr val="1F4FE9">
                  <a:lumMod val="50000"/>
                </a:srgb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88900" marR="0" lvl="0" indent="-88900" defTabSz="914400" eaLnBrk="1" fontAlgn="auto" latinLnBrk="0" hangingPunct="1">
                <a:lnSpc>
                  <a:spcPts val="14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소수의 전문가들에만 의존한 해결책을 찾는 것이 점점 어렵다는 인식 확산</a:t>
              </a:r>
            </a:p>
            <a:p>
              <a:pPr marL="88900" marR="0" lvl="0" indent="-88900" defTabSz="914400" eaLnBrk="1" fontAlgn="auto" latinLnBrk="0" hangingPunct="1">
                <a:lnSpc>
                  <a:spcPts val="14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경험과 지식을 공유하면서 전문가의 지성을 뛰어넘는 협업의 위대함을 보여주고 있음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87251" y="7030359"/>
              <a:ext cx="1580714" cy="982641"/>
            </a:xfrm>
            <a:prstGeom prst="roundRect">
              <a:avLst/>
            </a:prstGeom>
            <a:blipFill>
              <a:blip r:embed="rId3" cstate="print"/>
              <a:stretch>
                <a:fillRect/>
              </a:stretch>
            </a:blipFill>
            <a:ln w="9525" cmpd="sng">
              <a:gradFill>
                <a:gsLst>
                  <a:gs pos="0">
                    <a:srgbClr val="0070C0"/>
                  </a:gs>
                  <a:gs pos="50000">
                    <a:srgbClr val="9DB6ED"/>
                  </a:gs>
                  <a:gs pos="100000">
                    <a:srgbClr val="0070C0"/>
                  </a:gs>
                </a:gsLst>
                <a:lin ang="5400000" scaled="0"/>
              </a:gra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anchor="ctr" anchorCtr="0">
              <a:scene3d>
                <a:camera prst="orthographicFront"/>
                <a:lightRig rig="threePt" dir="t"/>
              </a:scene3d>
              <a:sp3d>
                <a:contourClr>
                  <a:srgbClr val="101A38"/>
                </a:contourClr>
              </a:sp3d>
            </a:bodyPr>
            <a:lstStyle/>
            <a:p>
              <a:pPr marL="0" marR="0" lvl="0" indent="0" algn="ctr" defTabSz="914400" eaLnBrk="1" fontAlgn="auto" latinLnBrk="1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00" normalizeH="0" baseline="0" noProof="0" dirty="0" smtClean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지식기반 경제에서 </a:t>
              </a:r>
              <a:r>
                <a:rPr kumimoji="0" lang="en-US" altLang="ko-KR" sz="1200" b="1" i="0" u="none" strike="noStrike" kern="0" cap="none" spc="-100" normalizeH="0" baseline="0" noProof="0" dirty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/>
              </a:r>
              <a:br>
                <a:rPr kumimoji="0" lang="en-US" altLang="ko-KR" sz="1200" b="1" i="0" u="none" strike="noStrike" kern="0" cap="none" spc="-100" normalizeH="0" baseline="0" noProof="0" dirty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</a:br>
              <a:r>
                <a:rPr kumimoji="0" lang="en-US" altLang="ko-KR" sz="1200" b="1" i="0" u="none" strike="noStrike" kern="0" cap="none" spc="-100" normalizeH="0" baseline="0" noProof="0" dirty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IT </a:t>
              </a:r>
              <a:r>
                <a:rPr kumimoji="0" lang="ko-KR" altLang="en-US" sz="1200" b="1" i="0" u="none" strike="noStrike" kern="0" cap="none" spc="-100" normalizeH="0" baseline="0" noProof="0" dirty="0">
                  <a:ln>
                    <a:solidFill>
                      <a:srgbClr val="091D5D">
                        <a:alpha val="5000"/>
                      </a:srgbClr>
                    </a:solidFill>
                  </a:ln>
                  <a:solidFill>
                    <a:schemeClr val="bg1"/>
                  </a:solidFill>
                  <a:effectLst/>
                  <a:uLnTx/>
                  <a:uFillTx/>
                  <a:latin typeface="Rix모던고딕 B" pitchFamily="18" charset="-127"/>
                  <a:ea typeface="Rix모던고딕 B" pitchFamily="18" charset="-127"/>
                  <a:cs typeface="Meiryo UI" pitchFamily="34" charset="-128"/>
                </a:rPr>
                <a:t>역할 확대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168106" y="7030359"/>
              <a:ext cx="4689453" cy="984471"/>
            </a:xfrm>
            <a:prstGeom prst="rect">
              <a:avLst/>
            </a:prstGeom>
            <a:solidFill>
              <a:srgbClr val="C9BCD3">
                <a:lumMod val="20000"/>
                <a:lumOff val="80000"/>
              </a:srgbClr>
            </a:solidFill>
            <a:ln w="3175" cap="flat" cmpd="sng" algn="ctr">
              <a:solidFill>
                <a:srgbClr val="1F4FE9">
                  <a:lumMod val="50000"/>
                </a:srgbClr>
              </a:solidFill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88900" marR="0" lvl="0" indent="-88900" defTabSz="914400" eaLnBrk="1" fontAlgn="auto" latinLnBrk="0" hangingPunct="1">
                <a:lnSpc>
                  <a:spcPts val="14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지식기반 경제에서의 </a:t>
              </a: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IT </a:t>
              </a: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기술의 중요성 증대</a:t>
              </a:r>
            </a:p>
            <a:p>
              <a:pPr marL="88900" marR="0" lvl="0" indent="-88900" defTabSz="914400" eaLnBrk="1" fontAlgn="auto" latinLnBrk="0" hangingPunct="1">
                <a:lnSpc>
                  <a:spcPts val="1400"/>
                </a:lnSpc>
                <a:spcBef>
                  <a:spcPts val="30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91D5D">
                      <a:lumMod val="50000"/>
                    </a:srgb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생산과 소비과정이 모두 디지털화 되어 디지털중심의 산업으로 재편성 될 것으로 전망</a:t>
              </a:r>
            </a:p>
          </p:txBody>
        </p:sp>
      </p:grpSp>
      <p:sp>
        <p:nvSpPr>
          <p:cNvPr id="16" name="이등변 삼각형 67"/>
          <p:cNvSpPr>
            <a:spLocks noChangeArrowheads="1"/>
          </p:cNvSpPr>
          <p:nvPr/>
        </p:nvSpPr>
        <p:spPr bwMode="auto">
          <a:xfrm rot="5400000">
            <a:off x="5943573" y="4172622"/>
            <a:ext cx="2327927" cy="173235"/>
          </a:xfrm>
          <a:prstGeom prst="triangle">
            <a:avLst>
              <a:gd name="adj" fmla="val 50000"/>
            </a:avLst>
          </a:prstGeom>
          <a:solidFill>
            <a:srgbClr val="FFFFFF">
              <a:lumMod val="85000"/>
            </a:srgbClr>
          </a:solidFill>
          <a:ln w="12700" algn="ctr">
            <a:noFill/>
            <a:miter lim="800000"/>
            <a:headEnd/>
            <a:tailEnd/>
          </a:ln>
          <a:extLst/>
        </p:spPr>
        <p:txBody>
          <a:bodyPr lIns="40118" tIns="40118" rIns="40118" bIns="40118"/>
          <a:lstStyle/>
          <a:p>
            <a:pPr marL="177800" marR="0" lvl="0" indent="-177800" defTabSz="957263" eaLnBrk="1" fontAlgn="auto" latinLnBrk="0" hangingPunct="1">
              <a:lnSpc>
                <a:spcPct val="106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srgbClr val="002776"/>
              </a:solidFill>
              <a:effectLst/>
              <a:uLnTx/>
              <a:uFillTx/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7" name="Rectangle 108"/>
          <p:cNvSpPr>
            <a:spLocks noChangeArrowheads="1"/>
          </p:cNvSpPr>
          <p:nvPr/>
        </p:nvSpPr>
        <p:spPr bwMode="auto">
          <a:xfrm>
            <a:off x="7194154" y="2308400"/>
            <a:ext cx="2280046" cy="3901900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808080"/>
            </a:solidFill>
            <a:miter lim="800000"/>
            <a:headEnd/>
            <a:tailEnd/>
          </a:ln>
        </p:spPr>
        <p:txBody>
          <a:bodyPr lIns="72000" tIns="108000" rIns="72000" bIns="72000" anchor="ctr"/>
          <a:lstStyle/>
          <a:p>
            <a:pPr marL="88900" marR="0" lvl="0" indent="-88900" defTabSz="91440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서비스 산업</a:t>
            </a:r>
            <a:r>
              <a:rPr lang="en-US" altLang="ko-KR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IT </a:t>
            </a:r>
            <a:r>
              <a:rPr lang="ko-KR" altLang="en-US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산업</a:t>
            </a:r>
            <a:r>
              <a:rPr lang="en-US" altLang="ko-KR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문화 산업 등 경제의 소프트화 현상이 심화되고</a:t>
            </a:r>
            <a:r>
              <a:rPr lang="en-US" altLang="ko-KR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정보</a:t>
            </a:r>
            <a:r>
              <a:rPr lang="en-US" altLang="ko-KR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서비스</a:t>
            </a:r>
            <a:r>
              <a:rPr lang="en-US" altLang="ko-KR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콘텐츠 등의 무형자산의 가치 </a:t>
            </a:r>
            <a:r>
              <a:rPr lang="ko-KR" altLang="en-US" sz="1200" kern="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증가</a:t>
            </a:r>
            <a:endParaRPr lang="en-US" altLang="ko-KR" sz="1200" kern="0" dirty="0" smtClean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8900" marR="0" lvl="0" indent="-88900" defTabSz="91440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lang="ko-KR" altLang="en-US" sz="1200" kern="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8900" marR="0" lvl="0" indent="-88900" defTabSz="91440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복잡</a:t>
            </a:r>
            <a:r>
              <a:rPr lang="en-US" altLang="ko-KR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·</a:t>
            </a:r>
            <a:r>
              <a:rPr lang="ko-KR" altLang="en-US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다양해지는 문제에 대해 각자 쌓은 경험과 지식을 공유하면서 전문가나 지식인들의 지성을 뛰어넘는 협업 및 </a:t>
            </a:r>
            <a:r>
              <a:rPr lang="en-US" altLang="ko-KR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IT </a:t>
            </a:r>
            <a:r>
              <a:rPr lang="ko-KR" altLang="en-US" sz="1200" kern="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기술의 중요성 증대</a:t>
            </a:r>
            <a:endParaRPr lang="en-US" altLang="ko-KR" sz="1200" kern="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19" name="Rectangle 13"/>
          <p:cNvSpPr>
            <a:spLocks noChangeArrowheads="1"/>
          </p:cNvSpPr>
          <p:nvPr/>
        </p:nvSpPr>
        <p:spPr bwMode="auto">
          <a:xfrm>
            <a:off x="7194154" y="1951079"/>
            <a:ext cx="2280046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860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err="1" smtClean="0"/>
              <a:t>가트너사에서</a:t>
            </a:r>
            <a:r>
              <a:rPr lang="ko-KR" altLang="en-US" dirty="0" smtClean="0"/>
              <a:t> 매년 발표하는 </a:t>
            </a:r>
            <a:r>
              <a:rPr lang="en-US" altLang="ko-KR" dirty="0" smtClean="0"/>
              <a:t>Hype Cycle for Emerging Technologies </a:t>
            </a:r>
            <a:r>
              <a:rPr lang="ko-KR" altLang="en-US" dirty="0" smtClean="0"/>
              <a:t>보고서를 참조하여 </a:t>
            </a:r>
            <a:r>
              <a:rPr lang="ko-KR" altLang="en-US" dirty="0" err="1" smtClean="0"/>
              <a:t>주목받고</a:t>
            </a:r>
            <a:r>
              <a:rPr lang="ko-KR" altLang="en-US" dirty="0" smtClean="0"/>
              <a:t> 있는 기술의 동향과 안정화 단계에 들어선 기술동향을 파악함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지능 정보기술 등장으로 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ICBAM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을 지원하는 통합 플랫폼 형태로 전환 모색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10" name="Picture 2" descr="https://i0.wp.com/about.ebooks.com/wp-content/uploads/2017/08/Gartners-Hype-Cycle-for-Emerging-Technologies-2017.png?fit=783%2C5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75" y="1952355"/>
            <a:ext cx="5406911" cy="404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7"/>
          <p:cNvSpPr>
            <a:spLocks noChangeArrowheads="1"/>
          </p:cNvSpPr>
          <p:nvPr/>
        </p:nvSpPr>
        <p:spPr bwMode="auto">
          <a:xfrm>
            <a:off x="279462" y="1951079"/>
            <a:ext cx="5460938" cy="4335421"/>
          </a:xfrm>
          <a:prstGeom prst="rect">
            <a:avLst/>
          </a:prstGeom>
          <a:noFill/>
          <a:ln w="3175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xtLst/>
        </p:spPr>
        <p:txBody>
          <a:bodyPr anchor="ctr"/>
          <a:lstStyle/>
          <a:p>
            <a:pPr marL="111125" marR="0" lvl="0" indent="-11112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33309" y="6054522"/>
            <a:ext cx="33714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latinLnBrk="0"/>
            <a:r>
              <a:rPr lang="ko-KR" altLang="en-US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자료</a:t>
            </a:r>
            <a:r>
              <a:rPr lang="en-US" altLang="ko-KR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Gartner, Hype Cycle for Emerging Technologies, 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2017.8</a:t>
            </a:r>
            <a:endParaRPr lang="en-US" altLang="ko-KR" sz="9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12583" y="2178568"/>
            <a:ext cx="3196391" cy="141478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latinLnBrk="0"/>
            <a:endParaRPr lang="ko-KR" altLang="en-US" b="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" name="Oval 88"/>
          <p:cNvSpPr>
            <a:spLocks noChangeArrowheads="1"/>
          </p:cNvSpPr>
          <p:nvPr/>
        </p:nvSpPr>
        <p:spPr bwMode="auto">
          <a:xfrm>
            <a:off x="461942" y="2234480"/>
            <a:ext cx="285686" cy="279555"/>
          </a:xfrm>
          <a:prstGeom prst="ellipse">
            <a:avLst/>
          </a:prstGeom>
          <a:gradFill rotWithShape="1">
            <a:gsLst>
              <a:gs pos="0">
                <a:srgbClr val="668BAA"/>
              </a:gs>
              <a:gs pos="100000">
                <a:srgbClr val="5478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 latinLnBrk="0"/>
            <a:r>
              <a:rPr lang="en-US" altLang="ko-KR" sz="1400" b="1" dirty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charset="0"/>
              </a:rPr>
              <a:t>1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412583" y="3667946"/>
            <a:ext cx="1494639" cy="190146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latinLnBrk="0"/>
            <a:endParaRPr lang="ko-KR" altLang="en-US" b="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" name="Oval 88"/>
          <p:cNvSpPr>
            <a:spLocks noChangeArrowheads="1"/>
          </p:cNvSpPr>
          <p:nvPr/>
        </p:nvSpPr>
        <p:spPr bwMode="auto">
          <a:xfrm>
            <a:off x="492035" y="4339265"/>
            <a:ext cx="285685" cy="277911"/>
          </a:xfrm>
          <a:prstGeom prst="ellipse">
            <a:avLst/>
          </a:prstGeom>
          <a:gradFill rotWithShape="1">
            <a:gsLst>
              <a:gs pos="0">
                <a:srgbClr val="668BAA"/>
              </a:gs>
              <a:gs pos="100000">
                <a:srgbClr val="5478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 latinLnBrk="0"/>
            <a:r>
              <a:rPr lang="en-US" altLang="ko-KR" sz="1400" b="1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charset="0"/>
              </a:rPr>
              <a:t>2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2010778" y="3667946"/>
            <a:ext cx="3684508" cy="190146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latinLnBrk="0"/>
            <a:endParaRPr lang="ko-KR" altLang="en-US" b="1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" name="Oval 88"/>
          <p:cNvSpPr>
            <a:spLocks noChangeArrowheads="1"/>
          </p:cNvSpPr>
          <p:nvPr/>
        </p:nvSpPr>
        <p:spPr bwMode="auto">
          <a:xfrm>
            <a:off x="2299993" y="3986763"/>
            <a:ext cx="285686" cy="277910"/>
          </a:xfrm>
          <a:prstGeom prst="ellipse">
            <a:avLst/>
          </a:prstGeom>
          <a:gradFill rotWithShape="1">
            <a:gsLst>
              <a:gs pos="0">
                <a:srgbClr val="668BAA"/>
              </a:gs>
              <a:gs pos="100000">
                <a:srgbClr val="547896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ctr" latinLnBrk="0"/>
            <a:r>
              <a:rPr lang="en-US" altLang="ko-KR" sz="1400" b="1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Arial" charset="0"/>
              </a:rPr>
              <a:t>3</a:t>
            </a: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4613974" y="4115461"/>
            <a:ext cx="2592288" cy="13942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177588" y="1951079"/>
            <a:ext cx="342643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" name="Rectangle 669"/>
          <p:cNvSpPr>
            <a:spLocks noChangeArrowheads="1"/>
          </p:cNvSpPr>
          <p:nvPr/>
        </p:nvSpPr>
        <p:spPr bwMode="auto">
          <a:xfrm>
            <a:off x="6184900" y="2369330"/>
            <a:ext cx="3419125" cy="391717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180975" lvl="0" indent="-180975">
              <a:lnSpc>
                <a:spcPct val="13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① 최근 주목 받고 있는 기술 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b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최근 부상되고 있는 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IT</a:t>
            </a: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기술은 최고의 이슈 대상인 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IoT,  </a:t>
            </a:r>
            <a:r>
              <a:rPr lang="en-US" altLang="ko-KR" sz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Machine 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Learning, </a:t>
            </a:r>
            <a:r>
              <a:rPr lang="en-US" altLang="ko-KR" sz="1200" dirty="0" err="1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BlockChain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등으로 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Hype Cycle </a:t>
            </a: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최근 주목 받는 부근에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포진</a:t>
            </a:r>
            <a:endParaRPr lang="en-US" altLang="ko-KR" sz="12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180975" lvl="0" indent="-180975">
              <a:lnSpc>
                <a:spcPct val="130000"/>
              </a:lnSpc>
              <a:defRPr/>
            </a:pPr>
            <a:endParaRPr lang="ko-KR" altLang="en-US" sz="12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180975" lvl="0" indent="-180975">
              <a:lnSpc>
                <a:spcPct val="13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② 최근 등장한 신기술 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</a:t>
            </a: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/>
            </a:r>
            <a:b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AI, 4D Printing </a:t>
            </a: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등이 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Hype Cycle</a:t>
            </a: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의 좌측 </a:t>
            </a:r>
            <a:r>
              <a:rPr lang="ko-KR" altLang="en-US" sz="1200" dirty="0" err="1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상승부에</a:t>
            </a: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등장</a:t>
            </a:r>
            <a:endParaRPr lang="en-US" altLang="ko-KR" sz="12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180975" lvl="0" indent="-180975">
              <a:lnSpc>
                <a:spcPct val="130000"/>
              </a:lnSpc>
              <a:defRPr/>
            </a:pPr>
            <a:endParaRPr lang="ko-KR" altLang="en-US" sz="12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180975" lvl="0" indent="-180975">
              <a:lnSpc>
                <a:spcPct val="13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③ 안정화 단계 진입 후 성숙화되고 있는 기술 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</a:t>
            </a:r>
            <a:b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증강현실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가상현실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온톨로지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등이 </a:t>
            </a:r>
            <a:r>
              <a:rPr lang="en-US" altLang="ko-KR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Hype Cycle</a:t>
            </a:r>
            <a:r>
              <a:rPr lang="ko-KR" altLang="en-US" sz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의 하단부에 </a:t>
            </a:r>
            <a:r>
              <a:rPr lang="ko-KR" altLang="en-US" sz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등장</a:t>
            </a:r>
            <a:endParaRPr lang="en-US" altLang="ko-KR" sz="12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580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err="1" smtClean="0"/>
              <a:t>가트너사에서</a:t>
            </a:r>
            <a:r>
              <a:rPr lang="ko-KR" altLang="en-US" dirty="0" smtClean="0"/>
              <a:t> 매년 발표하는 </a:t>
            </a:r>
            <a:r>
              <a:rPr lang="en-US" altLang="ko-KR" dirty="0" smtClean="0"/>
              <a:t>Hype Cycle for Emerging Technologies </a:t>
            </a:r>
            <a:r>
              <a:rPr lang="ko-KR" altLang="en-US" dirty="0" smtClean="0"/>
              <a:t>보고서를 참조하여 </a:t>
            </a:r>
            <a:r>
              <a:rPr lang="ko-KR" altLang="en-US" dirty="0" err="1" smtClean="0"/>
              <a:t>주목받고</a:t>
            </a:r>
            <a:r>
              <a:rPr lang="ko-KR" altLang="en-US" dirty="0" smtClean="0"/>
              <a:t> 있는 기술의 동향과 안정화 단계에 들어선 기술동향을 파악함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지능 정보기술 등장으로 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ICBAM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을 지원하는 통합 플랫폼 형태로 전환 모색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" name="Rectangle 27"/>
          <p:cNvSpPr>
            <a:spLocks noChangeArrowheads="1"/>
          </p:cNvSpPr>
          <p:nvPr/>
        </p:nvSpPr>
        <p:spPr bwMode="auto">
          <a:xfrm>
            <a:off x="279462" y="1951079"/>
            <a:ext cx="5460938" cy="4335421"/>
          </a:xfrm>
          <a:prstGeom prst="rect">
            <a:avLst/>
          </a:prstGeom>
          <a:noFill/>
          <a:ln w="3175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xtLst/>
        </p:spPr>
        <p:txBody>
          <a:bodyPr anchor="ctr"/>
          <a:lstStyle/>
          <a:p>
            <a:pPr marL="111125" marR="0" lvl="0" indent="-11112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4613974" y="4115461"/>
            <a:ext cx="2592288" cy="13942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177588" y="1951079"/>
            <a:ext cx="342643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" name="Rectangle 669"/>
          <p:cNvSpPr>
            <a:spLocks noChangeArrowheads="1"/>
          </p:cNvSpPr>
          <p:nvPr/>
        </p:nvSpPr>
        <p:spPr bwMode="auto">
          <a:xfrm>
            <a:off x="6184900" y="2369330"/>
            <a:ext cx="3419125" cy="391717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​사물인터넷과 인공지능은 </a:t>
            </a:r>
            <a:r>
              <a:rPr lang="en-US" altLang="ko-KR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년 동안 계속 전략 기술로 선정되며</a:t>
            </a:r>
            <a:r>
              <a:rPr lang="en-US" altLang="ko-KR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그 중요성을 평가 받고 있음</a:t>
            </a:r>
            <a:endParaRPr lang="en-US" altLang="ko-KR" sz="1200" kern="120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endParaRPr lang="en-US" altLang="ko-KR" sz="1200" kern="120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지능형사물</a:t>
            </a:r>
            <a:r>
              <a:rPr lang="en-US" altLang="ko-KR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블록체인</a:t>
            </a:r>
            <a:r>
              <a:rPr lang="en-US" altLang="ko-KR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대화형시스템</a:t>
            </a:r>
            <a:r>
              <a:rPr lang="en-US" altLang="ko-KR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인공지능기반기술이 </a:t>
            </a:r>
            <a:r>
              <a:rPr lang="en-US" altLang="ko-KR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2017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년도</a:t>
            </a:r>
            <a:r>
              <a:rPr lang="en-US" altLang="ko-KR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2018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년도 연속 주요 전략기술로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선정</a:t>
            </a:r>
            <a:endParaRPr lang="en-US" altLang="ko-KR" sz="1200" kern="120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endParaRPr lang="en-US" altLang="ko-KR" sz="1200" kern="120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altLang="ko-KR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2018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년에는 </a:t>
            </a:r>
            <a:r>
              <a:rPr lang="en-US" altLang="ko-KR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2017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년에 이어 </a:t>
            </a:r>
            <a:r>
              <a:rPr lang="en-US" altLang="ko-KR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Intelligent, Digital, Mesh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를 </a:t>
            </a:r>
            <a:r>
              <a:rPr lang="en-US" altLang="ko-KR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년 연속 핵심키워드로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제시</a:t>
            </a:r>
            <a:endParaRPr lang="en-US" altLang="ko-KR" sz="1200" kern="120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22378" y="5842000"/>
            <a:ext cx="5191022" cy="359545"/>
            <a:chOff x="396978" y="9667118"/>
            <a:chExt cx="7184736" cy="433327"/>
          </a:xfrm>
        </p:grpSpPr>
        <p:sp>
          <p:nvSpPr>
            <p:cNvPr id="25" name="직사각형 24"/>
            <p:cNvSpPr>
              <a:spLocks noChangeArrowheads="1"/>
            </p:cNvSpPr>
            <p:nvPr/>
          </p:nvSpPr>
          <p:spPr bwMode="auto">
            <a:xfrm>
              <a:off x="396978" y="9667118"/>
              <a:ext cx="1376023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108000" anchor="ctr"/>
            <a:lstStyle/>
            <a:p>
              <a:pPr algn="ctr"/>
              <a:r>
                <a:rPr lang="en-US" altLang="ko-KR" sz="10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</a:rPr>
                <a:t>IOT</a:t>
              </a:r>
            </a:p>
          </p:txBody>
        </p:sp>
        <p:sp>
          <p:nvSpPr>
            <p:cNvPr id="26" name="직사각형 24"/>
            <p:cNvSpPr>
              <a:spLocks noChangeArrowheads="1"/>
            </p:cNvSpPr>
            <p:nvPr/>
          </p:nvSpPr>
          <p:spPr bwMode="auto">
            <a:xfrm>
              <a:off x="1857939" y="9668397"/>
              <a:ext cx="1376023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108000" anchor="ctr"/>
            <a:lstStyle/>
            <a:p>
              <a:pPr algn="ctr"/>
              <a:r>
                <a:rPr lang="ko-KR" altLang="en-US" sz="10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</a:rPr>
                <a:t>클라우드</a:t>
              </a:r>
              <a:endParaRPr lang="en-US" altLang="ko-KR" sz="1000" dirty="0" smtClean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</a:endParaRPr>
            </a:p>
            <a:p>
              <a:pPr algn="ctr"/>
              <a:r>
                <a:rPr lang="ko-KR" altLang="en-US" sz="10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</a:rPr>
                <a:t>컴퓨팅</a:t>
              </a:r>
              <a:endParaRPr lang="en-US" altLang="ko-KR" sz="1000" dirty="0" smtClean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27" name="직사각형 24"/>
            <p:cNvSpPr>
              <a:spLocks noChangeArrowheads="1"/>
            </p:cNvSpPr>
            <p:nvPr/>
          </p:nvSpPr>
          <p:spPr bwMode="auto">
            <a:xfrm>
              <a:off x="3297679" y="9668397"/>
              <a:ext cx="1376023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108000" anchor="ctr"/>
            <a:lstStyle/>
            <a:p>
              <a:pPr algn="ctr"/>
              <a:r>
                <a:rPr lang="ko-KR" altLang="en-US" sz="10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</a:rPr>
                <a:t>빅데이터</a:t>
              </a:r>
              <a:endParaRPr lang="en-US" altLang="ko-KR" sz="1000" dirty="0" smtClean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28" name="직사각형 24"/>
            <p:cNvSpPr>
              <a:spLocks noChangeArrowheads="1"/>
            </p:cNvSpPr>
            <p:nvPr/>
          </p:nvSpPr>
          <p:spPr bwMode="auto">
            <a:xfrm>
              <a:off x="4738507" y="9667118"/>
              <a:ext cx="1376023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108000" anchor="ctr"/>
            <a:lstStyle/>
            <a:p>
              <a:pPr algn="ctr"/>
              <a:r>
                <a:rPr lang="ko-KR" altLang="en-US" sz="10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</a:rPr>
                <a:t>인공지능</a:t>
              </a:r>
              <a:endParaRPr lang="en-US" altLang="ko-KR" sz="1000" dirty="0" smtClean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  <p:sp>
          <p:nvSpPr>
            <p:cNvPr id="29" name="직사각형 24"/>
            <p:cNvSpPr>
              <a:spLocks noChangeArrowheads="1"/>
            </p:cNvSpPr>
            <p:nvPr/>
          </p:nvSpPr>
          <p:spPr bwMode="auto">
            <a:xfrm>
              <a:off x="6205691" y="9668397"/>
              <a:ext cx="1376023" cy="4320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108000" anchor="ctr"/>
            <a:lstStyle/>
            <a:p>
              <a:pPr algn="ctr"/>
              <a:r>
                <a:rPr lang="ko-KR" altLang="en-US" sz="1000" dirty="0" smtClean="0">
                  <a:solidFill>
                    <a:srgbClr val="000000"/>
                  </a:solidFill>
                  <a:latin typeface="Rix모던고딕 B" pitchFamily="18" charset="-127"/>
                  <a:ea typeface="Rix모던고딕 B" pitchFamily="18" charset="-127"/>
                </a:rPr>
                <a:t>모바일</a:t>
              </a:r>
              <a:endParaRPr lang="en-US" altLang="ko-KR" sz="1000" dirty="0" smtClean="0">
                <a:solidFill>
                  <a:srgbClr val="000000"/>
                </a:solidFill>
                <a:latin typeface="Rix모던고딕 B" pitchFamily="18" charset="-127"/>
                <a:ea typeface="Rix모던고딕 B" pitchFamily="18" charset="-127"/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448346"/>
              </p:ext>
            </p:extLst>
          </p:nvPr>
        </p:nvGraphicFramePr>
        <p:xfrm>
          <a:off x="422378" y="2028299"/>
          <a:ext cx="5191022" cy="36631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53"/>
                <a:gridCol w="1346723"/>
                <a:gridCol w="1346723"/>
                <a:gridCol w="1346723"/>
                <a:gridCol w="748000"/>
              </a:tblGrid>
              <a:tr h="2508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구분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2016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2017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2018</a:t>
                      </a:r>
                      <a:endParaRPr lang="ko-KR" altLang="en-US" sz="9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4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1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디바이스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메시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인공지능과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고급 머신 러닝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인공지능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기반 기술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Intelligent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2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앰비언트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사용자 경험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지능형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앱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지능형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어플리케이션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3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3D </a:t>
                      </a:r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프린팅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소재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지능형 사물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지능형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사물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4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만물 정보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가상현실 및 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증강현실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디지털 트윈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Digital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5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최첨단 기계 학습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디지털 트윈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클라우드에서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엣지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컴퓨팅으로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6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자율 에이전트와 사물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블록체인과</a:t>
                      </a:r>
                      <a:endParaRPr lang="en-US" altLang="ko-KR" sz="800" dirty="0" smtClean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분산 장부</a:t>
                      </a:r>
                      <a:endParaRPr lang="ko-KR" altLang="en-US"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대화형</a:t>
                      </a:r>
                      <a:endParaRPr lang="en-US" altLang="ko-KR" sz="800" dirty="0" smtClean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/>
                      <a:r>
                        <a:rPr lang="ko-KR" altLang="en-US" sz="80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플랫폼</a:t>
                      </a:r>
                      <a:endParaRPr lang="ko-KR" altLang="en-US"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R" altLang="en-US" sz="800" b="1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7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최첨단 시스템 구조</a:t>
                      </a:r>
                      <a:endParaRPr lang="ko-KR" altLang="en-US"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대화형 시스템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몰입형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경험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8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메시앱과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서비스 구조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메시앱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및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서비스 아키텍처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블록체인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Mesh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9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능동형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보안 구조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디지털 기술 플랫폼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이벤트 기반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모델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412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10</a:t>
                      </a:r>
                      <a:endParaRPr lang="ko-KR" altLang="en-US" sz="900" b="1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IOT</a:t>
                      </a:r>
                      <a:r>
                        <a:rPr lang="en-US" altLang="ko-KR" sz="8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구조와 플랫폼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능동형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보안 아키텍처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지속적응형</a:t>
                      </a:r>
                      <a:endParaRPr lang="en-US" altLang="ko-KR" sz="8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리스크 </a:t>
                      </a:r>
                      <a:r>
                        <a:rPr lang="en-US" altLang="ko-KR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 </a:t>
                      </a:r>
                      <a:r>
                        <a:rPr lang="ko-KR" altLang="en-US" sz="8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신뢰 평가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31" name="AutoShape 92"/>
          <p:cNvCxnSpPr>
            <a:cxnSpLocks noChangeShapeType="1"/>
          </p:cNvCxnSpPr>
          <p:nvPr/>
        </p:nvCxnSpPr>
        <p:spPr bwMode="auto">
          <a:xfrm flipV="1">
            <a:off x="2050991" y="3136307"/>
            <a:ext cx="367469" cy="316193"/>
          </a:xfrm>
          <a:prstGeom prst="straightConnector1">
            <a:avLst/>
          </a:prstGeom>
          <a:noFill/>
          <a:ln w="6350">
            <a:solidFill>
              <a:schemeClr val="accent2">
                <a:lumMod val="25000"/>
              </a:schemeClr>
            </a:solidFill>
            <a:prstDash val="sysDash"/>
            <a:round/>
            <a:headEnd type="oval"/>
            <a:tailEnd type="stealth" w="med" len="med"/>
          </a:ln>
        </p:spPr>
      </p:cxnSp>
      <p:cxnSp>
        <p:nvCxnSpPr>
          <p:cNvPr id="32" name="AutoShape 92"/>
          <p:cNvCxnSpPr>
            <a:cxnSpLocks noChangeShapeType="1"/>
          </p:cNvCxnSpPr>
          <p:nvPr/>
        </p:nvCxnSpPr>
        <p:spPr bwMode="auto">
          <a:xfrm flipV="1">
            <a:off x="2050991" y="2407753"/>
            <a:ext cx="367469" cy="1386580"/>
          </a:xfrm>
          <a:prstGeom prst="straightConnector1">
            <a:avLst/>
          </a:prstGeom>
          <a:noFill/>
          <a:ln w="6350">
            <a:solidFill>
              <a:schemeClr val="accent2">
                <a:lumMod val="25000"/>
              </a:schemeClr>
            </a:solidFill>
            <a:prstDash val="sysDash"/>
            <a:round/>
            <a:headEnd type="oval"/>
            <a:tailEnd type="stealth" w="med" len="med"/>
          </a:ln>
        </p:spPr>
      </p:cxnSp>
      <p:cxnSp>
        <p:nvCxnSpPr>
          <p:cNvPr id="33" name="AutoShape 92"/>
          <p:cNvCxnSpPr>
            <a:cxnSpLocks noChangeShapeType="1"/>
          </p:cNvCxnSpPr>
          <p:nvPr/>
        </p:nvCxnSpPr>
        <p:spPr bwMode="auto">
          <a:xfrm>
            <a:off x="2050991" y="4836920"/>
            <a:ext cx="316194" cy="8545"/>
          </a:xfrm>
          <a:prstGeom prst="straightConnector1">
            <a:avLst/>
          </a:prstGeom>
          <a:noFill/>
          <a:ln w="6350">
            <a:solidFill>
              <a:schemeClr val="accent2">
                <a:lumMod val="25000"/>
              </a:schemeClr>
            </a:solidFill>
            <a:prstDash val="sysDash"/>
            <a:round/>
            <a:headEnd type="oval"/>
            <a:tailEnd type="stealth" w="med" len="med"/>
          </a:ln>
        </p:spPr>
      </p:cxnSp>
      <p:cxnSp>
        <p:nvCxnSpPr>
          <p:cNvPr id="35" name="AutoShape 92"/>
          <p:cNvCxnSpPr>
            <a:cxnSpLocks noChangeShapeType="1"/>
          </p:cNvCxnSpPr>
          <p:nvPr/>
        </p:nvCxnSpPr>
        <p:spPr bwMode="auto">
          <a:xfrm>
            <a:off x="2050991" y="5187298"/>
            <a:ext cx="333286" cy="376014"/>
          </a:xfrm>
          <a:prstGeom prst="straightConnector1">
            <a:avLst/>
          </a:prstGeom>
          <a:noFill/>
          <a:ln w="6350">
            <a:solidFill>
              <a:schemeClr val="accent2">
                <a:lumMod val="25000"/>
              </a:schemeClr>
            </a:solidFill>
            <a:prstDash val="sysDash"/>
            <a:round/>
            <a:headEnd type="oval"/>
            <a:tailEnd type="stealth" w="med" len="med"/>
          </a:ln>
        </p:spPr>
      </p:cxnSp>
      <p:cxnSp>
        <p:nvCxnSpPr>
          <p:cNvPr id="41" name="AutoShape 92"/>
          <p:cNvCxnSpPr>
            <a:cxnSpLocks noChangeShapeType="1"/>
          </p:cNvCxnSpPr>
          <p:nvPr/>
        </p:nvCxnSpPr>
        <p:spPr bwMode="auto">
          <a:xfrm>
            <a:off x="3384134" y="2461189"/>
            <a:ext cx="316194" cy="8545"/>
          </a:xfrm>
          <a:prstGeom prst="straightConnector1">
            <a:avLst/>
          </a:prstGeom>
          <a:noFill/>
          <a:ln w="6350">
            <a:solidFill>
              <a:schemeClr val="accent2">
                <a:lumMod val="25000"/>
              </a:schemeClr>
            </a:solidFill>
            <a:prstDash val="sysDash"/>
            <a:round/>
            <a:headEnd type="oval"/>
            <a:tailEnd type="stealth" w="med" len="med"/>
          </a:ln>
        </p:spPr>
      </p:cxnSp>
      <p:cxnSp>
        <p:nvCxnSpPr>
          <p:cNvPr id="42" name="AutoShape 92"/>
          <p:cNvCxnSpPr>
            <a:cxnSpLocks noChangeShapeType="1"/>
          </p:cNvCxnSpPr>
          <p:nvPr/>
        </p:nvCxnSpPr>
        <p:spPr bwMode="auto">
          <a:xfrm>
            <a:off x="3384134" y="2794475"/>
            <a:ext cx="316194" cy="8545"/>
          </a:xfrm>
          <a:prstGeom prst="straightConnector1">
            <a:avLst/>
          </a:prstGeom>
          <a:noFill/>
          <a:ln w="6350">
            <a:solidFill>
              <a:schemeClr val="accent2">
                <a:lumMod val="25000"/>
              </a:schemeClr>
            </a:solidFill>
            <a:prstDash val="sysDash"/>
            <a:round/>
            <a:headEnd type="oval"/>
            <a:tailEnd type="stealth" w="med" len="med"/>
          </a:ln>
        </p:spPr>
      </p:cxnSp>
      <p:cxnSp>
        <p:nvCxnSpPr>
          <p:cNvPr id="43" name="AutoShape 92"/>
          <p:cNvCxnSpPr>
            <a:cxnSpLocks noChangeShapeType="1"/>
          </p:cNvCxnSpPr>
          <p:nvPr/>
        </p:nvCxnSpPr>
        <p:spPr bwMode="auto">
          <a:xfrm>
            <a:off x="3384134" y="3136307"/>
            <a:ext cx="316194" cy="8545"/>
          </a:xfrm>
          <a:prstGeom prst="straightConnector1">
            <a:avLst/>
          </a:prstGeom>
          <a:noFill/>
          <a:ln w="6350">
            <a:solidFill>
              <a:schemeClr val="accent2">
                <a:lumMod val="25000"/>
              </a:schemeClr>
            </a:solidFill>
            <a:prstDash val="sysDash"/>
            <a:round/>
            <a:headEnd type="oval"/>
            <a:tailEnd type="stealth" w="med" len="med"/>
          </a:ln>
        </p:spPr>
      </p:cxnSp>
      <p:cxnSp>
        <p:nvCxnSpPr>
          <p:cNvPr id="44" name="AutoShape 92"/>
          <p:cNvCxnSpPr>
            <a:cxnSpLocks noChangeShapeType="1"/>
          </p:cNvCxnSpPr>
          <p:nvPr/>
        </p:nvCxnSpPr>
        <p:spPr bwMode="auto">
          <a:xfrm>
            <a:off x="3384134" y="3469593"/>
            <a:ext cx="350378" cy="1051132"/>
          </a:xfrm>
          <a:prstGeom prst="straightConnector1">
            <a:avLst/>
          </a:prstGeom>
          <a:noFill/>
          <a:ln w="6350">
            <a:solidFill>
              <a:schemeClr val="accent2">
                <a:lumMod val="25000"/>
              </a:schemeClr>
            </a:solidFill>
            <a:prstDash val="sysDash"/>
            <a:round/>
            <a:headEnd type="oval"/>
            <a:tailEnd type="stealth" w="med" len="med"/>
          </a:ln>
        </p:spPr>
      </p:cxnSp>
      <p:cxnSp>
        <p:nvCxnSpPr>
          <p:cNvPr id="47" name="AutoShape 92"/>
          <p:cNvCxnSpPr>
            <a:cxnSpLocks noChangeShapeType="1"/>
          </p:cNvCxnSpPr>
          <p:nvPr/>
        </p:nvCxnSpPr>
        <p:spPr bwMode="auto">
          <a:xfrm flipV="1">
            <a:off x="3384135" y="3461047"/>
            <a:ext cx="324740" cy="333286"/>
          </a:xfrm>
          <a:prstGeom prst="straightConnector1">
            <a:avLst/>
          </a:prstGeom>
          <a:noFill/>
          <a:ln w="6350">
            <a:solidFill>
              <a:schemeClr val="accent2">
                <a:lumMod val="25000"/>
              </a:schemeClr>
            </a:solidFill>
            <a:prstDash val="sysDash"/>
            <a:round/>
            <a:headEnd type="oval"/>
            <a:tailEnd type="stealth" w="med" len="med"/>
          </a:ln>
        </p:spPr>
      </p:cxnSp>
      <p:cxnSp>
        <p:nvCxnSpPr>
          <p:cNvPr id="50" name="AutoShape 92"/>
          <p:cNvCxnSpPr>
            <a:cxnSpLocks noChangeShapeType="1"/>
          </p:cNvCxnSpPr>
          <p:nvPr/>
        </p:nvCxnSpPr>
        <p:spPr bwMode="auto">
          <a:xfrm flipV="1">
            <a:off x="3384135" y="4187440"/>
            <a:ext cx="324740" cy="333286"/>
          </a:xfrm>
          <a:prstGeom prst="straightConnector1">
            <a:avLst/>
          </a:prstGeom>
          <a:noFill/>
          <a:ln w="6350">
            <a:solidFill>
              <a:schemeClr val="accent2">
                <a:lumMod val="25000"/>
              </a:schemeClr>
            </a:solidFill>
            <a:prstDash val="sysDash"/>
            <a:round/>
            <a:headEnd type="oval"/>
            <a:tailEnd type="stealth" w="med" len="med"/>
          </a:ln>
        </p:spPr>
      </p:cxnSp>
      <p:cxnSp>
        <p:nvCxnSpPr>
          <p:cNvPr id="53" name="AutoShape 92"/>
          <p:cNvCxnSpPr>
            <a:cxnSpLocks noChangeShapeType="1"/>
          </p:cNvCxnSpPr>
          <p:nvPr/>
        </p:nvCxnSpPr>
        <p:spPr bwMode="auto">
          <a:xfrm>
            <a:off x="3384134" y="4153257"/>
            <a:ext cx="367470" cy="743483"/>
          </a:xfrm>
          <a:prstGeom prst="straightConnector1">
            <a:avLst/>
          </a:prstGeom>
          <a:noFill/>
          <a:ln w="6350">
            <a:solidFill>
              <a:schemeClr val="accent2">
                <a:lumMod val="25000"/>
              </a:schemeClr>
            </a:solidFill>
            <a:prstDash val="sysDash"/>
            <a:round/>
            <a:headEnd type="oval"/>
            <a:tailEnd type="stealth" w="med" len="med"/>
          </a:ln>
        </p:spPr>
      </p:cxn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032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1764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2135683"/>
            <a:ext cx="20697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목적 및 범위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221408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24500" y="2190296"/>
            <a:ext cx="2492158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319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en-US" altLang="ko-KR" dirty="0" smtClean="0"/>
              <a:t>‘</a:t>
            </a:r>
            <a:r>
              <a:rPr lang="ko-KR" altLang="en-US" dirty="0" smtClean="0"/>
              <a:t>정보화 촉진 시대</a:t>
            </a:r>
            <a:r>
              <a:rPr lang="en-US" altLang="ko-KR" dirty="0" smtClean="0"/>
              <a:t>＇</a:t>
            </a:r>
            <a:r>
              <a:rPr lang="ko-KR" altLang="en-US" dirty="0" smtClean="0"/>
              <a:t>에서 데이터를 활용해 가치를 창조하는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창조적 활용 시대</a:t>
            </a:r>
            <a:r>
              <a:rPr lang="en-US" altLang="ko-KR" dirty="0" smtClean="0"/>
              <a:t>＇</a:t>
            </a:r>
            <a:r>
              <a:rPr lang="ko-KR" altLang="en-US" dirty="0" smtClean="0"/>
              <a:t>로 정보화 패러다임은 전환되고 </a:t>
            </a:r>
            <a:r>
              <a:rPr lang="ko-KR" altLang="en-US" dirty="0"/>
              <a:t>있</a:t>
            </a:r>
            <a:r>
              <a:rPr lang="ko-KR" altLang="en-US" dirty="0" smtClean="0"/>
              <a:t>으며 폭증하는 데이터가 경제적 자산이 되고 가치창출의 원천이 되는 빅데이터 시대가 도래하였음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정보화 패러다임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9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정보화 패러다임의 변화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" name="이등변 삼각형 21"/>
          <p:cNvSpPr/>
          <p:nvPr/>
        </p:nvSpPr>
        <p:spPr>
          <a:xfrm rot="5400000">
            <a:off x="4613974" y="4115461"/>
            <a:ext cx="2592288" cy="13942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6177588" y="1951079"/>
            <a:ext cx="342643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4" name="Rectangle 669"/>
          <p:cNvSpPr>
            <a:spLocks noChangeArrowheads="1"/>
          </p:cNvSpPr>
          <p:nvPr/>
        </p:nvSpPr>
        <p:spPr bwMode="auto">
          <a:xfrm>
            <a:off x="6184900" y="2369330"/>
            <a:ext cx="3419125" cy="391717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미 의료부분에서 연간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3,300</a:t>
            </a: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억불</a:t>
            </a:r>
            <a:r>
              <a:rPr lang="en-US" altLang="ko-KR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유럽 공공 부문에서 연간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2,500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유로 절감 가능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(</a:t>
            </a:r>
            <a:r>
              <a:rPr lang="en-US" altLang="ko-KR" sz="1200" kern="1200" dirty="0" err="1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Mckinsey</a:t>
            </a:r>
            <a:r>
              <a:rPr lang="en-US" altLang="ko-KR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)</a:t>
            </a:r>
          </a:p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endParaRPr lang="en-US" altLang="ko-KR" sz="1200" kern="1200" dirty="0" smtClean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정보화</a:t>
            </a:r>
            <a:r>
              <a:rPr lang="en-US" altLang="ko-KR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촉진 시대에서 데이터를 활용하여 가치를 창조하는 </a:t>
            </a:r>
            <a:r>
              <a:rPr lang="en-US" altLang="ko-KR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‘</a:t>
            </a: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창조적 활용 시대</a:t>
            </a:r>
            <a:r>
              <a:rPr lang="en-US" altLang="ko-KR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＇</a:t>
            </a: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로 정보화 패러다임이 전환</a:t>
            </a:r>
            <a:endParaRPr lang="en-US" altLang="ko-KR" sz="1200" kern="1200" dirty="0" smtClean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endParaRPr lang="en-US" altLang="ko-KR" sz="1200" kern="120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폭증하는 데이터가 경제적 자산이 되고 가치창출의 원천이 되는 빅데이터 분석 </a:t>
            </a:r>
            <a:r>
              <a:rPr lang="ko-KR" altLang="en-US" sz="1200" kern="1200" dirty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latin typeface="Rix모던고딕 B" pitchFamily="18" charset="-127"/>
                <a:ea typeface="Rix모던고딕 B" pitchFamily="18" charset="-127"/>
              </a:rPr>
              <a:t>및 활용 필요성 급증</a:t>
            </a:r>
            <a:endParaRPr lang="en-US" altLang="ko-KR" sz="1200" kern="1200" dirty="0">
              <a:solidFill>
                <a:schemeClr val="tx1"/>
              </a:solidFill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73" name="Rectangle 32"/>
          <p:cNvSpPr>
            <a:spLocks noChangeArrowheads="1"/>
          </p:cNvSpPr>
          <p:nvPr/>
        </p:nvSpPr>
        <p:spPr bwMode="auto">
          <a:xfrm>
            <a:off x="554716" y="5998108"/>
            <a:ext cx="4214791" cy="1354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※ </a:t>
            </a:r>
            <a:r>
              <a:rPr kumimoji="1" lang="ko-KR" altLang="en-US" sz="8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新가치창출</a:t>
            </a:r>
            <a:r>
              <a:rPr kumimoji="1" lang="ko-KR" altLang="en-US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엔진</a:t>
            </a: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8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</a:t>
            </a:r>
            <a:r>
              <a:rPr kumimoji="1" lang="ko-KR" altLang="en-US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데이터의 새로운 가능성과 대응 전략</a:t>
            </a: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NIA, 2016 </a:t>
            </a:r>
          </a:p>
        </p:txBody>
      </p:sp>
      <p:cxnSp>
        <p:nvCxnSpPr>
          <p:cNvPr id="75" name="직선 연결선 74"/>
          <p:cNvCxnSpPr/>
          <p:nvPr/>
        </p:nvCxnSpPr>
        <p:spPr bwMode="auto">
          <a:xfrm>
            <a:off x="448203" y="4891793"/>
            <a:ext cx="5049728" cy="158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6" name="위쪽 화살표 75"/>
          <p:cNvSpPr/>
          <p:nvPr/>
        </p:nvSpPr>
        <p:spPr bwMode="auto">
          <a:xfrm>
            <a:off x="1676515" y="4051994"/>
            <a:ext cx="1160073" cy="839799"/>
          </a:xfrm>
          <a:prstGeom prst="upArrow">
            <a:avLst/>
          </a:prstGeom>
          <a:solidFill>
            <a:srgbClr val="96969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PC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시대</a:t>
            </a:r>
          </a:p>
        </p:txBody>
      </p:sp>
      <p:sp>
        <p:nvSpPr>
          <p:cNvPr id="77" name="위쪽 화살표 76"/>
          <p:cNvSpPr/>
          <p:nvPr/>
        </p:nvSpPr>
        <p:spPr bwMode="auto">
          <a:xfrm>
            <a:off x="482323" y="4459985"/>
            <a:ext cx="1160073" cy="438156"/>
          </a:xfrm>
          <a:prstGeom prst="upArrow">
            <a:avLst/>
          </a:prstGeom>
          <a:solidFill>
            <a:srgbClr val="96969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메인프레임</a:t>
            </a:r>
            <a:endParaRPr kumimoji="0" lang="ko-KR" altLang="en-US" sz="8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8" name="위쪽 화살표 77"/>
          <p:cNvSpPr/>
          <p:nvPr/>
        </p:nvSpPr>
        <p:spPr bwMode="auto">
          <a:xfrm>
            <a:off x="2938947" y="3613838"/>
            <a:ext cx="1160073" cy="1277955"/>
          </a:xfrm>
          <a:prstGeom prst="upArrow">
            <a:avLst/>
          </a:prstGeom>
          <a:solidFill>
            <a:srgbClr val="96969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인터넷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0" lang="ko-KR" alt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모바일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시대</a:t>
            </a:r>
          </a:p>
        </p:txBody>
      </p:sp>
      <p:sp>
        <p:nvSpPr>
          <p:cNvPr id="79" name="위쪽 화살표 78"/>
          <p:cNvSpPr/>
          <p:nvPr/>
        </p:nvSpPr>
        <p:spPr bwMode="auto">
          <a:xfrm>
            <a:off x="4235499" y="2554962"/>
            <a:ext cx="1160073" cy="2336832"/>
          </a:xfrm>
          <a:prstGeom prst="upArrow">
            <a:avLst/>
          </a:prstGeom>
          <a:solidFill>
            <a:srgbClr val="969696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스마트 시대</a:t>
            </a:r>
          </a:p>
        </p:txBody>
      </p:sp>
      <p:sp>
        <p:nvSpPr>
          <p:cNvPr id="80" name="직사각형 79"/>
          <p:cNvSpPr/>
          <p:nvPr/>
        </p:nvSpPr>
        <p:spPr bwMode="auto">
          <a:xfrm>
            <a:off x="652922" y="5351039"/>
            <a:ext cx="1603630" cy="2555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HW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중심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76447" y="4910048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1970</a:t>
            </a:r>
            <a:endParaRPr lang="ko-KR" altLang="en-US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389951" y="4910048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1980</a:t>
            </a:r>
            <a:endParaRPr lang="ko-KR" altLang="en-US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221274" y="4910048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1990</a:t>
            </a:r>
            <a:endParaRPr lang="ko-KR" altLang="en-US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027700" y="4910048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2000</a:t>
            </a:r>
            <a:endParaRPr lang="ko-KR" altLang="en-US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896816" y="4910048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2018</a:t>
            </a:r>
            <a:endParaRPr lang="ko-KR" altLang="en-US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665450" y="4910048"/>
            <a:ext cx="4924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2020</a:t>
            </a:r>
            <a:endParaRPr lang="ko-KR" altLang="en-US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2324791" y="5351039"/>
            <a:ext cx="1603630" cy="2555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SW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중심</a:t>
            </a:r>
          </a:p>
        </p:txBody>
      </p:sp>
      <p:sp>
        <p:nvSpPr>
          <p:cNvPr id="88" name="직사각형 87"/>
          <p:cNvSpPr/>
          <p:nvPr/>
        </p:nvSpPr>
        <p:spPr bwMode="auto">
          <a:xfrm>
            <a:off x="3996661" y="5351039"/>
            <a:ext cx="1603630" cy="2555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DATA </a:t>
            </a:r>
            <a:r>
              <a:rPr kumimoji="0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중심</a:t>
            </a:r>
          </a:p>
        </p:txBody>
      </p:sp>
      <p:cxnSp>
        <p:nvCxnSpPr>
          <p:cNvPr id="89" name="직선 연결선 88"/>
          <p:cNvCxnSpPr/>
          <p:nvPr/>
        </p:nvCxnSpPr>
        <p:spPr bwMode="auto">
          <a:xfrm rot="16200000" flipV="1">
            <a:off x="3654690" y="4343093"/>
            <a:ext cx="1093381" cy="2"/>
          </a:xfrm>
          <a:prstGeom prst="line">
            <a:avLst/>
          </a:prstGeom>
          <a:noFill/>
          <a:ln w="730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" name="직사각형 89"/>
          <p:cNvSpPr/>
          <p:nvPr/>
        </p:nvSpPr>
        <p:spPr>
          <a:xfrm>
            <a:off x="3804907" y="3467786"/>
            <a:ext cx="7323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kern="120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Big Data</a:t>
            </a:r>
            <a:endParaRPr lang="ko-KR" altLang="en-US" sz="12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00328" y="2098443"/>
            <a:ext cx="32294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200" kern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전세계 디지털 데이터 </a:t>
            </a: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1.8 </a:t>
            </a:r>
            <a:r>
              <a:rPr kumimoji="1" lang="ko-KR" altLang="en-US" sz="12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제타바이트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(2011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  35 </a:t>
            </a:r>
            <a:r>
              <a:rPr kumimoji="1" lang="ko-KR" altLang="en-US" sz="12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제타바이트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(2012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40 </a:t>
            </a:r>
            <a:r>
              <a:rPr kumimoji="1" lang="ko-KR" altLang="en-US" sz="12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제타바이트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(2020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163 </a:t>
            </a:r>
            <a:r>
              <a:rPr kumimoji="1" lang="ko-KR" altLang="en-US" sz="12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제타바이트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(2025</a:t>
            </a:r>
            <a:r>
              <a:rPr kumimoji="1" lang="ko-KR" altLang="en-US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  <a:r>
              <a:rPr kumimoji="1" lang="en-US" altLang="ko-KR" sz="12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kumimoji="1" lang="ko-KR" altLang="en-US" sz="12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92" name="직선 연결선 91"/>
          <p:cNvCxnSpPr/>
          <p:nvPr/>
        </p:nvCxnSpPr>
        <p:spPr bwMode="auto">
          <a:xfrm rot="5400000" flipH="1" flipV="1">
            <a:off x="4252547" y="3653552"/>
            <a:ext cx="2490027" cy="742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Rectangle 27"/>
          <p:cNvSpPr>
            <a:spLocks noChangeArrowheads="1"/>
          </p:cNvSpPr>
          <p:nvPr/>
        </p:nvSpPr>
        <p:spPr bwMode="auto">
          <a:xfrm>
            <a:off x="279462" y="1951079"/>
            <a:ext cx="5460938" cy="4335421"/>
          </a:xfrm>
          <a:prstGeom prst="rect">
            <a:avLst/>
          </a:prstGeom>
          <a:noFill/>
          <a:ln w="3175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xtLst/>
        </p:spPr>
        <p:txBody>
          <a:bodyPr anchor="ctr"/>
          <a:lstStyle/>
          <a:p>
            <a:pPr marL="111125" marR="0" lvl="0" indent="-11112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8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응용 시스템 </a:t>
            </a:r>
            <a:r>
              <a:rPr lang="ko-KR" altLang="en-US" dirty="0"/>
              <a:t>및 서비스 </a:t>
            </a:r>
            <a:r>
              <a:rPr lang="ko-KR" altLang="en-US" dirty="0" smtClean="0"/>
              <a:t>측면의 </a:t>
            </a:r>
            <a:r>
              <a:rPr lang="ko-KR" altLang="en-US" dirty="0"/>
              <a:t>정보화는 대국민 맞춤형</a:t>
            </a:r>
            <a:r>
              <a:rPr lang="en-US" altLang="ko-KR" dirty="0"/>
              <a:t>, </a:t>
            </a:r>
            <a:r>
              <a:rPr lang="ko-KR" altLang="en-US" dirty="0" smtClean="0"/>
              <a:t>협업형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가치 창조형 </a:t>
            </a:r>
            <a:r>
              <a:rPr lang="ko-KR" altLang="en-US" dirty="0"/>
              <a:t>서비스 제공을 </a:t>
            </a:r>
            <a:r>
              <a:rPr lang="ko-KR" altLang="en-US" dirty="0" smtClean="0"/>
              <a:t>지향하고 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응용</a:t>
            </a:r>
            <a:r>
              <a:rPr lang="ko-KR" altLang="en-US" sz="1400" b="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측면 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맞춤형</a:t>
            </a:r>
            <a: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/ 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협업형 서비스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가치 창조형 서비스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45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정보 제공자 관점을 탈피하여 정보 수요자의 편의성을 증대할 수 있는 정보 서비스의 제공을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지향함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정보의 통합 및 연계 강화를 통해 국민 개개인 중심의 맞춤형 서비스를 제공함으로써 정보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가치를 증대하고 있음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내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∙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외부의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다양한 데이터 분석을 통해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정책 수립의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실효성을 제고하고 데이터 개방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/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공유 환경에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적극적으로 대응함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8" name="오각형 47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5041966" y="3864102"/>
            <a:ext cx="4626097" cy="482839"/>
            <a:chOff x="232410" y="3012252"/>
            <a:chExt cx="3064168" cy="557729"/>
          </a:xfrm>
        </p:grpSpPr>
        <p:sp>
          <p:nvSpPr>
            <p:cNvPr id="84" name="Text Box 104"/>
            <p:cNvSpPr txBox="1">
              <a:spLocks noChangeArrowheads="1"/>
            </p:cNvSpPr>
            <p:nvPr/>
          </p:nvSpPr>
          <p:spPr bwMode="auto">
            <a:xfrm>
              <a:off x="265902" y="3012252"/>
              <a:ext cx="3024000" cy="213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2000" tIns="0" rIns="72000" bIns="0">
              <a:spAutoFit/>
            </a:bodyPr>
            <a:lstStyle/>
            <a:p>
              <a:pPr marL="180975" indent="-180975" fontAlgn="auto" latinLnBrk="1">
                <a:spcBef>
                  <a:spcPct val="20000"/>
                </a:spcBef>
                <a:spcAft>
                  <a:spcPts val="0"/>
                </a:spcAft>
                <a:buClrTx/>
                <a:buFont typeface="Wingdings" pitchFamily="2" charset="2"/>
                <a:buChar char="q"/>
                <a:defRPr/>
              </a:pPr>
              <a:r>
                <a:rPr lang="ko-KR" altLang="en-US" sz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 공통기반 플랫폼 구축 및 활성화 추진</a:t>
              </a:r>
              <a:endParaRPr lang="ko-KR" altLang="en-US" sz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32410" y="3241131"/>
              <a:ext cx="3064168" cy="328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66700" indent="-88900">
                <a:lnSpc>
                  <a:spcPct val="100000"/>
                </a:lnSpc>
                <a:spcBef>
                  <a:spcPts val="0"/>
                </a:spcBef>
                <a:buClr>
                  <a:prstClr val="black"/>
                </a:buClr>
                <a:buSzPct val="100000"/>
                <a:buFont typeface="Wingdings" pitchFamily="2" charset="2"/>
                <a:buChar char="§"/>
                <a:defRPr sz="1100" b="0" spc="-10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pPr algn="just">
                <a:lnSpc>
                  <a:spcPts val="1500"/>
                </a:lnSpc>
              </a:pPr>
              <a:endPara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5041966" y="1962176"/>
            <a:ext cx="4626097" cy="446835"/>
            <a:chOff x="232410" y="3053840"/>
            <a:chExt cx="3064168" cy="516141"/>
          </a:xfrm>
        </p:grpSpPr>
        <p:sp>
          <p:nvSpPr>
            <p:cNvPr id="87" name="Text Box 104"/>
            <p:cNvSpPr txBox="1">
              <a:spLocks noChangeArrowheads="1"/>
            </p:cNvSpPr>
            <p:nvPr/>
          </p:nvSpPr>
          <p:spPr bwMode="auto">
            <a:xfrm>
              <a:off x="265902" y="3053840"/>
              <a:ext cx="3024000" cy="2133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2000" tIns="0" rIns="72000" bIns="0">
              <a:spAutoFit/>
            </a:bodyPr>
            <a:lstStyle/>
            <a:p>
              <a:pPr marL="180975" indent="-180975" fontAlgn="auto" latinLnBrk="1">
                <a:spcBef>
                  <a:spcPct val="20000"/>
                </a:spcBef>
                <a:spcAft>
                  <a:spcPts val="0"/>
                </a:spcAft>
                <a:buClrTx/>
                <a:buFont typeface="Wingdings" pitchFamily="2" charset="2"/>
                <a:buChar char="q"/>
                <a:defRPr/>
              </a:pPr>
              <a:r>
                <a:rPr lang="ko-KR" altLang="en-US" sz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공공데이터 포털 구축</a:t>
              </a:r>
              <a:endParaRPr lang="ko-KR" altLang="en-US" sz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32410" y="3241131"/>
              <a:ext cx="3064168" cy="328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266700" indent="-88900">
                <a:lnSpc>
                  <a:spcPct val="100000"/>
                </a:lnSpc>
                <a:spcBef>
                  <a:spcPts val="0"/>
                </a:spcBef>
                <a:buClr>
                  <a:prstClr val="black"/>
                </a:buClr>
                <a:buSzPct val="100000"/>
                <a:buFont typeface="Wingdings" pitchFamily="2" charset="2"/>
                <a:buChar char="§"/>
                <a:defRPr sz="1100" b="0" spc="-10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pPr algn="just">
                <a:lnSpc>
                  <a:spcPts val="1500"/>
                </a:lnSpc>
              </a:pPr>
              <a:endPara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9" name="Text Box 104"/>
            <p:cNvSpPr txBox="1">
              <a:spLocks noChangeArrowheads="1"/>
            </p:cNvSpPr>
            <p:nvPr/>
          </p:nvSpPr>
          <p:spPr bwMode="auto">
            <a:xfrm>
              <a:off x="265902" y="3303370"/>
              <a:ext cx="1826635" cy="1777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72000" tIns="0" rIns="72000" bIns="0">
              <a:spAutoFit/>
            </a:bodyPr>
            <a:lstStyle/>
            <a:p>
              <a:pPr algn="ctr" fontAlgn="auto" latinLnBrk="1">
                <a:spcBef>
                  <a:spcPct val="20000"/>
                </a:spcBef>
                <a:spcAft>
                  <a:spcPts val="0"/>
                </a:spcAft>
                <a:buClrTx/>
                <a:buNone/>
                <a:defRPr/>
              </a:pPr>
              <a:r>
                <a:rPr lang="en-US" altLang="ko-KR" sz="10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[ </a:t>
              </a:r>
              <a:r>
                <a:rPr lang="ko-KR" altLang="en-US" sz="10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산재된 데이터의 제공 채널 통합 </a:t>
              </a:r>
              <a:r>
                <a:rPr lang="en-US" altLang="ko-KR" sz="10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]</a:t>
              </a:r>
              <a:endPara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5092530" y="4125654"/>
            <a:ext cx="4565820" cy="1208346"/>
            <a:chOff x="5092530" y="4125654"/>
            <a:chExt cx="4406994" cy="1467606"/>
          </a:xfrm>
        </p:grpSpPr>
        <p:sp>
          <p:nvSpPr>
            <p:cNvPr id="82" name="Rectangle 76"/>
            <p:cNvSpPr>
              <a:spLocks noChangeArrowheads="1"/>
            </p:cNvSpPr>
            <p:nvPr/>
          </p:nvSpPr>
          <p:spPr bwMode="auto">
            <a:xfrm>
              <a:off x="6426783" y="4125654"/>
              <a:ext cx="1711523" cy="1467606"/>
            </a:xfrm>
            <a:prstGeom prst="rect">
              <a:avLst/>
            </a:prstGeom>
            <a:solidFill>
              <a:schemeClr val="bg1">
                <a:lumMod val="95000"/>
                <a:alpha val="6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kumimoji="1" lang="en-US" altLang="ko-KR" sz="900" b="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0" name="오른쪽 화살표 89"/>
            <p:cNvSpPr/>
            <p:nvPr/>
          </p:nvSpPr>
          <p:spPr bwMode="auto">
            <a:xfrm>
              <a:off x="8113273" y="4219927"/>
              <a:ext cx="277061" cy="1147628"/>
            </a:xfrm>
            <a:prstGeom prst="rightArrow">
              <a:avLst>
                <a:gd name="adj1" fmla="val 66600"/>
                <a:gd name="adj2" fmla="val 50000"/>
              </a:avLst>
            </a:prstGeom>
            <a:gradFill flip="none" rotWithShape="1">
              <a:gsLst>
                <a:gs pos="0">
                  <a:srgbClr val="2E5A72"/>
                </a:gs>
                <a:gs pos="100000">
                  <a:srgbClr val="FFFFFF"/>
                </a:gs>
              </a:gsLst>
              <a:lin ang="10800000" scaled="1"/>
              <a:tileRect/>
            </a:gradFill>
            <a:ln w="6350" algn="ctr">
              <a:noFill/>
              <a:miter lim="800000"/>
              <a:headEnd/>
              <a:tailEnd type="none" w="sm" len="sm"/>
            </a:ln>
            <a:effectLst/>
          </p:spPr>
          <p:txBody>
            <a:bodyPr wrap="none" lIns="0" tIns="0" rIns="0" bIns="0" anchor="ctr"/>
            <a:lstStyle/>
            <a:p>
              <a:pPr marL="85725" indent="-85725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defRPr/>
              </a:pPr>
              <a:endParaRPr lang="ko-KR" altLang="en-US" sz="9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1" name="오른쪽 화살표 90"/>
            <p:cNvSpPr/>
            <p:nvPr/>
          </p:nvSpPr>
          <p:spPr bwMode="auto">
            <a:xfrm>
              <a:off x="6139511" y="4231495"/>
              <a:ext cx="277061" cy="1147628"/>
            </a:xfrm>
            <a:prstGeom prst="rightArrow">
              <a:avLst>
                <a:gd name="adj1" fmla="val 66600"/>
                <a:gd name="adj2" fmla="val 50000"/>
              </a:avLst>
            </a:prstGeom>
            <a:gradFill flip="none" rotWithShape="1">
              <a:gsLst>
                <a:gs pos="0">
                  <a:srgbClr val="2E5A72"/>
                </a:gs>
                <a:gs pos="100000">
                  <a:srgbClr val="FFFFFF"/>
                </a:gs>
              </a:gsLst>
              <a:lin ang="10800000" scaled="1"/>
              <a:tileRect/>
            </a:gradFill>
            <a:ln w="6350" algn="ctr">
              <a:noFill/>
              <a:miter lim="800000"/>
              <a:headEnd/>
              <a:tailEnd type="none" w="sm" len="sm"/>
            </a:ln>
            <a:effectLst/>
          </p:spPr>
          <p:txBody>
            <a:bodyPr wrap="none" lIns="0" tIns="0" rIns="0" bIns="0" anchor="ctr"/>
            <a:lstStyle/>
            <a:p>
              <a:pPr marL="85725" indent="-85725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defRPr/>
              </a:pPr>
              <a:endParaRPr lang="ko-KR" altLang="en-US" sz="9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2" name="Rectangle 76"/>
            <p:cNvSpPr>
              <a:spLocks noChangeArrowheads="1"/>
            </p:cNvSpPr>
            <p:nvPr/>
          </p:nvSpPr>
          <p:spPr bwMode="auto">
            <a:xfrm>
              <a:off x="5092530" y="4125654"/>
              <a:ext cx="1078887" cy="4679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900" b="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공공정보 획득시간</a:t>
              </a:r>
              <a:r>
                <a:rPr kumimoji="1" lang="en-US" altLang="ko-KR" sz="900" b="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br>
                <a:rPr kumimoji="1" lang="en-US" altLang="ko-KR" sz="900" b="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1" lang="ko-KR" altLang="en-US" sz="900" b="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비용 절감</a:t>
              </a:r>
              <a:endParaRPr kumimoji="1" lang="en-US" altLang="ko-KR" sz="900" b="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3" name="TextBox 92"/>
            <p:cNvSpPr txBox="1"/>
            <p:nvPr/>
          </p:nvSpPr>
          <p:spPr bwMode="auto">
            <a:xfrm>
              <a:off x="8426338" y="4339462"/>
              <a:ext cx="1073186" cy="89279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defPPr>
                <a:defRPr lang="en-US"/>
              </a:defPPr>
              <a:lvl1pPr algn="ctr" eaLnBrk="1" hangingPunct="1">
                <a:lnSpc>
                  <a:spcPct val="120000"/>
                </a:lnSpc>
                <a:spcBef>
                  <a:spcPct val="0"/>
                </a:spcBef>
                <a:buClrTx/>
                <a:buFontTx/>
                <a:buNone/>
                <a:defRPr kumimoji="1" sz="9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</a:t>
              </a:r>
              <a:r>
                <a:rPr lang="en-US" altLang="ko-KR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민간 융합정보를 활용한 새로운 빅데이터 기반의 과학적 정책수립 지원</a:t>
              </a:r>
            </a:p>
          </p:txBody>
        </p:sp>
        <p:sp>
          <p:nvSpPr>
            <p:cNvPr id="94" name="Rectangle 76"/>
            <p:cNvSpPr>
              <a:spLocks noChangeArrowheads="1"/>
            </p:cNvSpPr>
            <p:nvPr/>
          </p:nvSpPr>
          <p:spPr bwMode="auto">
            <a:xfrm>
              <a:off x="5092530" y="4660491"/>
              <a:ext cx="1078887" cy="3932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900" b="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정부 정책 지원 수단 필요</a:t>
              </a:r>
              <a:endParaRPr kumimoji="1" lang="en-US" altLang="ko-KR" sz="900" b="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4" name="Rectangle 76"/>
            <p:cNvSpPr>
              <a:spLocks noChangeArrowheads="1"/>
            </p:cNvSpPr>
            <p:nvPr/>
          </p:nvSpPr>
          <p:spPr bwMode="auto">
            <a:xfrm>
              <a:off x="5092530" y="5125182"/>
              <a:ext cx="1078887" cy="4320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900" b="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부처별 개별 구축으로 인한 중복 투자</a:t>
              </a:r>
              <a:endParaRPr kumimoji="1" lang="en-US" altLang="ko-KR" sz="900" b="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pic>
          <p:nvPicPr>
            <p:cNvPr id="165" name="Picture 2" descr="http://cdn-img.easyicon.net/png/10747/1074781.gi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44" b="89844" l="9375" r="960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8733" y="4439874"/>
              <a:ext cx="204885" cy="20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직사각형 165"/>
            <p:cNvSpPr/>
            <p:nvPr/>
          </p:nvSpPr>
          <p:spPr>
            <a:xfrm>
              <a:off x="6469823" y="4132129"/>
              <a:ext cx="1018869" cy="230832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>
                <a:buNone/>
              </a:pPr>
              <a:r>
                <a:rPr lang="ko-KR" altLang="en-US" sz="9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공공정보</a:t>
              </a:r>
              <a:r>
                <a:rPr lang="en-US" altLang="ko-KR" sz="9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9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민간정보</a:t>
              </a:r>
              <a:endPara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7" name="이등변 삼각형 166"/>
            <p:cNvSpPr/>
            <p:nvPr/>
          </p:nvSpPr>
          <p:spPr bwMode="auto">
            <a:xfrm rot="10800000">
              <a:off x="6496278" y="4315274"/>
              <a:ext cx="486062" cy="149666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  <a:alpha val="21000"/>
                  </a:schemeClr>
                </a:gs>
              </a:gsLst>
              <a:lin ang="5400000" scaled="1"/>
              <a:tileRect/>
            </a:gra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l" defTabSz="914400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ko-KR" altLang="en-US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8" name="이등변 삼각형 167"/>
            <p:cNvSpPr/>
            <p:nvPr/>
          </p:nvSpPr>
          <p:spPr bwMode="auto">
            <a:xfrm>
              <a:off x="7546302" y="5122517"/>
              <a:ext cx="486062" cy="149666"/>
            </a:xfrm>
            <a:prstGeom prst="triangle">
              <a:avLst/>
            </a:prstGeom>
            <a:gradFill flip="none" rotWithShape="1">
              <a:gsLst>
                <a:gs pos="0">
                  <a:srgbClr val="FF0000">
                    <a:alpha val="46000"/>
                  </a:srgbClr>
                </a:gs>
                <a:gs pos="50000">
                  <a:srgbClr val="FF0000">
                    <a:alpha val="31000"/>
                  </a:srgbClr>
                </a:gs>
                <a:gs pos="100000">
                  <a:schemeClr val="accent1">
                    <a:tint val="23500"/>
                    <a:satMod val="160000"/>
                    <a:alpha val="21000"/>
                  </a:schemeClr>
                </a:gs>
              </a:gsLst>
              <a:lin ang="5400000" scaled="1"/>
              <a:tileRect/>
            </a:gra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l" defTabSz="914400" rtl="0" eaLnBrk="0" fontAlgn="base" latinLnBrk="0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ko-KR" altLang="en-US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pic>
          <p:nvPicPr>
            <p:cNvPr id="169" name="Picture 2" descr="http://cdn-img.easyicon.net/png/10747/1074781.gif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344" b="89844" l="9375" r="9609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686890" y="4939026"/>
              <a:ext cx="204885" cy="20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0" name="Rectangle 76"/>
            <p:cNvSpPr>
              <a:spLocks noChangeArrowheads="1"/>
            </p:cNvSpPr>
            <p:nvPr/>
          </p:nvSpPr>
          <p:spPr bwMode="auto">
            <a:xfrm>
              <a:off x="6483578" y="4584180"/>
              <a:ext cx="1548407" cy="414130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kumimoji="1" lang="ko-KR" altLang="en-US" sz="900" spc="-1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 공통기반  플랫폼</a:t>
              </a:r>
              <a:endParaRPr kumimoji="1" lang="en-US" altLang="ko-KR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779880" y="5177198"/>
              <a:ext cx="1329851" cy="369332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algn="r">
                <a:buNone/>
              </a:pPr>
              <a:r>
                <a:rPr lang="ko-KR" altLang="en-US" sz="9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활용기관 및 사용자 중심의</a:t>
              </a:r>
              <a:r>
                <a:rPr lang="en-US" altLang="ko-KR" sz="9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lang="en-US" altLang="ko-KR" sz="9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ko-KR" altLang="en-US" sz="9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맞춤형 서비스</a:t>
              </a:r>
              <a:endPara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172" name="그룹 171"/>
          <p:cNvGrpSpPr/>
          <p:nvPr/>
        </p:nvGrpSpPr>
        <p:grpSpPr>
          <a:xfrm>
            <a:off x="6010805" y="2402816"/>
            <a:ext cx="975373" cy="1290553"/>
            <a:chOff x="1566960" y="4223103"/>
            <a:chExt cx="1044155" cy="1150113"/>
          </a:xfrm>
        </p:grpSpPr>
        <p:sp>
          <p:nvSpPr>
            <p:cNvPr id="173" name="직사각형 172"/>
            <p:cNvSpPr/>
            <p:nvPr/>
          </p:nvSpPr>
          <p:spPr>
            <a:xfrm>
              <a:off x="1566960" y="4223103"/>
              <a:ext cx="1044155" cy="115011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 anchorCtr="0"/>
            <a:lstStyle/>
            <a:p>
              <a:pPr algn="ctr">
                <a:buNone/>
              </a:pPr>
              <a:r>
                <a:rPr lang="ko-KR" altLang="en-US" sz="11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공공데이터포털</a:t>
              </a:r>
              <a:endParaRPr lang="ko-KR" altLang="en-US" sz="11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697736" y="4515855"/>
              <a:ext cx="781912" cy="2192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None/>
              </a:pPr>
              <a:r>
                <a:rPr lang="en-US" altLang="ko-KR" sz="9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Open API</a:t>
              </a: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697736" y="4781709"/>
              <a:ext cx="781912" cy="2192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None/>
              </a:pPr>
              <a:r>
                <a:rPr lang="en-US" altLang="ko-KR" sz="9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File Data</a:t>
              </a: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697736" y="5047564"/>
              <a:ext cx="781912" cy="21925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buNone/>
              </a:pPr>
              <a:r>
                <a:rPr lang="en-US" altLang="ko-KR" sz="9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Data </a:t>
              </a:r>
              <a:r>
                <a:rPr lang="ko-KR" altLang="en-US" sz="9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시각화</a:t>
              </a:r>
              <a:endParaRPr lang="en-US" altLang="ko-KR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77" name="이등변 삼각형 176"/>
          <p:cNvSpPr/>
          <p:nvPr/>
        </p:nvSpPr>
        <p:spPr>
          <a:xfrm rot="5400000" flipH="1">
            <a:off x="6616059" y="2988224"/>
            <a:ext cx="1008008" cy="123753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ko-KR" altLang="en-US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8" name="순서도: 자기 디스크 177"/>
          <p:cNvSpPr/>
          <p:nvPr/>
        </p:nvSpPr>
        <p:spPr>
          <a:xfrm>
            <a:off x="5178588" y="2368165"/>
            <a:ext cx="439438" cy="335952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z="10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의료</a:t>
            </a:r>
            <a:endParaRPr lang="ko-KR" altLang="en-US" sz="1000" b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9" name="순서도: 자기 디스크 178"/>
          <p:cNvSpPr/>
          <p:nvPr/>
        </p:nvSpPr>
        <p:spPr>
          <a:xfrm>
            <a:off x="5178588" y="2733249"/>
            <a:ext cx="439438" cy="305411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z="1000" b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복지</a:t>
            </a:r>
          </a:p>
        </p:txBody>
      </p:sp>
      <p:sp>
        <p:nvSpPr>
          <p:cNvPr id="180" name="순서도: 자기 디스크 179"/>
          <p:cNvSpPr/>
          <p:nvPr/>
        </p:nvSpPr>
        <p:spPr>
          <a:xfrm>
            <a:off x="5178588" y="3067792"/>
            <a:ext cx="439438" cy="305411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z="1000" b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고용</a:t>
            </a:r>
          </a:p>
        </p:txBody>
      </p:sp>
      <p:sp>
        <p:nvSpPr>
          <p:cNvPr id="181" name="순서도: 자기 디스크 180"/>
          <p:cNvSpPr/>
          <p:nvPr/>
        </p:nvSpPr>
        <p:spPr>
          <a:xfrm>
            <a:off x="5178588" y="3402335"/>
            <a:ext cx="439438" cy="305411"/>
          </a:xfrm>
          <a:prstGeom prst="flowChartMagneticDisk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ko-KR" altLang="en-US" sz="1000" b="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교육</a:t>
            </a:r>
          </a:p>
        </p:txBody>
      </p:sp>
      <p:sp>
        <p:nvSpPr>
          <p:cNvPr id="182" name="직사각형 181"/>
          <p:cNvSpPr/>
          <p:nvPr/>
        </p:nvSpPr>
        <p:spPr>
          <a:xfrm rot="5400000">
            <a:off x="5242599" y="3689450"/>
            <a:ext cx="331607" cy="224938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None/>
            </a:pPr>
            <a:r>
              <a:rPr lang="en-US" altLang="ko-KR" sz="11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…</a:t>
            </a:r>
            <a:endParaRPr lang="ko-KR" altLang="en-US" sz="1100" b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183" name="직선 화살표 연결선 182"/>
          <p:cNvCxnSpPr>
            <a:stCxn id="178" idx="4"/>
            <a:endCxn id="173" idx="1"/>
          </p:cNvCxnSpPr>
          <p:nvPr/>
        </p:nvCxnSpPr>
        <p:spPr bwMode="auto">
          <a:xfrm>
            <a:off x="5618026" y="2536141"/>
            <a:ext cx="392779" cy="511952"/>
          </a:xfrm>
          <a:prstGeom prst="straightConnector1">
            <a:avLst/>
          </a:prstGeom>
          <a:solidFill>
            <a:srgbClr val="FBB779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4" name="직선 화살표 연결선 183"/>
          <p:cNvCxnSpPr>
            <a:stCxn id="179" idx="4"/>
            <a:endCxn id="173" idx="1"/>
          </p:cNvCxnSpPr>
          <p:nvPr/>
        </p:nvCxnSpPr>
        <p:spPr bwMode="auto">
          <a:xfrm>
            <a:off x="5618026" y="2885955"/>
            <a:ext cx="392779" cy="162138"/>
          </a:xfrm>
          <a:prstGeom prst="straightConnector1">
            <a:avLst/>
          </a:prstGeom>
          <a:solidFill>
            <a:srgbClr val="FBB779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5" name="직선 화살표 연결선 184"/>
          <p:cNvCxnSpPr>
            <a:stCxn id="180" idx="4"/>
            <a:endCxn id="173" idx="1"/>
          </p:cNvCxnSpPr>
          <p:nvPr/>
        </p:nvCxnSpPr>
        <p:spPr bwMode="auto">
          <a:xfrm flipV="1">
            <a:off x="5618026" y="3048093"/>
            <a:ext cx="392779" cy="172405"/>
          </a:xfrm>
          <a:prstGeom prst="straightConnector1">
            <a:avLst/>
          </a:prstGeom>
          <a:solidFill>
            <a:srgbClr val="FBB779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6" name="직선 화살표 연결선 185"/>
          <p:cNvCxnSpPr>
            <a:stCxn id="181" idx="4"/>
            <a:endCxn id="173" idx="1"/>
          </p:cNvCxnSpPr>
          <p:nvPr/>
        </p:nvCxnSpPr>
        <p:spPr bwMode="auto">
          <a:xfrm flipV="1">
            <a:off x="5618026" y="3048093"/>
            <a:ext cx="392779" cy="506948"/>
          </a:xfrm>
          <a:prstGeom prst="straightConnector1">
            <a:avLst/>
          </a:prstGeom>
          <a:solidFill>
            <a:srgbClr val="FBB779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87" name="직사각형 186"/>
          <p:cNvSpPr/>
          <p:nvPr/>
        </p:nvSpPr>
        <p:spPr>
          <a:xfrm>
            <a:off x="5620732" y="3132752"/>
            <a:ext cx="393338" cy="40650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0"/>
              </a:spcBef>
              <a:buNone/>
            </a:pPr>
            <a:r>
              <a:rPr lang="ko-KR" altLang="en-US" sz="8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채널 </a:t>
            </a:r>
            <a:endParaRPr lang="en-US" altLang="ko-KR" sz="800" b="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>
              <a:spcBef>
                <a:spcPts val="0"/>
              </a:spcBef>
              <a:buNone/>
            </a:pPr>
            <a:r>
              <a:rPr lang="ko-KR" altLang="en-US" sz="8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</a:t>
            </a:r>
            <a:endParaRPr lang="ko-KR" altLang="en-US" sz="800" b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188" name="Picture 2" descr="D:\Documents and Settings\jp\바탕 화면\아이콘 준호대리님작업\png\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0234" y="2646251"/>
            <a:ext cx="323895" cy="493130"/>
          </a:xfrm>
          <a:prstGeom prst="rect">
            <a:avLst/>
          </a:prstGeom>
          <a:noFill/>
        </p:spPr>
      </p:pic>
      <p:pic>
        <p:nvPicPr>
          <p:cNvPr id="189" name="Picture 24" descr="D:\Documents and Settings\jp\바탕 화면\아이콘 준호대리님작업\png\2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02202" y="2360377"/>
            <a:ext cx="295759" cy="475022"/>
          </a:xfrm>
          <a:prstGeom prst="rect">
            <a:avLst/>
          </a:prstGeom>
          <a:noFill/>
        </p:spPr>
      </p:pic>
      <p:pic>
        <p:nvPicPr>
          <p:cNvPr id="190" name="Picture 6" descr="D:\Documents and Settings\jp\바탕 화면\아이콘 준호대리님작업\png\5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77616" y="3119029"/>
            <a:ext cx="306888" cy="467237"/>
          </a:xfrm>
          <a:prstGeom prst="rect">
            <a:avLst/>
          </a:prstGeom>
          <a:noFill/>
        </p:spPr>
      </p:pic>
      <p:sp>
        <p:nvSpPr>
          <p:cNvPr id="191" name="직사각형 190"/>
          <p:cNvSpPr/>
          <p:nvPr/>
        </p:nvSpPr>
        <p:spPr>
          <a:xfrm>
            <a:off x="7144651" y="2800653"/>
            <a:ext cx="432672" cy="2776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0"/>
              </a:spcBef>
              <a:buNone/>
            </a:pPr>
            <a:r>
              <a:rPr lang="ko-KR" altLang="en-US" sz="8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국민</a:t>
            </a:r>
            <a:endParaRPr lang="ko-KR" altLang="en-US" sz="800" b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2" name="직사각형 191"/>
          <p:cNvSpPr/>
          <p:nvPr/>
        </p:nvSpPr>
        <p:spPr>
          <a:xfrm>
            <a:off x="7305827" y="3073752"/>
            <a:ext cx="696823" cy="2776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0"/>
              </a:spcBef>
              <a:buNone/>
            </a:pPr>
            <a:r>
              <a:rPr lang="ko-KR" altLang="en-US" sz="8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민간기업</a:t>
            </a:r>
            <a:endParaRPr lang="ko-KR" altLang="en-US" sz="800" b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6950174" y="3518637"/>
            <a:ext cx="766504" cy="277646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0"/>
              </a:spcBef>
              <a:buNone/>
            </a:pPr>
            <a:r>
              <a:rPr lang="ko-KR" altLang="en-US" sz="800" b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</a:t>
            </a:r>
            <a:endParaRPr lang="ko-KR" altLang="en-US" sz="800" b="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7850274" y="2144370"/>
            <a:ext cx="1836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900" indent="-88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정부</a:t>
            </a:r>
            <a:r>
              <a:rPr lang="en-US" altLang="ko-KR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3.0</a:t>
            </a: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핵심 과제인 ‘데이터 개방’을 효율적으로 추진하기 위해</a:t>
            </a:r>
            <a:r>
              <a:rPr lang="en-US" altLang="ko-KR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중앙</a:t>
            </a:r>
            <a:r>
              <a:rPr lang="en-US" altLang="ko-KR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지자체</a:t>
            </a:r>
            <a:r>
              <a:rPr lang="en-US" altLang="ko-KR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공공기관의 </a:t>
            </a:r>
            <a:r>
              <a: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분산된 개방 데이터를 일원화하여 민간에 통합 제공하는 역할을 </a:t>
            </a:r>
            <a:r>
              <a:rPr lang="ko-KR" altLang="en-US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담당</a:t>
            </a:r>
            <a:endParaRPr lang="en-US" altLang="ko-KR" sz="1000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indent="-88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다운로드 신청 건수는 연간 최소 약 </a:t>
            </a:r>
            <a:r>
              <a:rPr lang="en-US" altLang="ko-KR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7</a:t>
            </a:r>
            <a:r>
              <a:rPr lang="ko-KR" altLang="en-US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배 이상 증가</a:t>
            </a:r>
            <a:r>
              <a:rPr lang="en-US" altLang="ko-KR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(2014</a:t>
            </a:r>
            <a:r>
              <a:rPr lang="ko-KR" altLang="en-US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이후 연간 최소 </a:t>
            </a:r>
            <a:r>
              <a:rPr lang="en-US" altLang="ko-KR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8</a:t>
            </a:r>
            <a:r>
              <a:rPr lang="ko-KR" altLang="en-US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만건 이상</a:t>
            </a:r>
            <a:r>
              <a:rPr lang="en-US" altLang="ko-KR" sz="10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lang="ko-KR" altLang="en-US" sz="10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6" name="Text Box 104"/>
          <p:cNvSpPr txBox="1">
            <a:spLocks noChangeArrowheads="1"/>
          </p:cNvSpPr>
          <p:nvPr/>
        </p:nvSpPr>
        <p:spPr bwMode="auto">
          <a:xfrm>
            <a:off x="198376" y="2202145"/>
            <a:ext cx="1503424" cy="937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72000" bIns="0">
            <a:spAutoFit/>
          </a:bodyPr>
          <a:lstStyle/>
          <a:p>
            <a:pPr marL="88900" indent="-88900" fontAlgn="auto" latinLnBrk="1">
              <a:spcBef>
                <a:spcPct val="20000"/>
              </a:spcBef>
              <a:spcAft>
                <a:spcPts val="0"/>
              </a:spcAft>
              <a:buClrTx/>
              <a:defRPr/>
            </a:pPr>
            <a:r>
              <a:rPr lang="ko-KR" altLang="en-US" sz="1050" b="0" spc="-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생애주기 유형별 수혜자</a:t>
            </a:r>
            <a:endParaRPr lang="en-US" altLang="ko-KR" sz="1050" b="0" spc="-1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indent="-88900" fontAlgn="auto" latinLnBrk="1">
              <a:spcBef>
                <a:spcPct val="20000"/>
              </a:spcBef>
              <a:spcAft>
                <a:spcPts val="0"/>
              </a:spcAft>
              <a:buClrTx/>
              <a:defRPr/>
            </a:pPr>
            <a:r>
              <a:rPr lang="ko-KR" altLang="en-US" sz="1050" b="0" spc="-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맞춤형 서비스 통합  제공을</a:t>
            </a:r>
            <a:endParaRPr lang="en-US" altLang="ko-KR" sz="1050" b="0" spc="-1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indent="-88900" fontAlgn="auto" latinLnBrk="1">
              <a:spcBef>
                <a:spcPct val="20000"/>
              </a:spcBef>
              <a:spcAft>
                <a:spcPts val="0"/>
              </a:spcAft>
              <a:buClrTx/>
              <a:defRPr/>
            </a:pPr>
            <a:r>
              <a:rPr lang="ko-KR" altLang="en-US" sz="1050" b="0" spc="-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위한 공공서비스 통합 관리</a:t>
            </a:r>
            <a:endParaRPr lang="en-US" altLang="ko-KR" sz="1050" b="0" spc="-1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indent="-88900" fontAlgn="auto" latinLnBrk="1">
              <a:spcBef>
                <a:spcPct val="20000"/>
              </a:spcBef>
              <a:spcAft>
                <a:spcPts val="0"/>
              </a:spcAft>
              <a:buClrTx/>
              <a:defRPr/>
            </a:pPr>
            <a:r>
              <a:rPr lang="ko-KR" altLang="en-US" sz="1050" b="0" spc="-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체계 구축 </a:t>
            </a:r>
            <a:r>
              <a:rPr lang="en-US" altLang="ko-KR" sz="1050" b="0" spc="-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</a:p>
          <a:p>
            <a:pPr marL="88900" indent="-88900" fontAlgn="auto" latinLnBrk="1">
              <a:spcBef>
                <a:spcPct val="20000"/>
              </a:spcBef>
              <a:spcAft>
                <a:spcPts val="0"/>
              </a:spcAft>
              <a:buClrTx/>
              <a:defRPr/>
            </a:pPr>
            <a:r>
              <a:rPr lang="ko-KR" altLang="en-US" sz="1050" b="0" spc="-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생활정보 서비스 통합  추진</a:t>
            </a:r>
            <a:endParaRPr lang="ko-KR" altLang="en-US" sz="1050" b="0" spc="-1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198" name="표 1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437508"/>
              </p:ext>
            </p:extLst>
          </p:nvPr>
        </p:nvGraphicFramePr>
        <p:xfrm>
          <a:off x="308484" y="3422712"/>
          <a:ext cx="4536504" cy="1872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115"/>
                <a:gridCol w="643893"/>
                <a:gridCol w="1984721"/>
                <a:gridCol w="1346775"/>
              </a:tblGrid>
              <a:tr h="156017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분류기준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유형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사례명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9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56017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참여주체에 따른 분류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중앙부처간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중앙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지방 간 법령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조례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원클릭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서비스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법제처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행자부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중앙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+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지방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섬지역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어업통계 정확성 제고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통계청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충청남도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2035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활동에 따른 분류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자원공동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l"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활용형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기상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강우 레이더 공동활용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기상청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국토부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국방부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행자부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원스톱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algn="l" latinLnBrk="0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제공형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고용복지 서비스 제공창구 단일화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고용부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복지부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6017">
                <a:tc row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협업 효과에 따른 분류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고객만족도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제고형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운전면허 발급 시 신체검사 간소화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행자부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복지부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경찰청 등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60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000" dirty="0" smtClean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36000" marT="36000" marB="36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연말정산 간소화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국세청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신용카드사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등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20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내부효율성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제고형</a:t>
                      </a:r>
                      <a:endParaRPr lang="ko-KR" altLang="en-US" sz="9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헬기운용 효율화를 위한 협력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경찰청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산림청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방재청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등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99" name="Picture 4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6" t="42589" r="17664" b="8091"/>
          <a:stretch/>
        </p:blipFill>
        <p:spPr bwMode="auto">
          <a:xfrm>
            <a:off x="1615108" y="1965310"/>
            <a:ext cx="3121992" cy="140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55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내부 데이터에 대해 분석과 처리 방법의 미흡함으로 빅데이터를 활용하지 못하고 있는 기업 들이 데이터를 제대로 활용할 수 있게 도움을 제공하는 서비스 중심으로 확산되고 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민간 서비스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기반의 빅데이터 서비스 활용 전환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서비스 전환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45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데이터를 제대로 활용할 수 있게 도움을 제공하는 </a:t>
              </a:r>
              <a:r>
                <a:rPr kumimoji="1" lang="en-US" altLang="ko-KR" sz="1200" dirty="0" err="1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Bigdata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-as-a-service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중심으로 확산 추세임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8" name="오각형 47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85" y="2019300"/>
            <a:ext cx="2760144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AutoShape 13"/>
          <p:cNvSpPr>
            <a:spLocks noChangeArrowheads="1"/>
          </p:cNvSpPr>
          <p:nvPr/>
        </p:nvSpPr>
        <p:spPr bwMode="auto">
          <a:xfrm>
            <a:off x="3097585" y="2002295"/>
            <a:ext cx="1728415" cy="3210047"/>
          </a:xfrm>
          <a:prstGeom prst="roundRect">
            <a:avLst>
              <a:gd name="adj" fmla="val 2852"/>
            </a:avLst>
          </a:prstGeom>
          <a:solidFill>
            <a:srgbClr val="FFFFFF"/>
          </a:solidFill>
          <a:ln w="3175" algn="ctr">
            <a:solidFill>
              <a:srgbClr val="808080"/>
            </a:solidFill>
            <a:round/>
            <a:headEnd/>
            <a:tailEnd/>
          </a:ln>
        </p:spPr>
        <p:txBody>
          <a:bodyPr lIns="72000" tIns="36000" rIns="0" bIns="36000" anchor="ctr"/>
          <a:lstStyle/>
          <a:p>
            <a:pPr marL="87313" indent="-8731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99"/>
              </a:buClr>
              <a:buFont typeface="Wingdings" pitchFamily="2" charset="2"/>
              <a:buChar char="§"/>
            </a:pPr>
            <a:r>
              <a:rPr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내부의 </a:t>
            </a:r>
            <a:r>
              <a:rPr lang="ko-KR" altLang="en-US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데이터를 어떻게 분석하고 처리해야 하는지 알 수 없다는 이유로 </a:t>
            </a:r>
            <a:r>
              <a:rPr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빅데이터를 </a:t>
            </a:r>
            <a:r>
              <a:rPr lang="ko-KR" altLang="en-US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활용하지 못하고 있는 기업들이 데이터를 제대로 활용할 수 있게 </a:t>
            </a:r>
            <a:r>
              <a:rPr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도움을 </a:t>
            </a:r>
            <a:r>
              <a:rPr lang="ko-KR" altLang="en-US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제공하는 서비스를 중심으로 확산되고 </a:t>
            </a:r>
            <a:r>
              <a:rPr lang="ko-KR" altLang="en-US" sz="10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있음</a:t>
            </a:r>
            <a:endParaRPr lang="en-US" altLang="ko-KR" sz="10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6699"/>
              </a:buClr>
              <a:buFont typeface="Wingdings" pitchFamily="2" charset="2"/>
              <a:buChar char="§"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기반의 기술과 데이터를 접목하여 마케팅</a:t>
            </a:r>
            <a:r>
              <a:rPr lang="en-US" altLang="ko-KR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위험관리</a:t>
            </a:r>
            <a:r>
              <a:rPr lang="en-US" altLang="ko-KR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실시간 경쟁사 분석의 수요에 대응하면서 주기적으로 유용한 비즈니스 </a:t>
            </a:r>
            <a:r>
              <a:rPr lang="en-US" altLang="ko-KR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Insights</a:t>
            </a: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제공</a:t>
            </a:r>
            <a:endParaRPr lang="ko-KR" altLang="en-US" sz="10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054843" y="1971580"/>
            <a:ext cx="4571757" cy="3289904"/>
            <a:chOff x="5054843" y="1971580"/>
            <a:chExt cx="6990192" cy="3289904"/>
          </a:xfrm>
        </p:grpSpPr>
        <p:grpSp>
          <p:nvGrpSpPr>
            <p:cNvPr id="76" name="그룹 75"/>
            <p:cNvGrpSpPr/>
            <p:nvPr/>
          </p:nvGrpSpPr>
          <p:grpSpPr>
            <a:xfrm>
              <a:off x="5062106" y="1971580"/>
              <a:ext cx="6982109" cy="360040"/>
              <a:chOff x="270234" y="4221088"/>
              <a:chExt cx="9032650" cy="360040"/>
            </a:xfrm>
          </p:grpSpPr>
          <p:sp>
            <p:nvSpPr>
              <p:cNvPr id="77" name="AutoShape 14"/>
              <p:cNvSpPr>
                <a:spLocks noChangeArrowheads="1"/>
              </p:cNvSpPr>
              <p:nvPr/>
            </p:nvSpPr>
            <p:spPr bwMode="auto">
              <a:xfrm>
                <a:off x="270234" y="4221088"/>
                <a:ext cx="4466741" cy="360040"/>
              </a:xfrm>
              <a:prstGeom prst="roundRect">
                <a:avLst>
                  <a:gd name="adj" fmla="val 2852"/>
                </a:avLst>
              </a:prstGeom>
              <a:solidFill>
                <a:schemeClr val="bg1">
                  <a:lumMod val="75000"/>
                </a:schemeClr>
              </a:solidFill>
              <a:ln w="3175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lIns="36000" tIns="36000" rIns="36000" bIns="36000" anchor="ctr"/>
              <a:lstStyle/>
              <a:p>
                <a:pPr algn="ctr" defTabSz="914239" latinLnBrk="1"/>
                <a:r>
                  <a:rPr lang="en-US" altLang="ko-KR" sz="1000" kern="1200" dirty="0" err="1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CenturyLink</a:t>
                </a:r>
                <a:r>
                  <a:rPr lang="en-US" altLang="ko-KR" sz="1000" kern="12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 - new </a:t>
                </a:r>
                <a:r>
                  <a:rPr lang="en-US" altLang="ko-KR" sz="1000" kern="1200" dirty="0" err="1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BDaaS</a:t>
                </a:r>
                <a:r>
                  <a:rPr lang="en-US" altLang="ko-KR" sz="1000" kern="12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 </a:t>
                </a:r>
                <a:endParaRPr lang="en-US" altLang="ko-KR" sz="1000" kern="12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algn="ctr" defTabSz="914239" latinLnBrk="1"/>
                <a:r>
                  <a:rPr lang="en-US" altLang="ko-KR" sz="1000" kern="1200" dirty="0" smtClean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(</a:t>
                </a:r>
                <a:r>
                  <a:rPr lang="en-US" altLang="ko-KR" sz="1000" kern="1200" dirty="0" err="1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Bigdata</a:t>
                </a:r>
                <a:r>
                  <a:rPr lang="en-US" altLang="ko-KR" sz="1000" kern="12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-as-a-service)</a:t>
                </a:r>
                <a:endParaRPr lang="ko-KR" altLang="en-US" sz="1000" kern="12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78" name="AutoShape 14"/>
              <p:cNvSpPr>
                <a:spLocks noChangeArrowheads="1"/>
              </p:cNvSpPr>
              <p:nvPr/>
            </p:nvSpPr>
            <p:spPr bwMode="auto">
              <a:xfrm>
                <a:off x="4836143" y="4221088"/>
                <a:ext cx="4466741" cy="360040"/>
              </a:xfrm>
              <a:prstGeom prst="roundRect">
                <a:avLst>
                  <a:gd name="adj" fmla="val 2852"/>
                </a:avLst>
              </a:prstGeom>
              <a:solidFill>
                <a:schemeClr val="bg1">
                  <a:lumMod val="75000"/>
                </a:schemeClr>
              </a:solidFill>
              <a:ln w="3175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lIns="36000" tIns="36000" rIns="36000" bIns="36000" anchor="ctr"/>
              <a:lstStyle/>
              <a:p>
                <a:pPr algn="ctr" defTabSz="914239" latinLnBrk="1"/>
                <a:r>
                  <a:rPr lang="ko-KR" altLang="en-US" sz="1000" kern="1200" dirty="0" smtClean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기계학습을 </a:t>
                </a:r>
                <a:r>
                  <a:rPr lang="ko-KR" altLang="en-US" sz="1000" kern="12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통한 </a:t>
                </a:r>
                <a:endParaRPr lang="en-US" altLang="ko-KR" sz="1000" kern="12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algn="ctr" defTabSz="914239" latinLnBrk="1"/>
                <a:r>
                  <a:rPr lang="ko-KR" altLang="en-US" sz="1000" kern="1200" dirty="0" smtClean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비즈니스 </a:t>
                </a:r>
                <a:r>
                  <a:rPr lang="ko-KR" altLang="en-US" sz="1000" kern="1200" dirty="0">
                    <a:solidFill>
                      <a:schemeClr val="tx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데이터 제공</a:t>
                </a:r>
              </a:p>
            </p:txBody>
          </p:sp>
        </p:grpSp>
        <p:sp>
          <p:nvSpPr>
            <p:cNvPr id="79" name="AutoShape 14"/>
            <p:cNvSpPr>
              <a:spLocks noChangeArrowheads="1"/>
            </p:cNvSpPr>
            <p:nvPr/>
          </p:nvSpPr>
          <p:spPr bwMode="auto">
            <a:xfrm>
              <a:off x="5056945" y="2402538"/>
              <a:ext cx="375745" cy="965664"/>
            </a:xfrm>
            <a:prstGeom prst="roundRect">
              <a:avLst>
                <a:gd name="adj" fmla="val 2852"/>
              </a:avLst>
            </a:prstGeom>
            <a:solidFill>
              <a:schemeClr val="bg1">
                <a:lumMod val="95000"/>
              </a:schemeClr>
            </a:solidFill>
            <a:ln w="3175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 defTabSz="914239" latinLnBrk="1"/>
              <a:r>
                <a:rPr lang="ko-KR" altLang="en-US" sz="900" kern="12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개요</a:t>
              </a:r>
              <a:endParaRPr lang="ko-KR" altLang="en-US" sz="900" kern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80" name="AutoShape 13"/>
            <p:cNvSpPr>
              <a:spLocks noChangeArrowheads="1"/>
            </p:cNvSpPr>
            <p:nvPr/>
          </p:nvSpPr>
          <p:spPr bwMode="auto">
            <a:xfrm>
              <a:off x="5459559" y="2417714"/>
              <a:ext cx="3050563" cy="950489"/>
            </a:xfrm>
            <a:prstGeom prst="roundRect">
              <a:avLst>
                <a:gd name="adj" fmla="val 2852"/>
              </a:avLst>
            </a:prstGeom>
            <a:solidFill>
              <a:srgbClr val="FFFFFF"/>
            </a:solidFill>
            <a:ln w="3175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72000" tIns="36000" rIns="0" bIns="36000" anchor="ctr"/>
            <a:lstStyle/>
            <a:p>
              <a:pPr marL="87313" indent="-87313" defTabSz="914239" latinLnBrk="1">
                <a:lnSpc>
                  <a:spcPct val="110000"/>
                </a:lnSpc>
                <a:buClr>
                  <a:srgbClr val="666699"/>
                </a:buClr>
                <a:buFont typeface="Wingdings" pitchFamily="2" charset="2"/>
                <a:buChar char="§"/>
              </a:pPr>
              <a:r>
                <a:rPr lang="ko-KR" altLang="en-US" sz="8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빅데이터를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활용하고 싶지만</a:t>
              </a:r>
              <a:r>
                <a:rPr lang="en-US" altLang="ko-KR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해당 회사에서 이용할 수 있는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자원</a:t>
              </a:r>
              <a:r>
                <a:rPr lang="en-US" altLang="ko-KR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전문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지식이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없는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 회사를 위해 새로운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형태의</a:t>
              </a:r>
              <a:r>
                <a:rPr lang="en-US" altLang="ko-KR" sz="8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BDaaS</a:t>
              </a:r>
              <a:r>
                <a:rPr lang="en-US" altLang="ko-KR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(</a:t>
              </a:r>
              <a:r>
                <a:rPr lang="ko-KR" altLang="en-US" sz="8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클라우드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8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서비스</a:t>
              </a:r>
              <a:r>
                <a:rPr lang="en-US" altLang="ko-KR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 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모델을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발표</a:t>
              </a:r>
              <a:endParaRPr lang="ko-KR" altLang="en-US" sz="8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1" name="AutoShape 14"/>
            <p:cNvSpPr>
              <a:spLocks noChangeArrowheads="1"/>
            </p:cNvSpPr>
            <p:nvPr/>
          </p:nvSpPr>
          <p:spPr bwMode="auto">
            <a:xfrm>
              <a:off x="5054843" y="3438110"/>
              <a:ext cx="375745" cy="1806992"/>
            </a:xfrm>
            <a:prstGeom prst="roundRect">
              <a:avLst>
                <a:gd name="adj" fmla="val 2852"/>
              </a:avLst>
            </a:prstGeom>
            <a:solidFill>
              <a:schemeClr val="bg1">
                <a:lumMod val="95000"/>
              </a:schemeClr>
            </a:solidFill>
            <a:ln w="3175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 defTabSz="914239" latinLnBrk="1"/>
              <a:r>
                <a:rPr lang="ko-KR" altLang="en-US" sz="900" kern="12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주요</a:t>
              </a:r>
              <a:endParaRPr lang="en-US" altLang="ko-KR" sz="900" kern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 defTabSz="914239" latinLnBrk="1"/>
              <a:r>
                <a:rPr lang="ko-KR" altLang="en-US" sz="900" kern="12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내</a:t>
              </a:r>
              <a:r>
                <a:rPr lang="ko-KR" altLang="en-US" sz="900" kern="12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용</a:t>
              </a:r>
            </a:p>
          </p:txBody>
        </p:sp>
        <p:sp>
          <p:nvSpPr>
            <p:cNvPr id="95" name="AutoShape 13"/>
            <p:cNvSpPr>
              <a:spLocks noChangeArrowheads="1"/>
            </p:cNvSpPr>
            <p:nvPr/>
          </p:nvSpPr>
          <p:spPr bwMode="auto">
            <a:xfrm>
              <a:off x="5458739" y="3438111"/>
              <a:ext cx="3050563" cy="1806990"/>
            </a:xfrm>
            <a:prstGeom prst="roundRect">
              <a:avLst>
                <a:gd name="adj" fmla="val 2852"/>
              </a:avLst>
            </a:prstGeom>
            <a:solidFill>
              <a:srgbClr val="FFFFFF"/>
            </a:solidFill>
            <a:ln w="3175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72000" tIns="36000" rIns="0" bIns="36000" anchor="ctr"/>
            <a:lstStyle/>
            <a:p>
              <a:pPr marL="87313" indent="-87313" defTabSz="914239" latinLnBrk="1">
                <a:lnSpc>
                  <a:spcPct val="110000"/>
                </a:lnSpc>
                <a:buClr>
                  <a:srgbClr val="666699"/>
                </a:buClr>
                <a:buFont typeface="Wingdings" pitchFamily="2" charset="2"/>
                <a:buChar char="§"/>
              </a:pP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시스템에서 입증된 방법론의 적용</a:t>
              </a:r>
              <a:endParaRPr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7313" indent="-87313" defTabSz="914239" latinLnBrk="1">
                <a:lnSpc>
                  <a:spcPct val="110000"/>
                </a:lnSpc>
                <a:buClr>
                  <a:srgbClr val="666699"/>
                </a:buClr>
                <a:buFont typeface="Wingdings" pitchFamily="2" charset="2"/>
                <a:buChar char="§"/>
              </a:pP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비즈니스 목표 일치 보장을 위한 빅데이터 아키텍처 지원</a:t>
              </a:r>
              <a:endParaRPr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7313" indent="-87313" defTabSz="914239" latinLnBrk="1">
                <a:lnSpc>
                  <a:spcPct val="110000"/>
                </a:lnSpc>
                <a:buClr>
                  <a:srgbClr val="666699"/>
                </a:buClr>
                <a:buFont typeface="Wingdings" pitchFamily="2" charset="2"/>
                <a:buChar char="§"/>
              </a:pP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리소스 및 </a:t>
              </a:r>
              <a:r>
                <a:rPr lang="ko-KR" altLang="en-US" sz="800" kern="12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데이터사이언티스트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전문가 팀의 도움을 제공</a:t>
              </a:r>
              <a:endParaRPr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7313" indent="-87313" defTabSz="914239" latinLnBrk="1">
                <a:lnSpc>
                  <a:spcPct val="110000"/>
                </a:lnSpc>
                <a:buClr>
                  <a:srgbClr val="666699"/>
                </a:buClr>
                <a:buFont typeface="Wingdings" pitchFamily="2" charset="2"/>
                <a:buChar char="§"/>
              </a:pP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관리자</a:t>
              </a:r>
              <a:r>
                <a:rPr lang="en-US" altLang="ko-KR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개발자</a:t>
              </a:r>
              <a:r>
                <a:rPr lang="en-US" altLang="ko-KR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설계자 관점에서 </a:t>
              </a:r>
              <a:r>
                <a:rPr lang="en-US" altLang="ko-KR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Use Case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중심의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전문 기술을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제공</a:t>
              </a:r>
            </a:p>
          </p:txBody>
        </p:sp>
        <p:sp>
          <p:nvSpPr>
            <p:cNvPr id="96" name="AutoShape 14"/>
            <p:cNvSpPr>
              <a:spLocks noChangeArrowheads="1"/>
            </p:cNvSpPr>
            <p:nvPr/>
          </p:nvSpPr>
          <p:spPr bwMode="auto">
            <a:xfrm>
              <a:off x="8591857" y="2418921"/>
              <a:ext cx="375745" cy="965664"/>
            </a:xfrm>
            <a:prstGeom prst="roundRect">
              <a:avLst>
                <a:gd name="adj" fmla="val 2852"/>
              </a:avLst>
            </a:prstGeom>
            <a:solidFill>
              <a:schemeClr val="bg1">
                <a:lumMod val="95000"/>
              </a:schemeClr>
            </a:solidFill>
            <a:ln w="3175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 defTabSz="914239" latinLnBrk="1"/>
              <a:r>
                <a:rPr lang="ko-KR" altLang="en-US" sz="900" kern="12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개요</a:t>
              </a:r>
              <a:endParaRPr lang="ko-KR" altLang="en-US" sz="900" kern="12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7" name="AutoShape 13"/>
            <p:cNvSpPr>
              <a:spLocks noChangeArrowheads="1"/>
            </p:cNvSpPr>
            <p:nvPr/>
          </p:nvSpPr>
          <p:spPr bwMode="auto">
            <a:xfrm>
              <a:off x="9015791" y="2417714"/>
              <a:ext cx="3029244" cy="966871"/>
            </a:xfrm>
            <a:prstGeom prst="roundRect">
              <a:avLst>
                <a:gd name="adj" fmla="val 2852"/>
              </a:avLst>
            </a:prstGeom>
            <a:solidFill>
              <a:srgbClr val="FFFFFF"/>
            </a:solidFill>
            <a:ln w="3175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72000" tIns="36000" rIns="0" bIns="36000" anchor="ctr"/>
            <a:lstStyle/>
            <a:p>
              <a:pPr marL="87313" indent="-87313" defTabSz="914239" latinLnBrk="1">
                <a:lnSpc>
                  <a:spcPct val="110000"/>
                </a:lnSpc>
                <a:buClr>
                  <a:srgbClr val="666699"/>
                </a:buClr>
                <a:buFont typeface="Wingdings" pitchFamily="2" charset="2"/>
                <a:buChar char="§"/>
              </a:pP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 및 기계 학습을 활용하여 비즈니스에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정책 </a:t>
              </a:r>
              <a:r>
                <a:rPr lang="en-US" altLang="ko-KR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경고를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제공하고 통계를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분석하여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관련 정보를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제공 </a:t>
              </a:r>
              <a:endParaRPr lang="ko-KR" altLang="en-US" sz="8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8" name="AutoShape 14"/>
            <p:cNvSpPr>
              <a:spLocks noChangeArrowheads="1"/>
            </p:cNvSpPr>
            <p:nvPr/>
          </p:nvSpPr>
          <p:spPr bwMode="auto">
            <a:xfrm>
              <a:off x="8589755" y="3454492"/>
              <a:ext cx="375745" cy="1806992"/>
            </a:xfrm>
            <a:prstGeom prst="roundRect">
              <a:avLst>
                <a:gd name="adj" fmla="val 2852"/>
              </a:avLst>
            </a:prstGeom>
            <a:solidFill>
              <a:schemeClr val="bg1">
                <a:lumMod val="95000"/>
              </a:schemeClr>
            </a:solidFill>
            <a:ln w="3175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algn="ctr" defTabSz="914239" latinLnBrk="1"/>
              <a:r>
                <a:rPr lang="ko-KR" altLang="en-US" sz="900" kern="12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주요</a:t>
              </a:r>
              <a:endParaRPr lang="en-US" altLang="ko-KR" sz="900" kern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 defTabSz="914239" latinLnBrk="1"/>
              <a:r>
                <a:rPr lang="ko-KR" altLang="en-US" sz="900" kern="12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내</a:t>
              </a:r>
              <a:r>
                <a:rPr lang="ko-KR" altLang="en-US" sz="900" kern="12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용</a:t>
              </a:r>
            </a:p>
          </p:txBody>
        </p:sp>
        <p:sp>
          <p:nvSpPr>
            <p:cNvPr id="99" name="AutoShape 13"/>
            <p:cNvSpPr>
              <a:spLocks noChangeArrowheads="1"/>
            </p:cNvSpPr>
            <p:nvPr/>
          </p:nvSpPr>
          <p:spPr bwMode="auto">
            <a:xfrm>
              <a:off x="9015791" y="3454494"/>
              <a:ext cx="3028425" cy="1806990"/>
            </a:xfrm>
            <a:prstGeom prst="roundRect">
              <a:avLst>
                <a:gd name="adj" fmla="val 2852"/>
              </a:avLst>
            </a:prstGeom>
            <a:solidFill>
              <a:srgbClr val="FFFFFF"/>
            </a:solidFill>
            <a:ln w="3175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72000" tIns="36000" rIns="0" bIns="36000" anchor="ctr"/>
            <a:lstStyle/>
            <a:p>
              <a:pPr marL="87313" indent="-87313" defTabSz="914239" latinLnBrk="1">
                <a:lnSpc>
                  <a:spcPct val="110000"/>
                </a:lnSpc>
                <a:buClr>
                  <a:srgbClr val="666699"/>
                </a:buClr>
                <a:buFont typeface="Wingdings" pitchFamily="2" charset="2"/>
                <a:buChar char="§"/>
              </a:pP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시각화</a:t>
              </a:r>
              <a:r>
                <a:rPr lang="en-US" altLang="ko-KR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기계학습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기반의 비정상 탐지</a:t>
              </a:r>
              <a:r>
                <a:rPr lang="en-US" altLang="ko-KR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시각화 및 비정상 탐지 및 분석을 위해 </a:t>
              </a: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경보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기능을 활용할 수 있음</a:t>
              </a:r>
            </a:p>
            <a:p>
              <a:pPr marL="87313" indent="-87313" defTabSz="914239" latinLnBrk="1">
                <a:lnSpc>
                  <a:spcPct val="110000"/>
                </a:lnSpc>
                <a:buClr>
                  <a:srgbClr val="666699"/>
                </a:buClr>
                <a:buFont typeface="Wingdings" pitchFamily="2" charset="2"/>
                <a:buChar char="§"/>
              </a:pPr>
              <a:r>
                <a:rPr lang="ko-KR" altLang="en-US" sz="800" kern="12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필요한 </a:t>
              </a:r>
              <a:r>
                <a:rPr lang="ko-KR" altLang="en-US" sz="8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경고가 발견되면 사용자가 근본 원인을 더 빨리 찾을 수 있도록 도와주는 기능 또한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105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주요 기술 전망 중 핵심인 </a:t>
            </a:r>
            <a:r>
              <a:rPr lang="ko-KR" altLang="en-US" dirty="0" smtClean="0"/>
              <a:t>빅데이터 부문은 다음과 </a:t>
            </a:r>
            <a:r>
              <a:rPr lang="ko-KR" altLang="en-US" dirty="0"/>
              <a:t>같이 단계별 영역으로 분할하여 </a:t>
            </a:r>
            <a:r>
              <a:rPr lang="ko-KR" altLang="en-US" dirty="0" smtClean="0"/>
              <a:t>내재화 방안 수립 시 활용할 수 있도록 고려함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빅데이터 기술동향 프레임웍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27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 기술 </a:t>
            </a: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Framework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" name="이등변 삼각형 28"/>
          <p:cNvSpPr/>
          <p:nvPr/>
        </p:nvSpPr>
        <p:spPr>
          <a:xfrm rot="5400000">
            <a:off x="4613974" y="4115461"/>
            <a:ext cx="2592288" cy="13942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6177588" y="1951079"/>
            <a:ext cx="342643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 기술 요소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1" name="Rectangle 669"/>
          <p:cNvSpPr>
            <a:spLocks noChangeArrowheads="1"/>
          </p:cNvSpPr>
          <p:nvPr/>
        </p:nvSpPr>
        <p:spPr bwMode="auto">
          <a:xfrm>
            <a:off x="6184900" y="2369330"/>
            <a:ext cx="3419125" cy="391717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lvl="0" defTabSz="914239" latinLnBrk="1">
              <a:spcBef>
                <a:spcPts val="300"/>
              </a:spcBef>
              <a:spcAft>
                <a:spcPts val="300"/>
              </a:spcAft>
            </a:pPr>
            <a:endParaRPr lang="ko-KR" altLang="en-US" sz="1200" kern="1200" dirty="0">
              <a:latin typeface="Rix모던고딕 B" pitchFamily="18" charset="-127"/>
              <a:ea typeface="Rix모던고딕 B" pitchFamily="18" charset="-127"/>
            </a:endParaRPr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>
            <a:off x="279462" y="1951079"/>
            <a:ext cx="5460938" cy="4335421"/>
          </a:xfrm>
          <a:prstGeom prst="rect">
            <a:avLst/>
          </a:prstGeom>
          <a:noFill/>
          <a:ln w="3175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xtLst/>
        </p:spPr>
        <p:txBody>
          <a:bodyPr anchor="ctr"/>
          <a:lstStyle/>
          <a:p>
            <a:pPr marL="111125" marR="0" lvl="0" indent="-11112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6104" y="2060848"/>
            <a:ext cx="5340796" cy="4174852"/>
            <a:chOff x="488504" y="2060848"/>
            <a:chExt cx="5667125" cy="4320480"/>
          </a:xfrm>
        </p:grpSpPr>
        <p:grpSp>
          <p:nvGrpSpPr>
            <p:cNvPr id="51" name="그룹 78"/>
            <p:cNvGrpSpPr/>
            <p:nvPr/>
          </p:nvGrpSpPr>
          <p:grpSpPr>
            <a:xfrm>
              <a:off x="650083" y="2867039"/>
              <a:ext cx="4764005" cy="2798115"/>
              <a:chOff x="650083" y="2663617"/>
              <a:chExt cx="5028100" cy="3207595"/>
            </a:xfrm>
          </p:grpSpPr>
          <p:sp>
            <p:nvSpPr>
              <p:cNvPr id="52" name="타원 51"/>
              <p:cNvSpPr/>
              <p:nvPr/>
            </p:nvSpPr>
            <p:spPr bwMode="auto">
              <a:xfrm>
                <a:off x="1702369" y="3060179"/>
                <a:ext cx="2729167" cy="2811033"/>
              </a:xfrm>
              <a:prstGeom prst="ellipse">
                <a:avLst/>
              </a:prstGeom>
              <a:solidFill>
                <a:srgbClr val="FFFFFF"/>
              </a:solidFill>
              <a:ln w="6350" algn="ctr">
                <a:solidFill>
                  <a:srgbClr val="AA9F98">
                    <a:lumMod val="75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rtlCol="0" anchor="ctr" anchorCtr="0"/>
              <a:lstStyle/>
              <a:p>
                <a:pPr marL="0" marR="0" lvl="0" indent="0" algn="ctr" defTabSz="914400" eaLnBrk="1" fontAlgn="base" latinLnBrk="0" hangingPunct="1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 bwMode="auto">
              <a:xfrm>
                <a:off x="3823538" y="4323674"/>
                <a:ext cx="1854645" cy="81631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 algn="ctr">
                <a:solidFill>
                  <a:srgbClr val="FFFFFF">
                    <a:lumMod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lIns="36000" rIns="36000" rtlCol="0" anchor="ctr" anchorCtr="0"/>
              <a:lstStyle/>
              <a:p>
                <a:pPr marL="0" marR="0" lvl="0" indent="0" algn="ctr" defTabSz="914400" eaLnBrk="1" fontAlgn="base" latinLnBrk="0" hangingPunct="1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저장 </a:t>
                </a:r>
                <a:r>
                  <a:rPr kumimoji="1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/ </a:t>
                </a:r>
                <a:r>
                  <a:rPr kumimoji="1" lang="ko-KR" altLang="en-US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관리</a:t>
                </a:r>
              </a:p>
            </p:txBody>
          </p:sp>
          <p:sp>
            <p:nvSpPr>
              <p:cNvPr id="54" name="직사각형 53"/>
              <p:cNvSpPr/>
              <p:nvPr/>
            </p:nvSpPr>
            <p:spPr bwMode="auto">
              <a:xfrm>
                <a:off x="650083" y="4967873"/>
                <a:ext cx="1854645" cy="81631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 algn="ctr">
                <a:solidFill>
                  <a:srgbClr val="FFFFFF">
                    <a:lumMod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lIns="36000" rIns="36000" rtlCol="0" anchor="ctr" anchorCtr="0"/>
              <a:lstStyle/>
              <a:p>
                <a:pPr marL="0" marR="0" lvl="0" indent="0" algn="ctr" defTabSz="914400" eaLnBrk="1" fontAlgn="base" latinLnBrk="0" hangingPunct="1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활용 </a:t>
                </a:r>
                <a:r>
                  <a:rPr kumimoji="1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/ </a:t>
                </a:r>
                <a:r>
                  <a:rPr kumimoji="1" lang="ko-KR" altLang="en-US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분석</a:t>
                </a:r>
              </a:p>
            </p:txBody>
          </p:sp>
          <p:sp>
            <p:nvSpPr>
              <p:cNvPr id="56" name="직사각형 55"/>
              <p:cNvSpPr/>
              <p:nvPr/>
            </p:nvSpPr>
            <p:spPr bwMode="auto">
              <a:xfrm>
                <a:off x="1586187" y="2663617"/>
                <a:ext cx="1854645" cy="81631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 algn="ctr">
                <a:solidFill>
                  <a:srgbClr val="FFFFFF">
                    <a:lumMod val="50000"/>
                  </a:srgbClr>
                </a:solidFill>
                <a:miter lim="800000"/>
                <a:headEnd/>
                <a:tailEnd/>
              </a:ln>
              <a:effectLst/>
            </p:spPr>
            <p:txBody>
              <a:bodyPr lIns="36000" rIns="36000" rtlCol="0" anchor="ctr" anchorCtr="0"/>
              <a:lstStyle/>
              <a:p>
                <a:pPr marL="0" marR="0" lvl="0" indent="0" algn="ctr" defTabSz="914400" eaLnBrk="1" fontAlgn="base" latinLnBrk="0" hangingPunct="1">
                  <a:lnSpc>
                    <a:spcPct val="120000"/>
                  </a:lnSpc>
                  <a:spcBef>
                    <a:spcPts val="10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생산 </a:t>
                </a:r>
                <a:r>
                  <a:rPr kumimoji="1" lang="en-US" altLang="ko-KR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/ </a:t>
                </a:r>
                <a:r>
                  <a:rPr kumimoji="1" lang="ko-KR" altLang="en-US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수집</a:t>
                </a:r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560512" y="2060848"/>
              <a:ext cx="4323760" cy="972108"/>
            </a:xfrm>
            <a:prstGeom prst="rect">
              <a:avLst/>
            </a:prstGeom>
            <a:noFill/>
          </p:spPr>
          <p:txBody>
            <a:bodyPr wrap="square" lIns="46800" rIns="46800" rtlCol="0" anchor="ctr">
              <a:noAutofit/>
            </a:bodyPr>
            <a:lstStyle/>
            <a:p>
              <a:pPr fontAlgn="base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kumimoji="1" lang="ko-KR" altLang="en-US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빅데이터 정보를 얻고자 하는 대상에 대한 </a:t>
              </a:r>
              <a:r>
                <a:rPr kumimoji="1" lang="en-US" altLang="ko-KR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/>
              </a:r>
              <a:br>
                <a:rPr kumimoji="1" lang="en-US" altLang="ko-KR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</a:br>
              <a:r>
                <a:rPr kumimoji="1" lang="ko-KR" altLang="en-US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범위와 해당 범위에서의 정보 수집 방법에 대한 영역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197168" y="3422150"/>
              <a:ext cx="1958461" cy="972108"/>
            </a:xfrm>
            <a:prstGeom prst="rect">
              <a:avLst/>
            </a:prstGeom>
            <a:noFill/>
          </p:spPr>
          <p:txBody>
            <a:bodyPr wrap="square" lIns="46800" rIns="46800" rtlCol="0" anchor="ctr">
              <a:noAutofit/>
            </a:bodyPr>
            <a:lstStyle/>
            <a:p>
              <a:pPr fontAlgn="base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kumimoji="1" lang="ko-KR" altLang="en-US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선정된 수집대상으로부터 얻어진 다양한 정보를 저장</a:t>
              </a:r>
              <a:r>
                <a:rPr kumimoji="1" lang="en-US" altLang="ko-KR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/</a:t>
              </a:r>
              <a:r>
                <a:rPr kumimoji="1" lang="ko-KR" altLang="en-US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관리하는 영역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88504" y="5409220"/>
              <a:ext cx="4608512" cy="972108"/>
            </a:xfrm>
            <a:prstGeom prst="rect">
              <a:avLst/>
            </a:prstGeom>
            <a:noFill/>
          </p:spPr>
          <p:txBody>
            <a:bodyPr wrap="square" lIns="46800" rIns="46800" rtlCol="0" anchor="ctr">
              <a:noAutofit/>
            </a:bodyPr>
            <a:lstStyle/>
            <a:p>
              <a:pPr fontAlgn="base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kumimoji="1" lang="ko-KR" altLang="en-US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분석된 공간정보</a:t>
              </a:r>
              <a:r>
                <a:rPr kumimoji="1" lang="en-US" altLang="ko-KR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/</a:t>
              </a:r>
              <a:r>
                <a:rPr kumimoji="1" lang="ko-KR" altLang="en-US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융합정보를 </a:t>
              </a:r>
              <a:r>
                <a:rPr kumimoji="1" lang="en-US" altLang="ko-KR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/>
              </a:r>
              <a:br>
                <a:rPr kumimoji="1" lang="en-US" altLang="ko-KR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</a:br>
              <a:r>
                <a:rPr kumimoji="1" lang="ko-KR" altLang="en-US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필요</a:t>
              </a:r>
              <a:r>
                <a:rPr kumimoji="1" lang="en-US" altLang="ko-KR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kumimoji="1" lang="ko-KR" altLang="en-US" sz="1200" kern="1200" dirty="0" smtClean="0">
                  <a:solidFill>
                    <a:srgbClr val="1B111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대상자들에게 시각화 제공하는 방법에 대한 영역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262340" y="2433340"/>
            <a:ext cx="3262660" cy="3840460"/>
            <a:chOff x="10237440" y="1988840"/>
            <a:chExt cx="2520280" cy="4320480"/>
          </a:xfrm>
        </p:grpSpPr>
        <p:sp>
          <p:nvSpPr>
            <p:cNvPr id="86" name="Rectangle 108"/>
            <p:cNvSpPr>
              <a:spLocks noChangeArrowheads="1"/>
            </p:cNvSpPr>
            <p:nvPr/>
          </p:nvSpPr>
          <p:spPr bwMode="auto">
            <a:xfrm>
              <a:off x="10237440" y="1988840"/>
              <a:ext cx="2520280" cy="4248472"/>
            </a:xfrm>
            <a:prstGeom prst="rect">
              <a:avLst/>
            </a:prstGeom>
            <a:solidFill>
              <a:srgbClr val="FFFFFF">
                <a:lumMod val="95000"/>
                <a:alpha val="34000"/>
              </a:srgbClr>
            </a:solidFill>
            <a:ln w="12700" cap="flat" cmpd="sng" algn="ctr">
              <a:solidFill>
                <a:srgbClr val="1B111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203200" marR="0" lvl="0" indent="-114300" algn="ctr" defTabSz="914400" eaLnBrk="1" fontAlgn="base" latinLnBrk="1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87" name="그룹 35"/>
            <p:cNvGrpSpPr/>
            <p:nvPr/>
          </p:nvGrpSpPr>
          <p:grpSpPr>
            <a:xfrm>
              <a:off x="10294067" y="2060848"/>
              <a:ext cx="879477" cy="4248472"/>
              <a:chOff x="8913440" y="2420888"/>
              <a:chExt cx="958659" cy="3960440"/>
            </a:xfrm>
          </p:grpSpPr>
          <p:grpSp>
            <p:nvGrpSpPr>
              <p:cNvPr id="88" name="그룹 40"/>
              <p:cNvGrpSpPr/>
              <p:nvPr/>
            </p:nvGrpSpPr>
            <p:grpSpPr>
              <a:xfrm rot="10800000">
                <a:off x="8913440" y="2420888"/>
                <a:ext cx="504058" cy="3816424"/>
                <a:chOff x="416496" y="1609055"/>
                <a:chExt cx="864097" cy="4608511"/>
              </a:xfrm>
            </p:grpSpPr>
            <p:sp>
              <p:nvSpPr>
                <p:cNvPr id="100" name="AutoShape 9"/>
                <p:cNvSpPr>
                  <a:spLocks noChangeArrowheads="1"/>
                </p:cNvSpPr>
                <p:nvPr/>
              </p:nvSpPr>
              <p:spPr bwMode="auto">
                <a:xfrm rot="16200000">
                  <a:off x="123240" y="1902311"/>
                  <a:ext cx="1450607" cy="864096"/>
                </a:xfrm>
                <a:prstGeom prst="homePlate">
                  <a:avLst>
                    <a:gd name="adj" fmla="val 38336"/>
                  </a:avLst>
                </a:prstGeom>
                <a:solidFill>
                  <a:srgbClr val="E0E5F0"/>
                </a:solidFill>
                <a:ln w="3175" algn="ctr">
                  <a:solidFill>
                    <a:srgbClr val="A0B0D0"/>
                  </a:solidFill>
                  <a:miter lim="800000"/>
                  <a:headEnd/>
                  <a:tailEnd/>
                </a:ln>
              </p:spPr>
              <p:txBody>
                <a:bodyPr vert="eaVert" wrap="none" lIns="396000" rIns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101" name="AutoShape 10"/>
                <p:cNvSpPr>
                  <a:spLocks noChangeArrowheads="1"/>
                </p:cNvSpPr>
                <p:nvPr/>
              </p:nvSpPr>
              <p:spPr bwMode="auto">
                <a:xfrm rot="16200000">
                  <a:off x="123241" y="2885417"/>
                  <a:ext cx="1450607" cy="864096"/>
                </a:xfrm>
                <a:prstGeom prst="homePlate">
                  <a:avLst>
                    <a:gd name="adj" fmla="val 38336"/>
                  </a:avLst>
                </a:prstGeom>
                <a:solidFill>
                  <a:srgbClr val="C4CEE2"/>
                </a:solidFill>
                <a:ln w="3175" algn="ctr">
                  <a:solidFill>
                    <a:srgbClr val="A0B0D0"/>
                  </a:solidFill>
                  <a:miter lim="800000"/>
                  <a:headEnd/>
                  <a:tailEnd/>
                </a:ln>
              </p:spPr>
              <p:txBody>
                <a:bodyPr vert="eaVert" wrap="none" lIns="432000" rIns="720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102" name="AutoShape 11"/>
                <p:cNvSpPr>
                  <a:spLocks noChangeArrowheads="1"/>
                </p:cNvSpPr>
                <p:nvPr/>
              </p:nvSpPr>
              <p:spPr bwMode="auto">
                <a:xfrm rot="16200000">
                  <a:off x="123241" y="3941229"/>
                  <a:ext cx="1450607" cy="864096"/>
                </a:xfrm>
                <a:prstGeom prst="homePlate">
                  <a:avLst>
                    <a:gd name="adj" fmla="val 38336"/>
                  </a:avLst>
                </a:prstGeom>
                <a:solidFill>
                  <a:srgbClr val="A0B0D0"/>
                </a:solidFill>
                <a:ln w="3175" algn="ctr">
                  <a:solidFill>
                    <a:srgbClr val="A0B0D0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vert="eaVert" wrap="none" lIns="14400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103" name="AutoShape 11"/>
                <p:cNvSpPr>
                  <a:spLocks noChangeArrowheads="1"/>
                </p:cNvSpPr>
                <p:nvPr/>
              </p:nvSpPr>
              <p:spPr bwMode="auto">
                <a:xfrm rot="16200000">
                  <a:off x="123241" y="5060215"/>
                  <a:ext cx="1450607" cy="864096"/>
                </a:xfrm>
                <a:prstGeom prst="homePlate">
                  <a:avLst>
                    <a:gd name="adj" fmla="val 38336"/>
                  </a:avLst>
                </a:prstGeom>
                <a:solidFill>
                  <a:srgbClr val="004785"/>
                </a:solidFill>
                <a:ln w="3175" algn="ctr">
                  <a:solidFill>
                    <a:srgbClr val="A0B0D0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ko-KR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cxnSp>
            <p:nvCxnSpPr>
              <p:cNvPr id="89" name="직선 화살표 연결선 88"/>
              <p:cNvCxnSpPr/>
              <p:nvPr/>
            </p:nvCxnSpPr>
            <p:spPr>
              <a:xfrm>
                <a:off x="9619855" y="2698794"/>
                <a:ext cx="7" cy="3496889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"/>
                <a:headEnd type="stealth"/>
                <a:tailEnd type="stealth"/>
              </a:ln>
              <a:effectLst/>
            </p:spPr>
          </p:cxnSp>
          <p:sp>
            <p:nvSpPr>
              <p:cNvPr id="90" name="TextBox 89"/>
              <p:cNvSpPr txBox="1"/>
              <p:nvPr/>
            </p:nvSpPr>
            <p:spPr>
              <a:xfrm>
                <a:off x="9469515" y="3119591"/>
                <a:ext cx="402584" cy="239539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vert="eaVert" wrap="square" rtlCol="0" anchor="b">
                <a:spAutoFit/>
              </a:bodyPr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프로세스 단계 별 기술 분류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8995051" y="2434861"/>
                <a:ext cx="336896" cy="1039615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생산</a:t>
                </a:r>
                <a:r>
                  <a:rPr kumimoji="1" lang="en-US" altLang="ko-KR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/</a:t>
                </a:r>
                <a:r>
                  <a:rPr kumimoji="1" lang="ko-KR" altLang="en-US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수집</a:t>
                </a: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8995051" y="3717032"/>
                <a:ext cx="336896" cy="79208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저장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8995435" y="4653136"/>
                <a:ext cx="336896" cy="79208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분석</a:t>
                </a: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8995435" y="5589240"/>
                <a:ext cx="336896" cy="79208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marL="0" marR="0" lvl="0" indent="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표출</a:t>
                </a:r>
              </a:p>
            </p:txBody>
          </p:sp>
        </p:grpSp>
        <p:grpSp>
          <p:nvGrpSpPr>
            <p:cNvPr id="104" name="그룹 55"/>
            <p:cNvGrpSpPr/>
            <p:nvPr/>
          </p:nvGrpSpPr>
          <p:grpSpPr>
            <a:xfrm>
              <a:off x="11101536" y="2060848"/>
              <a:ext cx="1584176" cy="3960440"/>
              <a:chOff x="7977336" y="1692807"/>
              <a:chExt cx="1584176" cy="3520390"/>
            </a:xfrm>
          </p:grpSpPr>
          <p:sp>
            <p:nvSpPr>
              <p:cNvPr id="105" name="모서리가 둥근 직사각형 104"/>
              <p:cNvSpPr/>
              <p:nvPr/>
            </p:nvSpPr>
            <p:spPr>
              <a:xfrm>
                <a:off x="7977336" y="1692807"/>
                <a:ext cx="1584176" cy="1216135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lumMod val="9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생산</a:t>
                </a:r>
                <a:r>
                  <a:rPr kumimoji="1" lang="en-US" altLang="ko-KR" sz="1200" b="1" i="0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/</a:t>
                </a:r>
                <a:r>
                  <a:rPr kumimoji="1" lang="ko-KR" altLang="en-US" sz="1200" b="1" i="0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수집</a:t>
                </a:r>
                <a:endParaRPr kumimoji="1" lang="en-US" altLang="ko-KR" sz="1200" b="1" i="0" u="sng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600" b="1" i="0" u="sng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228600" marR="0" lvl="0" indent="-228600" defTabSz="914400" eaLnBrk="1" fontAlgn="base" latin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1" lang="ko-KR" altLang="en-US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사물 인터넷</a:t>
                </a:r>
                <a:r>
                  <a:rPr kumimoji="1" lang="en-US" altLang="ko-KR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/>
                </a:r>
                <a:br>
                  <a:rPr kumimoji="1" lang="en-US" altLang="ko-KR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</a:br>
                <a:r>
                  <a:rPr kumimoji="1" lang="en-US" altLang="ko-KR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(Internet of Things) </a:t>
                </a:r>
              </a:p>
              <a:p>
                <a:pPr marL="228600" marR="0" lvl="0" indent="-228600" defTabSz="914400" eaLnBrk="1" fontAlgn="base" latin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1" lang="ko-KR" altLang="en-US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스마트 기기</a:t>
                </a:r>
              </a:p>
              <a:p>
                <a:pPr marL="228600" marR="0" lvl="0" indent="-228600" defTabSz="914400" eaLnBrk="1" fontAlgn="base" latinLnBrk="1" hangingPunct="1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1" lang="en-US" altLang="ko-KR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Crawling </a:t>
                </a:r>
                <a:r>
                  <a:rPr kumimoji="1" lang="ko-KR" altLang="en-US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기술</a:t>
                </a: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7977336" y="2972949"/>
                <a:ext cx="1584176" cy="896099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lumMod val="9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저장</a:t>
                </a:r>
                <a:endParaRPr kumimoji="1" lang="en-US" altLang="ko-KR" sz="1200" b="1" i="0" u="sng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1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228600" marR="0" lvl="0" indent="-22860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1" lang="ko-KR" altLang="en-US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저장플랫폼 기술</a:t>
                </a:r>
                <a:endParaRPr kumimoji="1" lang="en-US" altLang="ko-KR" sz="10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  <a:p>
                <a:pPr marL="228600" marR="0" lvl="0" indent="-22860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1" lang="ko-KR" altLang="en-US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클라우드 </a:t>
                </a:r>
                <a:r>
                  <a:rPr kumimoji="1" lang="en-US" altLang="ko-KR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/>
                </a:r>
                <a:br>
                  <a:rPr kumimoji="1" lang="en-US" altLang="ko-KR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</a:br>
                <a:r>
                  <a:rPr kumimoji="1" lang="ko-KR" altLang="en-US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스토리지 기술</a:t>
                </a:r>
                <a:endParaRPr kumimoji="1" lang="en-US" altLang="ko-KR" sz="10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7" name="모서리가 둥근 직사각형 106"/>
              <p:cNvSpPr/>
              <p:nvPr/>
            </p:nvSpPr>
            <p:spPr>
              <a:xfrm>
                <a:off x="7977336" y="3977725"/>
                <a:ext cx="1584176" cy="723415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lumMod val="9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분석</a:t>
                </a:r>
                <a:endParaRPr kumimoji="1" lang="en-US" altLang="ko-KR" sz="1200" b="1" i="0" u="sng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08" name="모서리가 둥근 직사각형 107"/>
              <p:cNvSpPr/>
              <p:nvPr/>
            </p:nvSpPr>
            <p:spPr>
              <a:xfrm>
                <a:off x="7977336" y="4317098"/>
                <a:ext cx="1584176" cy="896099"/>
              </a:xfrm>
              <a:prstGeom prst="roundRect">
                <a:avLst>
                  <a:gd name="adj" fmla="val 0"/>
                </a:avLst>
              </a:prstGeom>
              <a:solidFill>
                <a:srgbClr val="FFFFFF">
                  <a:lumMod val="95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dash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200" b="1" i="0" u="sng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표출</a:t>
                </a:r>
                <a:endParaRPr kumimoji="1" lang="en-US" altLang="ko-KR" sz="1200" b="1" i="0" u="sng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0" marR="0" lvl="0" indent="0" algn="ctr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ko-KR" sz="500" b="1" i="0" u="sng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228600" marR="0" lvl="0" indent="-22860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1" lang="ko-KR" altLang="en-US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통계분석</a:t>
                </a:r>
                <a:endParaRPr kumimoji="1" lang="en-US" altLang="ko-KR" sz="10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  <a:p>
                <a:pPr marL="228600" marR="0" lvl="0" indent="-22860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1" lang="ko-KR" altLang="en-US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그래프 및 차트</a:t>
                </a:r>
                <a:endParaRPr kumimoji="1" lang="en-US" altLang="ko-KR" sz="10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  <a:p>
                <a:pPr marL="228600" marR="0" lvl="0" indent="-228600" defTabSz="91440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AutoNum type="arabicPeriod"/>
                  <a:tabLst/>
                  <a:defRPr/>
                </a:pPr>
                <a:r>
                  <a:rPr kumimoji="1" lang="ko-KR" altLang="en-US" sz="100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1B1112"/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공간정보 시각화 기술</a:t>
                </a:r>
                <a:endParaRPr kumimoji="1" lang="en-US" altLang="ko-KR" sz="100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B1112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00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공공기관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중앙부처의 경우 통합 전산환경을 </a:t>
            </a:r>
            <a:r>
              <a:rPr lang="ko-KR" altLang="en-US" dirty="0"/>
              <a:t>구축하여 </a:t>
            </a:r>
            <a:r>
              <a:rPr lang="en-US" altLang="ko-KR" dirty="0"/>
              <a:t>IT </a:t>
            </a:r>
            <a:r>
              <a:rPr lang="ko-KR" altLang="en-US" dirty="0" smtClean="0"/>
              <a:t>투자와 운영 </a:t>
            </a:r>
            <a:r>
              <a:rPr lang="ko-KR" altLang="en-US" dirty="0"/>
              <a:t>효율성을 증대하고 과학적</a:t>
            </a:r>
            <a:r>
              <a:rPr lang="en-US" altLang="ko-KR" dirty="0"/>
              <a:t>·</a:t>
            </a:r>
            <a:r>
              <a:rPr lang="ko-KR" altLang="en-US" dirty="0"/>
              <a:t>선제적 정책 수립을 </a:t>
            </a:r>
            <a:r>
              <a:rPr lang="ko-KR" altLang="en-US" dirty="0" smtClean="0"/>
              <a:t>지원하여 </a:t>
            </a:r>
            <a:r>
              <a:rPr lang="ko-KR" altLang="en-US" dirty="0"/>
              <a:t>국민</a:t>
            </a:r>
            <a:r>
              <a:rPr lang="en-US" altLang="ko-KR" dirty="0"/>
              <a:t>, </a:t>
            </a:r>
            <a:r>
              <a:rPr lang="ko-KR" altLang="en-US" dirty="0"/>
              <a:t>일반 기업의 분석결과 공유 및 활용을 </a:t>
            </a:r>
            <a:r>
              <a:rPr lang="ko-KR" altLang="en-US" dirty="0" smtClean="0"/>
              <a:t>가능하게 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 인프라 측면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62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개별화가 아닌 전체 최적화 관점에서 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IT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투자와 운영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효율화를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추구함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규모의 경제에 기반하여 비용을 낮추고 전반적 수준의 향상을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지향함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일회성에 그치지 않고 장기적 계획 하에 단계적인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확대와 발전을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모색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중임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63" name="오각형 62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200023" y="1557758"/>
            <a:ext cx="9505951" cy="3785767"/>
            <a:chOff x="200024" y="1557758"/>
            <a:chExt cx="4698276" cy="3785767"/>
          </a:xfrm>
        </p:grpSpPr>
        <p:sp>
          <p:nvSpPr>
            <p:cNvPr id="65" name="Rectangle 11"/>
            <p:cNvSpPr>
              <a:spLocks noChangeArrowheads="1"/>
            </p:cNvSpPr>
            <p:nvPr/>
          </p:nvSpPr>
          <p:spPr bwMode="auto">
            <a:xfrm>
              <a:off x="200024" y="1850782"/>
              <a:ext cx="4698276" cy="349274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65113" indent="-265113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Font typeface="Wingdings" pitchFamily="2" charset="2"/>
                <a:buChar char="q"/>
              </a:pPr>
              <a:endParaRPr lang="en-US" altLang="ko-KR" spc="-130" dirty="0">
                <a:latin typeface="맑은 고딕"/>
                <a:ea typeface="맑은 고딕"/>
              </a:endParaRPr>
            </a:p>
          </p:txBody>
        </p:sp>
        <p:sp>
          <p:nvSpPr>
            <p:cNvPr id="66" name="직사각형 65"/>
            <p:cNvSpPr/>
            <p:nvPr/>
          </p:nvSpPr>
          <p:spPr bwMode="auto">
            <a:xfrm>
              <a:off x="200024" y="1557758"/>
              <a:ext cx="4698276" cy="3150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통합 전산센터</a:t>
              </a:r>
              <a:endPara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292483" y="1952836"/>
            <a:ext cx="2932325" cy="3310746"/>
            <a:chOff x="292483" y="1995795"/>
            <a:chExt cx="2975632" cy="3310746"/>
          </a:xfrm>
        </p:grpSpPr>
        <p:sp>
          <p:nvSpPr>
            <p:cNvPr id="68" name="오른쪽 화살표 67"/>
            <p:cNvSpPr/>
            <p:nvPr/>
          </p:nvSpPr>
          <p:spPr bwMode="auto">
            <a:xfrm rot="5400000" flipV="1">
              <a:off x="1617410" y="4386761"/>
              <a:ext cx="229121" cy="1049904"/>
            </a:xfrm>
            <a:prstGeom prst="rightArrow">
              <a:avLst>
                <a:gd name="adj1" fmla="val 66600"/>
                <a:gd name="adj2" fmla="val 50000"/>
              </a:avLst>
            </a:prstGeom>
            <a:gradFill flip="none" rotWithShape="1">
              <a:gsLst>
                <a:gs pos="0">
                  <a:srgbClr val="2E5A72"/>
                </a:gs>
                <a:gs pos="100000">
                  <a:srgbClr val="FFFFFF"/>
                </a:gs>
              </a:gsLst>
              <a:lin ang="10800000" scaled="1"/>
              <a:tileRect/>
            </a:gradFill>
            <a:ln w="6350" algn="ctr">
              <a:noFill/>
              <a:miter lim="800000"/>
              <a:headEnd/>
              <a:tailEnd type="none" w="sm" len="sm"/>
            </a:ln>
            <a:effectLst/>
          </p:spPr>
          <p:txBody>
            <a:bodyPr wrap="none" lIns="0" tIns="0" rIns="0" bIns="0" anchor="ctr"/>
            <a:lstStyle/>
            <a:p>
              <a:pPr marL="85725" indent="-85725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defRPr/>
              </a:pPr>
              <a:endParaRPr lang="ko-KR" altLang="en-US" sz="24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 bwMode="auto">
            <a:xfrm>
              <a:off x="305183" y="2005592"/>
              <a:ext cx="2962932" cy="652609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>
              <a:noFill/>
            </a:ln>
            <a:effectLst/>
          </p:spPr>
          <p:txBody>
            <a:bodyPr lIns="0" rIns="0" anchor="ctr"/>
            <a:lstStyle>
              <a:defPPr>
                <a:defRPr lang="en-US"/>
              </a:defPPr>
              <a:lvl1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kumimoji="1" sz="1100">
                  <a:latin typeface="+mj-lt"/>
                  <a:ea typeface="나눔고딕" panose="020D0604000000000000" pitchFamily="50" charset="-127"/>
                </a:defRPr>
              </a:lvl1pPr>
            </a:lstStyle>
            <a:p>
              <a:pPr algn="ctr"/>
              <a:endPara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433408" y="3096316"/>
              <a:ext cx="2684531" cy="44069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>
              <a:defPPr>
                <a:defRPr lang="en-US"/>
              </a:defPPr>
              <a:lvl1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kumimoji="1" sz="1100">
                  <a:latin typeface="+mj-lt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정보자원의 효율적 관리 및 세계 최고 수준의 전자정부기반 완성</a:t>
              </a:r>
              <a:endParaRPr lang="ko-KR" altLang="en-US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71" name="타원 70"/>
            <p:cNvSpPr/>
            <p:nvPr/>
          </p:nvSpPr>
          <p:spPr>
            <a:xfrm>
              <a:off x="433408" y="2419910"/>
              <a:ext cx="936000" cy="2163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buNone/>
              </a:pPr>
              <a:r>
                <a:rPr lang="ko-KR" altLang="en-US" sz="1000" kern="0" spc="-160" dirty="0" smtClean="0">
                  <a:solidFill>
                    <a:srgbClr val="4678B4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서비스고도화</a:t>
              </a:r>
              <a:endParaRPr lang="ko-KR" altLang="en-US" sz="1000" kern="0" spc="-160" dirty="0">
                <a:solidFill>
                  <a:srgbClr val="4678B4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2" name="타원 71"/>
            <p:cNvSpPr/>
            <p:nvPr/>
          </p:nvSpPr>
          <p:spPr>
            <a:xfrm>
              <a:off x="1156101" y="2262498"/>
              <a:ext cx="1215902" cy="2163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lvl="0"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buNone/>
                <a:defRPr/>
              </a:pPr>
              <a:r>
                <a:rPr lang="ko-KR" altLang="en-US" sz="1000" kern="0" spc="-160" dirty="0">
                  <a:solidFill>
                    <a:srgbClr val="4678B4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자원 효율성 </a:t>
              </a:r>
              <a:r>
                <a:rPr lang="ko-KR" altLang="en-US" sz="1000" kern="0" spc="-160" dirty="0" smtClean="0">
                  <a:solidFill>
                    <a:srgbClr val="4678B4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증대</a:t>
              </a:r>
              <a:endParaRPr lang="ko-KR" altLang="en-US" sz="900" b="0" kern="0" spc="-16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3" name="타원 72"/>
            <p:cNvSpPr/>
            <p:nvPr/>
          </p:nvSpPr>
          <p:spPr>
            <a:xfrm>
              <a:off x="2151706" y="2419910"/>
              <a:ext cx="936000" cy="2163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lIns="0" tIns="0" rIns="0" bIns="0" anchor="ctr">
              <a:spAutoFit/>
            </a:bodyPr>
            <a:lstStyle/>
            <a:p>
              <a:pPr lvl="0" algn="ctr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90000"/>
                <a:buNone/>
                <a:defRPr/>
              </a:pPr>
              <a:r>
                <a:rPr lang="ko-KR" altLang="en-US" sz="1000" kern="0" spc="-160" dirty="0">
                  <a:solidFill>
                    <a:srgbClr val="4678B4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안정성 강화 </a:t>
              </a:r>
              <a:endParaRPr lang="ko-KR" altLang="en-US" sz="900" b="0" kern="0" spc="-16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 bwMode="auto">
            <a:xfrm>
              <a:off x="433408" y="3573016"/>
              <a:ext cx="2684531" cy="18764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>
              <a:defPPr>
                <a:defRPr lang="en-US"/>
              </a:defPPr>
              <a:lvl1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kumimoji="1" sz="1100">
                  <a:latin typeface="+mj-lt"/>
                  <a:ea typeface="나눔고딕" panose="020D0604000000000000" pitchFamily="50" charset="-127"/>
                </a:defRPr>
              </a:lvl1pPr>
            </a:lstStyle>
            <a:p>
              <a:pPr algn="ctr"/>
              <a:endParaRPr lang="ko-KR" altLang="en-US" sz="10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 bwMode="auto">
            <a:xfrm>
              <a:off x="380492" y="1995795"/>
              <a:ext cx="2812815" cy="2491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rIns="0" anchor="ctr"/>
            <a:lstStyle>
              <a:defPPr>
                <a:defRPr lang="en-US"/>
              </a:defPPr>
              <a:lvl1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kumimoji="1" sz="1100">
                  <a:latin typeface="+mj-lt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000" b="1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범정부</a:t>
              </a:r>
              <a:r>
                <a:rPr lang="ko-KR" altLang="en-US" sz="10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통합전산환경 구축</a:t>
              </a:r>
              <a:endParaRPr lang="ko-KR" altLang="en-US" sz="1000" b="1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6" name="오른쪽 화살표 75"/>
            <p:cNvSpPr/>
            <p:nvPr/>
          </p:nvSpPr>
          <p:spPr bwMode="auto">
            <a:xfrm rot="5400000" flipV="1">
              <a:off x="1617409" y="2452545"/>
              <a:ext cx="229121" cy="1049904"/>
            </a:xfrm>
            <a:prstGeom prst="rightArrow">
              <a:avLst>
                <a:gd name="adj1" fmla="val 66600"/>
                <a:gd name="adj2" fmla="val 50000"/>
              </a:avLst>
            </a:prstGeom>
            <a:gradFill flip="none" rotWithShape="1">
              <a:gsLst>
                <a:gs pos="0">
                  <a:srgbClr val="2E5A72"/>
                </a:gs>
                <a:gs pos="100000">
                  <a:srgbClr val="FFFFFF"/>
                </a:gs>
              </a:gsLst>
              <a:lin ang="10800000" scaled="1"/>
              <a:tileRect/>
            </a:gradFill>
            <a:ln w="6350" algn="ctr">
              <a:noFill/>
              <a:miter lim="800000"/>
              <a:headEnd/>
              <a:tailEnd type="none" w="sm" len="sm"/>
            </a:ln>
            <a:effectLst/>
          </p:spPr>
          <p:txBody>
            <a:bodyPr wrap="none" lIns="0" tIns="0" rIns="0" bIns="0" anchor="ctr"/>
            <a:lstStyle/>
            <a:p>
              <a:pPr marL="85725" indent="-85725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defRPr/>
              </a:pPr>
              <a:endParaRPr lang="ko-KR" altLang="en-US" sz="24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 bwMode="auto">
            <a:xfrm>
              <a:off x="305183" y="2658201"/>
              <a:ext cx="2962931" cy="267005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  <a:ln>
              <a:noFill/>
            </a:ln>
            <a:effectLst/>
          </p:spPr>
          <p:txBody>
            <a:bodyPr lIns="0" rIns="0" anchor="ctr"/>
            <a:lstStyle>
              <a:defPPr>
                <a:defRPr lang="en-US"/>
              </a:defPPr>
              <a:lvl1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kumimoji="1" sz="1100">
                  <a:latin typeface="+mj-lt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0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 시스템의 단계적 통</a:t>
              </a:r>
              <a:r>
                <a:rPr lang="ko-KR" altLang="en-US" sz="10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합</a:t>
              </a:r>
            </a:p>
          </p:txBody>
        </p:sp>
        <p:sp>
          <p:nvSpPr>
            <p:cNvPr id="78" name="TextBox 77"/>
            <p:cNvSpPr txBox="1"/>
            <p:nvPr/>
          </p:nvSpPr>
          <p:spPr bwMode="auto">
            <a:xfrm>
              <a:off x="305183" y="3630744"/>
              <a:ext cx="2962932" cy="953051"/>
            </a:xfrm>
            <a:prstGeom prst="rect">
              <a:avLst/>
            </a:prstGeom>
            <a:solidFill>
              <a:schemeClr val="bg1">
                <a:lumMod val="75000"/>
                <a:alpha val="39000"/>
              </a:schemeClr>
            </a:solidFill>
            <a:ln>
              <a:noFill/>
            </a:ln>
            <a:effectLst/>
          </p:spPr>
          <p:txBody>
            <a:bodyPr lIns="0" rIns="0" anchor="ctr"/>
            <a:lstStyle>
              <a:defPPr>
                <a:defRPr lang="en-US"/>
              </a:defPPr>
              <a:lvl1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kumimoji="1" sz="10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endPara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292483" y="3925021"/>
              <a:ext cx="2975632" cy="612000"/>
              <a:chOff x="6621884" y="3956617"/>
              <a:chExt cx="2975632" cy="612000"/>
            </a:xfrm>
          </p:grpSpPr>
          <p:sp>
            <p:nvSpPr>
              <p:cNvPr id="96" name="타원 95"/>
              <p:cNvSpPr/>
              <p:nvPr/>
            </p:nvSpPr>
            <p:spPr bwMode="auto">
              <a:xfrm>
                <a:off x="6685065" y="3956617"/>
                <a:ext cx="648000" cy="6120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indent="-85725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None/>
                  <a:tabLst/>
                </a:pPr>
                <a:endParaRPr lang="ko-KR" altLang="en-US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7" name="타원 96"/>
              <p:cNvSpPr/>
              <p:nvPr/>
            </p:nvSpPr>
            <p:spPr bwMode="auto">
              <a:xfrm>
                <a:off x="7419179" y="3956617"/>
                <a:ext cx="648000" cy="6120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indent="-85725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None/>
                  <a:tabLst/>
                </a:pPr>
                <a:endParaRPr lang="ko-KR" altLang="en-US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8" name="타원 97"/>
              <p:cNvSpPr/>
              <p:nvPr/>
            </p:nvSpPr>
            <p:spPr bwMode="auto">
              <a:xfrm>
                <a:off x="8153293" y="3956617"/>
                <a:ext cx="648000" cy="6120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indent="-85725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None/>
                  <a:tabLst/>
                </a:pPr>
                <a:endParaRPr lang="ko-KR" altLang="en-US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99" name="타원 98"/>
              <p:cNvSpPr/>
              <p:nvPr/>
            </p:nvSpPr>
            <p:spPr bwMode="auto">
              <a:xfrm>
                <a:off x="8887408" y="3956617"/>
                <a:ext cx="648000" cy="612000"/>
              </a:xfrm>
              <a:prstGeom prst="ellipse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indent="-85725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None/>
                  <a:tabLst/>
                </a:pPr>
                <a:endParaRPr lang="ko-KR" altLang="en-US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621884" y="4035197"/>
                <a:ext cx="7629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ko-KR" altLang="en-US" sz="900" b="0" dirty="0" err="1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빅데이터</a:t>
                </a:r>
                <a:r>
                  <a:rPr lang="ko-KR" altLang="en-US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 분석과 신설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7371873" y="4024593"/>
                <a:ext cx="76290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ko-KR" altLang="en-US" sz="900" b="0" dirty="0" err="1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범정부</a:t>
                </a:r>
                <a:r>
                  <a:rPr lang="ko-KR" altLang="en-US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 사회현안 분석지원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8095838" y="3969060"/>
                <a:ext cx="76290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ko-KR" altLang="en-US" sz="900" b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메타 데이터기반 데이터 지도</a:t>
                </a:r>
                <a:endParaRPr lang="ko-KR" altLang="en-US" sz="9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8834607" y="4037293"/>
                <a:ext cx="762909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ko-KR" altLang="en-US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플랫폼 확산</a:t>
                </a:r>
                <a:r>
                  <a:rPr lang="en-US" altLang="ko-KR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(1,2,3)</a:t>
                </a:r>
                <a:r>
                  <a:rPr lang="ko-KR" altLang="en-US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센터</a:t>
                </a:r>
              </a:p>
            </p:txBody>
          </p:sp>
        </p:grpSp>
        <p:sp>
          <p:nvSpPr>
            <p:cNvPr id="80" name="TextBox 79"/>
            <p:cNvSpPr txBox="1"/>
            <p:nvPr/>
          </p:nvSpPr>
          <p:spPr bwMode="auto">
            <a:xfrm>
              <a:off x="393192" y="3639593"/>
              <a:ext cx="2812815" cy="2491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rIns="0" anchor="ctr"/>
            <a:lstStyle>
              <a:defPPr>
                <a:defRPr lang="en-US"/>
              </a:defPPr>
              <a:lvl1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kumimoji="1" sz="1000"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정부 통합 전산센터</a:t>
              </a:r>
              <a:r>
                <a:rPr lang="en-US" altLang="ko-KR" b="1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(2015</a:t>
              </a:r>
              <a:r>
                <a:rPr lang="ko-KR" altLang="en-US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 이후</a:t>
              </a:r>
              <a:r>
                <a:rPr lang="en-US" altLang="ko-KR" b="1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endParaRPr lang="ko-KR" altLang="en-US" b="1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 bwMode="auto">
            <a:xfrm>
              <a:off x="433408" y="4973857"/>
              <a:ext cx="2684531" cy="332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rIns="0" anchor="ctr"/>
            <a:lstStyle>
              <a:defPPr>
                <a:defRPr lang="en-US"/>
              </a:defPPr>
              <a:lvl1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kumimoji="1" sz="105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</a:lstStyle>
            <a:p>
              <a:r>
                <a:rPr lang="ko-KR" altLang="en-US" sz="11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과학적</a:t>
              </a:r>
              <a:r>
                <a:rPr lang="ko-KR" altLang="en-US" sz="1100" dirty="0">
                  <a:latin typeface="Rix모던고딕 B" panose="02020603020101020101" pitchFamily="18" charset="-127"/>
                  <a:ea typeface="Rix모던고딕 B" panose="02020603020101020101" pitchFamily="18" charset="-127"/>
                  <a:sym typeface="Wingdings"/>
                </a:rPr>
                <a:t>미래지향적 행정구현</a:t>
              </a:r>
              <a:endParaRPr lang="ko-KR" altLang="en-US" sz="11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 bwMode="auto">
            <a:xfrm>
              <a:off x="305183" y="4579195"/>
              <a:ext cx="2962931" cy="267005"/>
            </a:xfrm>
            <a:prstGeom prst="rect">
              <a:avLst/>
            </a:prstGeom>
            <a:solidFill>
              <a:schemeClr val="bg1">
                <a:lumMod val="85000"/>
                <a:alpha val="59000"/>
              </a:schemeClr>
            </a:solidFill>
            <a:ln>
              <a:noFill/>
            </a:ln>
            <a:effectLst/>
          </p:spPr>
          <p:txBody>
            <a:bodyPr lIns="0" rIns="0" anchor="ctr"/>
            <a:lstStyle>
              <a:defPPr>
                <a:defRPr lang="en-US"/>
              </a:defPPr>
              <a:lvl1pPr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 kumimoji="1" sz="1100">
                  <a:latin typeface="+mj-lt"/>
                  <a:ea typeface="나눔고딕" panose="020D0604000000000000" pitchFamily="50" charset="-127"/>
                </a:defRPr>
              </a:lvl1pPr>
            </a:lstStyle>
            <a:p>
              <a:pPr algn="ctr"/>
              <a:r>
                <a:rPr lang="ko-KR" altLang="en-US" sz="1000" b="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범정부</a:t>
              </a:r>
              <a:r>
                <a:rPr lang="ko-KR" altLang="en-US" sz="10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차원의 </a:t>
              </a:r>
              <a:r>
                <a:rPr lang="ko-KR" altLang="en-US" sz="1000" b="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빅데이터</a:t>
              </a:r>
              <a:r>
                <a:rPr lang="ko-KR" altLang="en-US" sz="10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활용체계 확산</a:t>
              </a:r>
            </a:p>
          </p:txBody>
        </p:sp>
      </p:grpSp>
      <p:pic>
        <p:nvPicPr>
          <p:cNvPr id="140" name="Picture 2" descr="[참여정부 5개년 혁신리포트 전자정부사업] (2-3) 범정부 통합전산환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1"/>
          <a:stretch/>
        </p:blipFill>
        <p:spPr bwMode="auto">
          <a:xfrm>
            <a:off x="3280056" y="2227016"/>
            <a:ext cx="4432454" cy="314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TextBox 140"/>
          <p:cNvSpPr txBox="1"/>
          <p:nvPr/>
        </p:nvSpPr>
        <p:spPr>
          <a:xfrm>
            <a:off x="4916996" y="1943254"/>
            <a:ext cx="14761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None/>
            </a:pP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[ </a:t>
            </a:r>
            <a:r>
              <a:rPr lang="ko-KR" altLang="en-US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운영체계 </a:t>
            </a: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]</a:t>
            </a:r>
            <a:endParaRPr lang="ko-KR" altLang="en-US" sz="11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683500" y="1943254"/>
            <a:ext cx="2222499" cy="3465966"/>
            <a:chOff x="8072510" y="1943254"/>
            <a:chExt cx="1833489" cy="3465966"/>
          </a:xfrm>
        </p:grpSpPr>
        <p:grpSp>
          <p:nvGrpSpPr>
            <p:cNvPr id="104" name="그룹 103"/>
            <p:cNvGrpSpPr/>
            <p:nvPr/>
          </p:nvGrpSpPr>
          <p:grpSpPr>
            <a:xfrm>
              <a:off x="8139108" y="2996952"/>
              <a:ext cx="1536396" cy="720080"/>
              <a:chOff x="631825" y="1971124"/>
              <a:chExt cx="1536396" cy="720080"/>
            </a:xfrm>
          </p:grpSpPr>
          <p:grpSp>
            <p:nvGrpSpPr>
              <p:cNvPr id="105" name="그룹 104"/>
              <p:cNvGrpSpPr/>
              <p:nvPr/>
            </p:nvGrpSpPr>
            <p:grpSpPr>
              <a:xfrm>
                <a:off x="631825" y="1971124"/>
                <a:ext cx="1536396" cy="720080"/>
                <a:chOff x="631825" y="2240868"/>
                <a:chExt cx="1536396" cy="720080"/>
              </a:xfrm>
            </p:grpSpPr>
            <p:sp>
              <p:nvSpPr>
                <p:cNvPr id="110" name="직사각형 109"/>
                <p:cNvSpPr/>
                <p:nvPr/>
              </p:nvSpPr>
              <p:spPr bwMode="auto">
                <a:xfrm>
                  <a:off x="631825" y="2312876"/>
                  <a:ext cx="1536395" cy="648072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5725" marR="0" indent="-85725" algn="l" defTabSz="914400" rtl="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90000"/>
                    <a:buNone/>
                    <a:tabLst/>
                  </a:pPr>
                  <a:endParaRPr lang="ko-KR" altLang="en-US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11" name="직사각형 110"/>
                <p:cNvSpPr/>
                <p:nvPr/>
              </p:nvSpPr>
              <p:spPr bwMode="auto">
                <a:xfrm>
                  <a:off x="631825" y="2240868"/>
                  <a:ext cx="1536396" cy="14401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6350" cap="flat" cmpd="sng" algn="ctr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5725" marR="0" indent="-85725" algn="ctr" defTabSz="914400" rtl="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90000"/>
                    <a:buNone/>
                    <a:tabLst/>
                  </a:pPr>
                  <a:r>
                    <a:rPr lang="ko-KR" altLang="en-US" sz="90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구축</a:t>
                  </a:r>
                  <a:r>
                    <a:rPr lang="en-US" altLang="ko-KR" sz="90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·</a:t>
                  </a:r>
                  <a:r>
                    <a:rPr lang="ko-KR" altLang="en-US" sz="90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운영비 절감</a:t>
                  </a:r>
                  <a:r>
                    <a:rPr lang="en-US" altLang="ko-KR" sz="90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(</a:t>
                  </a:r>
                  <a:r>
                    <a:rPr lang="ko-KR" altLang="en-US" sz="90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평균</a:t>
                  </a:r>
                  <a:r>
                    <a:rPr lang="en-US" altLang="ko-KR" sz="90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)</a:t>
                  </a:r>
                  <a:endParaRPr lang="ko-KR" altLang="en-US" sz="90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  <p:sp>
            <p:nvSpPr>
              <p:cNvPr id="106" name="TextBox 105"/>
              <p:cNvSpPr txBox="1"/>
              <p:nvPr/>
            </p:nvSpPr>
            <p:spPr>
              <a:xfrm>
                <a:off x="631825" y="2422821"/>
                <a:ext cx="576064" cy="2308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ko-KR" altLang="en-US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개별구축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974251" y="2190056"/>
                <a:ext cx="7024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en-US" altLang="ko-KR" sz="900" b="0" dirty="0" smtClean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30% </a:t>
                </a:r>
                <a:r>
                  <a:rPr lang="ko-KR" altLang="en-US" sz="900" b="0" dirty="0" smtClean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감</a:t>
                </a:r>
                <a:r>
                  <a:rPr lang="ko-KR" altLang="en-US" sz="900" b="0" dirty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소</a:t>
                </a:r>
                <a:endParaRPr lang="ko-KR" altLang="en-US" sz="900" b="0" dirty="0" smtClean="0">
                  <a:solidFill>
                    <a:srgbClr val="FF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8" name="오른쪽 화살표 107"/>
              <p:cNvSpPr/>
              <p:nvPr/>
            </p:nvSpPr>
            <p:spPr bwMode="auto">
              <a:xfrm>
                <a:off x="1235464" y="2448237"/>
                <a:ext cx="180000" cy="180000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bg2"/>
                  </a:gs>
                  <a:gs pos="81000">
                    <a:schemeClr val="tx2">
                      <a:lumMod val="60000"/>
                      <a:lumOff val="40000"/>
                      <a:alpha val="63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indent="-85725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None/>
                  <a:tabLst/>
                </a:pPr>
                <a:endParaRPr lang="ko-KR" altLang="en-US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463904" y="2422821"/>
                <a:ext cx="576064" cy="230832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ko-KR" altLang="en-US" sz="900" b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통합구축</a:t>
                </a:r>
                <a:endParaRPr lang="ko-KR" altLang="en-US" sz="9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112" name="TextBox 111"/>
            <p:cNvSpPr txBox="1"/>
            <p:nvPr/>
          </p:nvSpPr>
          <p:spPr>
            <a:xfrm>
              <a:off x="8121352" y="1943254"/>
              <a:ext cx="147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buClr>
                  <a:schemeClr val="tx1"/>
                </a:buClr>
                <a:buSzPct val="90000"/>
                <a:buNone/>
              </a:pPr>
              <a:r>
                <a:rPr lang="en-US" altLang="ko-KR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[ </a:t>
              </a:r>
              <a:r>
                <a:rPr lang="ko-KR" altLang="en-US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 성과 </a:t>
              </a:r>
              <a:r>
                <a:rPr lang="en-US" altLang="ko-KR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]</a:t>
              </a:r>
              <a:endParaRPr lang="ko-KR" altLang="en-US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113" name="그룹 112"/>
            <p:cNvGrpSpPr/>
            <p:nvPr/>
          </p:nvGrpSpPr>
          <p:grpSpPr>
            <a:xfrm>
              <a:off x="8139108" y="2204864"/>
              <a:ext cx="1766891" cy="720080"/>
              <a:chOff x="631825" y="1971124"/>
              <a:chExt cx="1766891" cy="720080"/>
            </a:xfrm>
          </p:grpSpPr>
          <p:grpSp>
            <p:nvGrpSpPr>
              <p:cNvPr id="114" name="그룹 113"/>
              <p:cNvGrpSpPr/>
              <p:nvPr/>
            </p:nvGrpSpPr>
            <p:grpSpPr>
              <a:xfrm>
                <a:off x="631825" y="1971124"/>
                <a:ext cx="1536395" cy="720080"/>
                <a:chOff x="631825" y="2240868"/>
                <a:chExt cx="1536395" cy="720080"/>
              </a:xfrm>
            </p:grpSpPr>
            <p:sp>
              <p:nvSpPr>
                <p:cNvPr id="120" name="직사각형 119"/>
                <p:cNvSpPr/>
                <p:nvPr/>
              </p:nvSpPr>
              <p:spPr bwMode="auto">
                <a:xfrm>
                  <a:off x="631825" y="2312876"/>
                  <a:ext cx="1536395" cy="648072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5725" marR="0" indent="-85725" algn="l" defTabSz="914400" rtl="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90000"/>
                    <a:buNone/>
                    <a:tabLst/>
                  </a:pPr>
                  <a:endParaRPr lang="ko-KR" altLang="en-US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 bwMode="auto">
                <a:xfrm>
                  <a:off x="631825" y="2240868"/>
                  <a:ext cx="1536395" cy="14401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6350" cap="flat" cmpd="sng" algn="ctr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5725" marR="0" indent="-85725" algn="ctr" defTabSz="914400" rtl="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90000"/>
                    <a:buNone/>
                    <a:tabLst/>
                  </a:pPr>
                  <a:r>
                    <a:rPr lang="ko-KR" altLang="en-US" sz="90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관리대상 시스템</a:t>
                  </a:r>
                </a:p>
              </p:txBody>
            </p:sp>
          </p:grpSp>
          <p:sp>
            <p:nvSpPr>
              <p:cNvPr id="115" name="TextBox 114"/>
              <p:cNvSpPr txBox="1"/>
              <p:nvPr/>
            </p:nvSpPr>
            <p:spPr>
              <a:xfrm>
                <a:off x="631825" y="2456892"/>
                <a:ext cx="5760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en-US" altLang="ko-KR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2006</a:t>
                </a:r>
                <a:r>
                  <a:rPr lang="ko-KR" altLang="en-US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년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463903" y="2456892"/>
                <a:ext cx="9348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en-US" altLang="ko-KR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2014</a:t>
                </a:r>
                <a:r>
                  <a:rPr lang="ko-KR" altLang="en-US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년 이후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650112" y="2190056"/>
                <a:ext cx="702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ko-KR" altLang="en-US" sz="800" b="0" spc="-10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단위업무 </a:t>
                </a:r>
                <a:r>
                  <a:rPr lang="en-US" altLang="ko-KR" sz="800" b="0" spc="-10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300</a:t>
                </a:r>
                <a:r>
                  <a:rPr lang="ko-KR" altLang="en-US" sz="800" b="0" spc="-10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개</a:t>
                </a:r>
                <a:r>
                  <a:rPr lang="en-US" altLang="ko-KR" sz="800" b="0" spc="-10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/>
                </a:r>
                <a:br>
                  <a:rPr lang="en-US" altLang="ko-KR" sz="800" b="0" spc="-10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</a:br>
                <a:r>
                  <a:rPr lang="ko-KR" altLang="en-US" sz="800" b="0" spc="-10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장비 </a:t>
                </a:r>
                <a:r>
                  <a:rPr lang="en-US" altLang="ko-KR" sz="800" b="0" spc="-10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4425</a:t>
                </a:r>
                <a:r>
                  <a:rPr lang="ko-KR" altLang="en-US" sz="800" b="0" spc="-10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대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1296300" y="2190056"/>
                <a:ext cx="7024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  <a:defRPr sz="800" b="0" spc="-100">
                    <a:solidFill>
                      <a:schemeClr val="bg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</a:lstStyle>
              <a:p>
                <a:pPr algn="r"/>
                <a:r>
                  <a:rPr lang="ko-KR" altLang="en-US" dirty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단위업무 </a:t>
                </a:r>
                <a:r>
                  <a:rPr lang="en-US" altLang="ko-KR" dirty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1397</a:t>
                </a:r>
                <a:r>
                  <a:rPr lang="ko-KR" altLang="en-US" dirty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개</a:t>
                </a:r>
                <a:r>
                  <a:rPr lang="en-US" altLang="ko-KR" dirty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/>
                </a:r>
                <a:br>
                  <a:rPr lang="en-US" altLang="ko-KR" dirty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</a:br>
                <a:r>
                  <a:rPr lang="ko-KR" altLang="en-US" dirty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장비 </a:t>
                </a:r>
                <a:r>
                  <a:rPr lang="en-US" altLang="ko-KR" dirty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26795</a:t>
                </a:r>
                <a:r>
                  <a:rPr lang="ko-KR" altLang="en-US" dirty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대</a:t>
                </a:r>
              </a:p>
            </p:txBody>
          </p:sp>
          <p:sp>
            <p:nvSpPr>
              <p:cNvPr id="119" name="오른쪽 화살표 118"/>
              <p:cNvSpPr/>
              <p:nvPr/>
            </p:nvSpPr>
            <p:spPr bwMode="auto">
              <a:xfrm>
                <a:off x="1235464" y="2492916"/>
                <a:ext cx="180000" cy="180000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bg2"/>
                  </a:gs>
                  <a:gs pos="81000">
                    <a:schemeClr val="tx2">
                      <a:lumMod val="60000"/>
                      <a:lumOff val="40000"/>
                      <a:alpha val="63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indent="-85725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None/>
                  <a:tabLst/>
                </a:pPr>
                <a:endParaRPr lang="ko-KR" altLang="en-US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122" name="그룹 121"/>
            <p:cNvGrpSpPr/>
            <p:nvPr/>
          </p:nvGrpSpPr>
          <p:grpSpPr>
            <a:xfrm>
              <a:off x="8139107" y="3789040"/>
              <a:ext cx="1579063" cy="720080"/>
              <a:chOff x="631823" y="2894380"/>
              <a:chExt cx="1579063" cy="720080"/>
            </a:xfrm>
          </p:grpSpPr>
          <p:grpSp>
            <p:nvGrpSpPr>
              <p:cNvPr id="123" name="그룹 122"/>
              <p:cNvGrpSpPr/>
              <p:nvPr/>
            </p:nvGrpSpPr>
            <p:grpSpPr>
              <a:xfrm>
                <a:off x="631825" y="2894380"/>
                <a:ext cx="1536395" cy="720080"/>
                <a:chOff x="631825" y="2240868"/>
                <a:chExt cx="1536395" cy="720080"/>
              </a:xfrm>
            </p:grpSpPr>
            <p:sp>
              <p:nvSpPr>
                <p:cNvPr id="129" name="직사각형 128"/>
                <p:cNvSpPr/>
                <p:nvPr/>
              </p:nvSpPr>
              <p:spPr bwMode="auto">
                <a:xfrm>
                  <a:off x="631825" y="2312876"/>
                  <a:ext cx="1536394" cy="648072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5725" marR="0" indent="-85725" algn="l" defTabSz="914400" rtl="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90000"/>
                    <a:buNone/>
                    <a:tabLst/>
                  </a:pPr>
                  <a:endParaRPr lang="ko-KR" altLang="en-US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 bwMode="auto">
                <a:xfrm>
                  <a:off x="631825" y="2240868"/>
                  <a:ext cx="1536395" cy="14401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6350" cap="flat" cmpd="sng" algn="ctr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5725" marR="0" indent="-85725" algn="ctr" defTabSz="914400" rtl="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90000"/>
                    <a:buNone/>
                    <a:tabLst/>
                  </a:pPr>
                  <a:r>
                    <a:rPr lang="ko-KR" altLang="en-US" sz="900" spc="-5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장비당 장애시간</a:t>
                  </a:r>
                  <a:r>
                    <a:rPr lang="en-US" altLang="ko-KR" sz="900" spc="-5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(</a:t>
                  </a:r>
                  <a:r>
                    <a:rPr lang="ko-KR" altLang="en-US" sz="900" spc="-5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월평균</a:t>
                  </a:r>
                  <a:r>
                    <a:rPr lang="en-US" altLang="ko-KR" sz="900" spc="-5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)</a:t>
                  </a:r>
                  <a:endParaRPr lang="ko-KR" altLang="en-US" sz="900" spc="-5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  <p:sp>
            <p:nvSpPr>
              <p:cNvPr id="124" name="TextBox 123"/>
              <p:cNvSpPr txBox="1"/>
              <p:nvPr/>
            </p:nvSpPr>
            <p:spPr>
              <a:xfrm>
                <a:off x="631825" y="3383628"/>
                <a:ext cx="5760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en-US" altLang="ko-KR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2005</a:t>
                </a:r>
                <a:r>
                  <a:rPr lang="ko-KR" altLang="en-US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년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1463904" y="3383628"/>
                <a:ext cx="74698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en-US" altLang="ko-KR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2014</a:t>
                </a:r>
                <a:r>
                  <a:rPr lang="ko-KR" altLang="en-US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년 이후</a:t>
                </a:r>
              </a:p>
            </p:txBody>
          </p:sp>
          <p:sp>
            <p:nvSpPr>
              <p:cNvPr id="126" name="오른쪽 화살표 125"/>
              <p:cNvSpPr/>
              <p:nvPr/>
            </p:nvSpPr>
            <p:spPr bwMode="auto">
              <a:xfrm>
                <a:off x="1235464" y="3409044"/>
                <a:ext cx="180000" cy="180000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bg2"/>
                  </a:gs>
                  <a:gs pos="81000">
                    <a:schemeClr val="tx2">
                      <a:lumMod val="60000"/>
                      <a:lumOff val="40000"/>
                      <a:alpha val="63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indent="-85725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None/>
                  <a:tabLst/>
                </a:pPr>
                <a:endParaRPr lang="ko-KR" altLang="en-US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27" name="TextBox 126"/>
              <p:cNvSpPr txBox="1"/>
              <p:nvPr/>
            </p:nvSpPr>
            <p:spPr>
              <a:xfrm>
                <a:off x="631823" y="3123759"/>
                <a:ext cx="76819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en-US" altLang="ko-KR" sz="900" b="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67</a:t>
                </a:r>
                <a:r>
                  <a:rPr lang="ko-KR" altLang="en-US" sz="900" b="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분</a:t>
                </a:r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1337543" y="3123759"/>
                <a:ext cx="7024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en-US" altLang="ko-KR" sz="900" b="0" dirty="0" smtClean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2.35</a:t>
                </a:r>
                <a:r>
                  <a:rPr lang="ko-KR" altLang="en-US" sz="900" b="0" dirty="0" smtClean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초</a:t>
                </a:r>
              </a:p>
            </p:txBody>
          </p:sp>
        </p:grpSp>
        <p:grpSp>
          <p:nvGrpSpPr>
            <p:cNvPr id="131" name="그룹 130"/>
            <p:cNvGrpSpPr/>
            <p:nvPr/>
          </p:nvGrpSpPr>
          <p:grpSpPr>
            <a:xfrm>
              <a:off x="8139108" y="4581128"/>
              <a:ext cx="1536396" cy="720080"/>
              <a:chOff x="631824" y="1971124"/>
              <a:chExt cx="1536396" cy="720080"/>
            </a:xfrm>
          </p:grpSpPr>
          <p:grpSp>
            <p:nvGrpSpPr>
              <p:cNvPr id="132" name="그룹 131"/>
              <p:cNvGrpSpPr/>
              <p:nvPr/>
            </p:nvGrpSpPr>
            <p:grpSpPr>
              <a:xfrm>
                <a:off x="631825" y="1971124"/>
                <a:ext cx="1536395" cy="720080"/>
                <a:chOff x="631825" y="2240868"/>
                <a:chExt cx="1536395" cy="720080"/>
              </a:xfrm>
            </p:grpSpPr>
            <p:sp>
              <p:nvSpPr>
                <p:cNvPr id="138" name="직사각형 137"/>
                <p:cNvSpPr/>
                <p:nvPr/>
              </p:nvSpPr>
              <p:spPr bwMode="auto">
                <a:xfrm>
                  <a:off x="631825" y="2312876"/>
                  <a:ext cx="1536395" cy="648072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5725" marR="0" indent="-85725" algn="l" defTabSz="914400" rtl="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90000"/>
                    <a:buNone/>
                    <a:tabLst/>
                  </a:pPr>
                  <a:endParaRPr lang="ko-KR" altLang="en-US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  <p:sp>
              <p:nvSpPr>
                <p:cNvPr id="139" name="직사각형 138"/>
                <p:cNvSpPr/>
                <p:nvPr/>
              </p:nvSpPr>
              <p:spPr bwMode="auto">
                <a:xfrm>
                  <a:off x="631825" y="2240868"/>
                  <a:ext cx="1536395" cy="14401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6350" cap="flat" cmpd="sng" algn="ctr">
                  <a:solidFill>
                    <a:schemeClr val="tx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72000" tIns="36000" rIns="72000" bIns="3600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85725" marR="0" indent="-85725" algn="ctr" defTabSz="914400" rtl="0" eaLnBrk="0" fontAlgn="base" latinLnBrk="0" hangingPunct="0">
                    <a:lnSpc>
                      <a:spcPct val="100000"/>
                    </a:lnSpc>
                    <a:spcBef>
                      <a:spcPts val="60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90000"/>
                    <a:buNone/>
                    <a:tabLst/>
                  </a:pPr>
                  <a:r>
                    <a:rPr lang="ko-KR" altLang="en-US" sz="900" dirty="0" smtClean="0">
                      <a:latin typeface="Rix모던고딕 L" panose="02020603020101020101" pitchFamily="18" charset="-127"/>
                      <a:ea typeface="Rix모던고딕 L" panose="02020603020101020101" pitchFamily="18" charset="-127"/>
                    </a:rPr>
                    <a:t>보안정책 수</a:t>
                  </a:r>
                </a:p>
              </p:txBody>
            </p:sp>
          </p:grpSp>
          <p:sp>
            <p:nvSpPr>
              <p:cNvPr id="133" name="TextBox 132"/>
              <p:cNvSpPr txBox="1"/>
              <p:nvPr/>
            </p:nvSpPr>
            <p:spPr>
              <a:xfrm>
                <a:off x="631825" y="2456892"/>
                <a:ext cx="5760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en-US" altLang="ko-KR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2006</a:t>
                </a:r>
                <a:r>
                  <a:rPr lang="ko-KR" altLang="en-US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년</a:t>
                </a:r>
              </a:p>
            </p:txBody>
          </p:sp>
          <p:sp>
            <p:nvSpPr>
              <p:cNvPr id="134" name="TextBox 133"/>
              <p:cNvSpPr txBox="1"/>
              <p:nvPr/>
            </p:nvSpPr>
            <p:spPr>
              <a:xfrm>
                <a:off x="1463904" y="2456892"/>
                <a:ext cx="70431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en-US" altLang="ko-KR" sz="900" b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2014</a:t>
                </a:r>
                <a:r>
                  <a:rPr lang="ko-KR" altLang="en-US" sz="900" b="0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년 이후</a:t>
                </a:r>
              </a:p>
            </p:txBody>
          </p:sp>
          <p:sp>
            <p:nvSpPr>
              <p:cNvPr id="135" name="TextBox 134"/>
              <p:cNvSpPr txBox="1"/>
              <p:nvPr/>
            </p:nvSpPr>
            <p:spPr>
              <a:xfrm>
                <a:off x="631824" y="2190056"/>
                <a:ext cx="7024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ko-KR" altLang="en-US" sz="900" b="0" spc="-10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약 </a:t>
                </a:r>
                <a:r>
                  <a:rPr lang="en-US" altLang="ko-KR" sz="900" b="0" spc="-10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7,000</a:t>
                </a:r>
                <a:r>
                  <a:rPr lang="ko-KR" altLang="en-US" sz="900" b="0" spc="-100" dirty="0" smtClean="0">
                    <a:solidFill>
                      <a:schemeClr val="bg2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개</a:t>
                </a: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1337543" y="2190056"/>
                <a:ext cx="702425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0"/>
                  </a:spcBef>
                  <a:buClr>
                    <a:schemeClr val="tx1"/>
                  </a:buClr>
                  <a:buSzPct val="90000"/>
                  <a:buNone/>
                </a:pPr>
                <a:r>
                  <a:rPr lang="ko-KR" altLang="en-US" sz="900" b="0" spc="-100" dirty="0" smtClean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약 </a:t>
                </a:r>
                <a:r>
                  <a:rPr lang="en-US" altLang="ko-KR" sz="900" b="0" spc="-100" dirty="0" smtClean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14,000</a:t>
                </a:r>
                <a:r>
                  <a:rPr lang="ko-KR" altLang="en-US" sz="900" b="0" spc="-100" dirty="0" smtClean="0">
                    <a:solidFill>
                      <a:srgbClr val="FF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개</a:t>
                </a:r>
              </a:p>
            </p:txBody>
          </p:sp>
          <p:sp>
            <p:nvSpPr>
              <p:cNvPr id="137" name="오른쪽 화살표 136"/>
              <p:cNvSpPr/>
              <p:nvPr/>
            </p:nvSpPr>
            <p:spPr bwMode="auto">
              <a:xfrm>
                <a:off x="1235464" y="2492916"/>
                <a:ext cx="180000" cy="180000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bg2"/>
                  </a:gs>
                  <a:gs pos="81000">
                    <a:schemeClr val="tx2">
                      <a:lumMod val="60000"/>
                      <a:lumOff val="40000"/>
                      <a:alpha val="63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85725" marR="0" indent="-85725" algn="l" defTabSz="914400" rtl="0" eaLnBrk="0" fontAlgn="base" latinLnBrk="0" hangingPunct="0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1"/>
                  </a:buClr>
                  <a:buSzPct val="90000"/>
                  <a:buNone/>
                  <a:tabLst/>
                </a:pPr>
                <a:endParaRPr lang="ko-KR" altLang="en-US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cxnSp>
          <p:nvCxnSpPr>
            <p:cNvPr id="142" name="직선 연결선 141"/>
            <p:cNvCxnSpPr/>
            <p:nvPr/>
          </p:nvCxnSpPr>
          <p:spPr bwMode="auto">
            <a:xfrm>
              <a:off x="8072510" y="1952836"/>
              <a:ext cx="0" cy="3456384"/>
            </a:xfrm>
            <a:prstGeom prst="line">
              <a:avLst/>
            </a:prstGeom>
            <a:solidFill>
              <a:srgbClr val="FBB779"/>
            </a:solidFill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270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en-US" altLang="ko-KR" dirty="0"/>
              <a:t>IT </a:t>
            </a:r>
            <a:r>
              <a:rPr lang="ko-KR" altLang="en-US" dirty="0" smtClean="0"/>
              <a:t>투자와 운영 </a:t>
            </a:r>
            <a:r>
              <a:rPr lang="ko-KR" altLang="en-US" dirty="0"/>
              <a:t>효율화를 위한 </a:t>
            </a:r>
            <a:r>
              <a:rPr lang="en-US" altLang="ko-KR" dirty="0"/>
              <a:t>G-</a:t>
            </a:r>
            <a:r>
              <a:rPr lang="ko-KR" altLang="en-US" dirty="0"/>
              <a:t>클라우드 등 정책적 이니셔티브를 최신 정보기술과 접목하고 장기적 청사진 하에 추진 </a:t>
            </a:r>
            <a:r>
              <a:rPr lang="ko-KR" altLang="en-US" dirty="0" smtClean="0"/>
              <a:t>중임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 인프라 측면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62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자원의 위치 통합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HW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통합을 넘어 클라우드 기술을 활용함으로써 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IT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투자 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/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운영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효율성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극대화를 추구함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SW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국산화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공개 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SW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활성화 등 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SW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관련 산업 및 역량 강화를 함께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추진중임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빅데이터 분석 플랫폼 등 클라우드 기술 기반의 확장성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다양성을 지속적으로 모색함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63" name="오각형 62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200023" y="1557758"/>
            <a:ext cx="9505951" cy="3785767"/>
            <a:chOff x="200024" y="1557758"/>
            <a:chExt cx="4698276" cy="3785767"/>
          </a:xfrm>
        </p:grpSpPr>
        <p:sp>
          <p:nvSpPr>
            <p:cNvPr id="65" name="Rectangle 11"/>
            <p:cNvSpPr>
              <a:spLocks noChangeArrowheads="1"/>
            </p:cNvSpPr>
            <p:nvPr/>
          </p:nvSpPr>
          <p:spPr bwMode="auto">
            <a:xfrm>
              <a:off x="200024" y="1850782"/>
              <a:ext cx="4698276" cy="349274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65113" indent="-265113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Font typeface="Wingdings" pitchFamily="2" charset="2"/>
                <a:buChar char="q"/>
              </a:pPr>
              <a:endParaRPr lang="en-US" altLang="ko-KR" spc="-130" dirty="0">
                <a:latin typeface="맑은 고딕"/>
                <a:ea typeface="맑은 고딕"/>
              </a:endParaRPr>
            </a:p>
          </p:txBody>
        </p:sp>
        <p:sp>
          <p:nvSpPr>
            <p:cNvPr id="66" name="직사각형 65"/>
            <p:cNvSpPr/>
            <p:nvPr/>
          </p:nvSpPr>
          <p:spPr bwMode="auto">
            <a:xfrm>
              <a:off x="200024" y="1557758"/>
              <a:ext cx="4698276" cy="3150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클라우드 추진목표와 자원통합 로드맵</a:t>
              </a:r>
              <a:endPara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82" name="Rectangle 76"/>
          <p:cNvSpPr>
            <a:spLocks noChangeArrowheads="1"/>
          </p:cNvSpPr>
          <p:nvPr/>
        </p:nvSpPr>
        <p:spPr bwMode="auto">
          <a:xfrm>
            <a:off x="264604" y="3636980"/>
            <a:ext cx="4601580" cy="167162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kumimoji="1" lang="en-US" altLang="ko-KR" sz="900" b="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4" y="3003495"/>
            <a:ext cx="1021273" cy="63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직사각형 83"/>
          <p:cNvSpPr/>
          <p:nvPr/>
        </p:nvSpPr>
        <p:spPr>
          <a:xfrm>
            <a:off x="1287164" y="3112177"/>
            <a:ext cx="364080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중앙 행정 기관의 스마트 전자정부 서비스를 </a:t>
            </a:r>
            <a:r>
              <a:rPr lang="ko-KR" altLang="en-US" sz="1050" b="0" spc="-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위해 정부 통합 전산센터의 공동 활용형 </a:t>
            </a:r>
            <a:r>
              <a:rPr lang="ko-KR" altLang="en-US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정보자원을 </a:t>
            </a:r>
            <a:r>
              <a:rPr lang="ko-KR" altLang="en-US" sz="1050" b="0" spc="-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필요한 </a:t>
            </a:r>
            <a:r>
              <a:rPr lang="ko-KR" altLang="en-US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만큼 </a:t>
            </a:r>
            <a:r>
              <a:rPr lang="ko-KR" altLang="en-US" sz="1050" b="0" spc="-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신속하게 제공하는 </a:t>
            </a:r>
            <a:r>
              <a:rPr lang="ko-KR" altLang="en-US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 및 서비스</a:t>
            </a:r>
          </a:p>
        </p:txBody>
      </p:sp>
      <p:sp>
        <p:nvSpPr>
          <p:cNvPr id="85" name="TextBox 84"/>
          <p:cNvSpPr txBox="1"/>
          <p:nvPr/>
        </p:nvSpPr>
        <p:spPr bwMode="auto">
          <a:xfrm>
            <a:off x="283450" y="4153152"/>
            <a:ext cx="1584176" cy="611590"/>
          </a:xfrm>
          <a:prstGeom prst="rect">
            <a:avLst/>
          </a:prstGeom>
          <a:noFill/>
          <a:ln w="3175">
            <a:noFill/>
          </a:ln>
          <a:effectLst/>
        </p:spPr>
        <p:txBody>
          <a:bodyPr lIns="36000" rIns="36000" anchor="t"/>
          <a:lstStyle>
            <a:defPPr>
              <a:defRPr lang="en-US"/>
            </a:defPPr>
            <a:lvl1pPr marL="92075" indent="-92075">
              <a:lnSpc>
                <a:spcPct val="100000"/>
              </a:lnSpc>
              <a:spcBef>
                <a:spcPts val="30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  <a:defRPr sz="1000" b="0" spc="-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업무 부하를 토대로 필요한 사용량만을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할당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자동화된 관리 도구에 따라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필요시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추가 할당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여유 자원 타 시스템 활용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 bwMode="auto">
          <a:xfrm>
            <a:off x="319454" y="3761464"/>
            <a:ext cx="1440000" cy="360040"/>
          </a:xfrm>
          <a:prstGeom prst="rect">
            <a:avLst/>
          </a:prstGeom>
          <a:solidFill>
            <a:srgbClr val="E6F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anchor="ctr"/>
          <a:lstStyle>
            <a:defPPr>
              <a:defRPr lang="en-US"/>
            </a:defPPr>
            <a:lvl1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1" sz="1100"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ko-KR" altLang="en-US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자원 </a:t>
            </a:r>
            <a:r>
              <a:rPr lang="ko-KR" altLang="en-US" sz="1050" b="0" spc="-1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활용성</a:t>
            </a:r>
            <a:r>
              <a:rPr lang="ko-KR" altLang="en-US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제고 </a:t>
            </a:r>
            <a:r>
              <a:rPr lang="en-US" altLang="ko-KR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비용절감</a:t>
            </a:r>
            <a:r>
              <a:rPr lang="en-US" altLang="ko-KR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lang="ko-KR" altLang="en-US" sz="1050" b="0" spc="-1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324432" y="3761464"/>
            <a:ext cx="216000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90000" anchor="ctr"/>
          <a:lstStyle>
            <a:defPPr>
              <a:defRPr lang="en-US"/>
            </a:defPPr>
            <a:lvl1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kumimoji="1" sz="1100" b="0">
                <a:solidFill>
                  <a:srgbClr val="FFFFFF"/>
                </a:solidFill>
                <a:latin typeface="+mj-lt"/>
                <a:ea typeface="나눔고딕" panose="020D0604000000000000" pitchFamily="50" charset="-127"/>
              </a:defRPr>
            </a:lvl1pPr>
          </a:lstStyle>
          <a:p>
            <a:r>
              <a:rPr lang="en-US" altLang="ko-KR" b="1" spc="-10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endParaRPr lang="ko-KR" altLang="en-US" b="1" spc="-10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8" name="TextBox 87"/>
          <p:cNvSpPr txBox="1"/>
          <p:nvPr/>
        </p:nvSpPr>
        <p:spPr bwMode="auto">
          <a:xfrm>
            <a:off x="1831622" y="4153152"/>
            <a:ext cx="1476164" cy="524054"/>
          </a:xfrm>
          <a:prstGeom prst="rect">
            <a:avLst/>
          </a:prstGeom>
          <a:noFill/>
          <a:ln w="3175">
            <a:noFill/>
          </a:ln>
          <a:effectLst/>
        </p:spPr>
        <p:txBody>
          <a:bodyPr lIns="36000" rIns="36000" anchor="t"/>
          <a:lstStyle>
            <a:defPPr>
              <a:defRPr lang="en-US"/>
            </a:defPPr>
            <a:lvl1pPr marL="92075" indent="-92075">
              <a:lnSpc>
                <a:spcPct val="100000"/>
              </a:lnSpc>
              <a:spcBef>
                <a:spcPts val="30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  <a:defRPr sz="1000" b="0" spc="-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다양한 정보자원 운영에 따른 비효율성 제거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표준화를 통한 정보시스템 관리 자동화</a:t>
            </a:r>
          </a:p>
        </p:txBody>
      </p:sp>
      <p:sp>
        <p:nvSpPr>
          <p:cNvPr id="89" name="TextBox 88"/>
          <p:cNvSpPr txBox="1"/>
          <p:nvPr/>
        </p:nvSpPr>
        <p:spPr bwMode="auto">
          <a:xfrm>
            <a:off x="1831622" y="3761464"/>
            <a:ext cx="1440160" cy="360040"/>
          </a:xfrm>
          <a:prstGeom prst="rect">
            <a:avLst/>
          </a:prstGeom>
          <a:solidFill>
            <a:srgbClr val="E6F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kumimoji="1" lang="ko-KR" altLang="en-US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정보자원 표준화 </a:t>
            </a:r>
            <a:r>
              <a:rPr kumimoji="1" lang="en-US" altLang="ko-KR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50" b="0" spc="-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운영 </a:t>
            </a:r>
            <a:r>
              <a:rPr kumimoji="1" lang="ko-KR" altLang="en-US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안정성 확보</a:t>
            </a:r>
            <a:r>
              <a:rPr kumimoji="1" lang="en-US" altLang="ko-KR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kumimoji="1" lang="ko-KR" altLang="en-US" sz="1050" b="0" spc="-1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0" name="TextBox 89"/>
          <p:cNvSpPr txBox="1"/>
          <p:nvPr/>
        </p:nvSpPr>
        <p:spPr bwMode="auto">
          <a:xfrm>
            <a:off x="1834471" y="3761464"/>
            <a:ext cx="216000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90000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kumimoji="1" lang="en-US" altLang="ko-KR" sz="1100" b="1" spc="-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endParaRPr kumimoji="1" lang="ko-KR" altLang="en-US" sz="1100" b="1" spc="-10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3330654" y="4157508"/>
            <a:ext cx="1561308" cy="775616"/>
          </a:xfrm>
          <a:prstGeom prst="rect">
            <a:avLst/>
          </a:prstGeom>
          <a:noFill/>
          <a:ln w="3175">
            <a:noFill/>
          </a:ln>
          <a:effectLst/>
        </p:spPr>
        <p:txBody>
          <a:bodyPr lIns="36000" rIns="36000" anchor="t"/>
          <a:lstStyle>
            <a:defPPr>
              <a:defRPr lang="en-US"/>
            </a:defPPr>
            <a:lvl1pPr marL="92075" indent="-92075">
              <a:lnSpc>
                <a:spcPct val="100000"/>
              </a:lnSpc>
              <a:spcBef>
                <a:spcPts val="300"/>
              </a:spcBef>
              <a:buClr>
                <a:prstClr val="black"/>
              </a:buClr>
              <a:buSzPct val="100000"/>
              <a:buFont typeface="Wingdings" pitchFamily="2" charset="2"/>
              <a:buChar char="§"/>
              <a:defRPr sz="1000" b="0" spc="-1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특정 </a:t>
            </a:r>
            <a:r>
              <a:rPr lang="ko-KR" altLang="en-US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회사ㆍ기술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종속형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제품 도입 지양</a:t>
            </a:r>
          </a:p>
          <a:p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범용 환경에 적합한 하드웨어 도입 기준마련 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국산화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공개 소프트웨어 활성화 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기술력 향상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3343790" y="3761464"/>
            <a:ext cx="1440160" cy="360040"/>
          </a:xfrm>
          <a:prstGeom prst="rect">
            <a:avLst/>
          </a:prstGeom>
          <a:solidFill>
            <a:srgbClr val="E6F0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kumimoji="1" lang="ko-KR" altLang="en-US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외산 의존 탈피 </a:t>
            </a:r>
            <a:r>
              <a:rPr kumimoji="1" lang="en-US" altLang="ko-KR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(SW</a:t>
            </a:r>
            <a:r>
              <a:rPr kumimoji="1" lang="ko-KR" altLang="en-US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생태계 개선</a:t>
            </a:r>
            <a:r>
              <a:rPr kumimoji="1" lang="en-US" altLang="ko-KR" sz="1050" b="0" spc="-1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93" name="TextBox 92"/>
          <p:cNvSpPr txBox="1"/>
          <p:nvPr/>
        </p:nvSpPr>
        <p:spPr bwMode="auto">
          <a:xfrm>
            <a:off x="3346639" y="3761464"/>
            <a:ext cx="216000" cy="3600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lIns="90000" anchor="ctr"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kumimoji="1" lang="en-US" altLang="ko-KR" sz="1100" b="1" spc="-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</a:t>
            </a:r>
            <a:endParaRPr kumimoji="1" lang="ko-KR" altLang="en-US" sz="1100" b="1" spc="-10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82612" y="1967162"/>
            <a:ext cx="4709513" cy="1009507"/>
            <a:chOff x="63408" y="2564904"/>
            <a:chExt cx="3133542" cy="1009507"/>
          </a:xfrm>
        </p:grpSpPr>
        <p:sp>
          <p:nvSpPr>
            <p:cNvPr id="143" name="Text Box 104"/>
            <p:cNvSpPr txBox="1">
              <a:spLocks noChangeArrowheads="1"/>
            </p:cNvSpPr>
            <p:nvPr/>
          </p:nvSpPr>
          <p:spPr bwMode="auto">
            <a:xfrm>
              <a:off x="172950" y="2564904"/>
              <a:ext cx="30240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2000" tIns="0" rIns="72000" bIns="0">
              <a:spAutoFit/>
            </a:bodyPr>
            <a:lstStyle/>
            <a:p>
              <a:pPr marL="180975" indent="-180975" fontAlgn="auto" latinLnBrk="1">
                <a:spcBef>
                  <a:spcPct val="20000"/>
                </a:spcBef>
                <a:spcAft>
                  <a:spcPts val="0"/>
                </a:spcAft>
                <a:buClrTx/>
                <a:buFont typeface="Wingdings" pitchFamily="2" charset="2"/>
                <a:buChar char="q"/>
                <a:defRPr/>
              </a:pPr>
              <a:r>
                <a:rPr lang="en-US" altLang="ko-KR" sz="12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G-</a:t>
              </a:r>
              <a:r>
                <a:rPr lang="ko-KR" altLang="en-US" sz="1200" b="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클라우드</a:t>
              </a:r>
              <a:r>
                <a:rPr lang="ko-KR" altLang="en-US" sz="12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추진목표 및 전략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3408" y="3020413"/>
              <a:ext cx="305749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6700">
                <a:lnSpc>
                  <a:spcPct val="100000"/>
                </a:lnSpc>
                <a:spcBef>
                  <a:spcPts val="0"/>
                </a:spcBef>
                <a:buClr>
                  <a:prstClr val="black"/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국내 </a:t>
              </a:r>
              <a:r>
                <a:rPr lang="ko-KR" altLang="en-US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클라우드 컴퓨팅 시장 </a:t>
              </a:r>
              <a:r>
                <a:rPr lang="ko-KR" altLang="en-US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규모는 </a:t>
              </a:r>
              <a:r>
                <a:rPr lang="en-US" altLang="ko-KR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2014</a:t>
              </a:r>
              <a:r>
                <a:rPr lang="ko-KR" altLang="en-US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 기점으로 급속하게 증가중임 </a:t>
              </a:r>
              <a:r>
                <a:rPr lang="en-US" altLang="ko-KR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: 25,480</a:t>
              </a:r>
              <a:r>
                <a:rPr lang="ko-KR" altLang="en-US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억 원</a:t>
              </a:r>
              <a:r>
                <a:rPr lang="en-US" altLang="ko-KR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(’14)</a:t>
              </a:r>
            </a:p>
            <a:p>
              <a:pPr marL="266700">
                <a:lnSpc>
                  <a:spcPct val="100000"/>
                </a:lnSpc>
                <a:spcBef>
                  <a:spcPts val="0"/>
                </a:spcBef>
                <a:buClr>
                  <a:prstClr val="black"/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공공부분 </a:t>
              </a:r>
              <a:r>
                <a:rPr lang="en-US" altLang="ko-KR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IT </a:t>
              </a:r>
              <a:r>
                <a:rPr lang="ko-KR" altLang="en-US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인프라 운영비용을 </a:t>
              </a:r>
              <a:r>
                <a:rPr lang="en-US" altLang="ko-KR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`15</a:t>
              </a:r>
              <a:r>
                <a:rPr lang="ko-KR" altLang="en-US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년까지 </a:t>
              </a:r>
              <a:r>
                <a:rPr lang="en-US" altLang="ko-KR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50% </a:t>
              </a:r>
              <a:r>
                <a:rPr lang="ko-KR" altLang="en-US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절감 </a:t>
              </a:r>
              <a:r>
                <a:rPr lang="en-US" altLang="ko-KR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(6,877</a:t>
              </a:r>
              <a:r>
                <a:rPr lang="ko-KR" altLang="en-US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억 원⇩</a:t>
              </a:r>
              <a:r>
                <a:rPr lang="en-US" altLang="ko-KR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</a:p>
            <a:p>
              <a:pPr marL="266700">
                <a:lnSpc>
                  <a:spcPct val="100000"/>
                </a:lnSpc>
                <a:spcBef>
                  <a:spcPts val="0"/>
                </a:spcBef>
                <a:buClr>
                  <a:prstClr val="black"/>
                </a:buClr>
                <a:buSzPct val="100000"/>
                <a:buFont typeface="Wingdings" pitchFamily="2" charset="2"/>
                <a:buChar char="§"/>
              </a:pPr>
              <a:r>
                <a:rPr lang="ko-KR" altLang="en-US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클라우드 </a:t>
              </a:r>
              <a:r>
                <a:rPr lang="ko-KR" altLang="en-US" sz="1000" b="0" spc="-1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비즈니스 성공모델 발굴로 글로벌 시장 진입 목표</a:t>
              </a:r>
            </a:p>
          </p:txBody>
        </p:sp>
      </p:grpSp>
      <p:sp>
        <p:nvSpPr>
          <p:cNvPr id="145" name="TextBox 89"/>
          <p:cNvSpPr txBox="1">
            <a:spLocks noChangeArrowheads="1"/>
          </p:cNvSpPr>
          <p:nvPr/>
        </p:nvSpPr>
        <p:spPr bwMode="auto">
          <a:xfrm>
            <a:off x="1309712" y="2219190"/>
            <a:ext cx="2445716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72000" tIns="0" rIns="72000" bIns="0">
            <a:spAutoFit/>
            <a:scene3d>
              <a:camera prst="orthographicFront"/>
              <a:lightRig rig="threePt" dir="t"/>
            </a:scene3d>
            <a:sp3d contourW="44450">
              <a:bevelT w="1270"/>
              <a:bevelB w="0" h="0"/>
              <a:contourClr>
                <a:schemeClr val="bg1"/>
              </a:contourClr>
            </a:sp3d>
          </a:bodyPr>
          <a:lstStyle>
            <a:defPPr>
              <a:defRPr lang="en-US"/>
            </a:defPPr>
            <a:lvl1pPr algn="ctr" defTabSz="762000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Tx/>
              <a:buNone/>
              <a:tabLst>
                <a:tab pos="5648325" algn="l"/>
              </a:tabLst>
              <a:defRPr sz="1100" kern="0" spc="-13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139700" dist="25400" dir="5400000" sx="103000" sy="103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defRPr>
            </a:lvl1pPr>
          </a:lstStyle>
          <a:p>
            <a:pPr algn="l"/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『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세계 최고수준의 클라우드 컴퓨팅 강국</a:t>
            </a:r>
            <a:r>
              <a: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』 </a:t>
            </a:r>
            <a:r>
              <a: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실현</a:t>
            </a:r>
          </a:p>
        </p:txBody>
      </p:sp>
      <p:pic>
        <p:nvPicPr>
          <p:cNvPr id="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1" t="24158" r="21603" b="13750"/>
          <a:stretch/>
        </p:blipFill>
        <p:spPr bwMode="auto">
          <a:xfrm>
            <a:off x="4929188" y="2639933"/>
            <a:ext cx="4760912" cy="266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7" name="그룹 146"/>
          <p:cNvGrpSpPr/>
          <p:nvPr/>
        </p:nvGrpSpPr>
        <p:grpSpPr>
          <a:xfrm>
            <a:off x="4713164" y="1945003"/>
            <a:ext cx="4867659" cy="740206"/>
            <a:chOff x="139192" y="2060848"/>
            <a:chExt cx="3150710" cy="740206"/>
          </a:xfrm>
        </p:grpSpPr>
        <p:sp>
          <p:nvSpPr>
            <p:cNvPr id="148" name="Text Box 104"/>
            <p:cNvSpPr txBox="1">
              <a:spLocks noChangeArrowheads="1"/>
            </p:cNvSpPr>
            <p:nvPr/>
          </p:nvSpPr>
          <p:spPr bwMode="auto">
            <a:xfrm>
              <a:off x="265902" y="2060848"/>
              <a:ext cx="302400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72000" tIns="0" rIns="72000" bIns="0">
              <a:spAutoFit/>
            </a:bodyPr>
            <a:lstStyle/>
            <a:p>
              <a:pPr marL="180975" indent="-180975" fontAlgn="auto" latinLnBrk="1">
                <a:spcBef>
                  <a:spcPct val="20000"/>
                </a:spcBef>
                <a:spcAft>
                  <a:spcPts val="0"/>
                </a:spcAft>
                <a:buClrTx/>
                <a:buFont typeface="Wingdings" pitchFamily="2" charset="2"/>
                <a:buChar char="q"/>
                <a:defRPr/>
              </a:pPr>
              <a:r>
                <a:rPr lang="ko-KR" altLang="en-US" sz="12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자원 통합 </a:t>
              </a:r>
              <a:r>
                <a:rPr lang="ko-KR" altLang="en-US" sz="1200" b="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로드맵</a:t>
              </a:r>
              <a:endParaRPr lang="ko-KR" altLang="en-US" sz="12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39192" y="2247056"/>
              <a:ext cx="303415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66700" algn="just">
                <a:lnSpc>
                  <a:spcPct val="100000"/>
                </a:lnSpc>
                <a:spcBef>
                  <a:spcPts val="0"/>
                </a:spcBef>
                <a:buClr>
                  <a:prstClr val="black"/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2005</a:t>
              </a:r>
              <a:r>
                <a:rPr lang="ko-KR" altLang="en-US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 중앙행정기관 정보시스템 위치 통합을 시작으로 </a:t>
              </a:r>
              <a:r>
                <a:rPr lang="en-US" altLang="ko-KR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2009</a:t>
              </a:r>
              <a:r>
                <a:rPr lang="ko-KR" altLang="en-US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년부터 하드웨어 통합</a:t>
              </a:r>
              <a:endParaRPr lang="en-US" altLang="ko-KR" sz="1000" b="0" spc="-1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266700" algn="just">
                <a:lnSpc>
                  <a:spcPct val="100000"/>
                </a:lnSpc>
                <a:spcBef>
                  <a:spcPts val="0"/>
                </a:spcBef>
                <a:buClr>
                  <a:prstClr val="black"/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2013</a:t>
              </a:r>
              <a:r>
                <a:rPr lang="ko-KR" altLang="en-US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년부터 기존 정보시스템을 가상화 기반의 </a:t>
              </a:r>
              <a:r>
                <a:rPr lang="ko-KR" altLang="en-US" sz="1000" b="0" spc="-100" dirty="0" err="1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클라우드</a:t>
              </a:r>
              <a:r>
                <a:rPr lang="ko-KR" altLang="en-US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컴퓨팅 환경으로 본격 전환</a:t>
              </a:r>
              <a:endParaRPr lang="en-US" altLang="ko-KR" sz="1000" b="0" spc="-100" dirty="0" smtClean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266700" algn="just">
                <a:lnSpc>
                  <a:spcPct val="100000"/>
                </a:lnSpc>
                <a:spcBef>
                  <a:spcPts val="0"/>
                </a:spcBef>
                <a:buClr>
                  <a:prstClr val="black"/>
                </a:buClr>
                <a:buSzPct val="100000"/>
                <a:buFont typeface="Wingdings" pitchFamily="2" charset="2"/>
                <a:buChar char="§"/>
              </a:pPr>
              <a:r>
                <a:rPr lang="en-US" altLang="ko-KR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2015</a:t>
              </a:r>
              <a:r>
                <a:rPr lang="ko-KR" altLang="en-US" sz="1000" b="0" spc="-100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년부터 범정부 빅데이터 공통기반 플랫폼 구축사업 추진하여 지속 개선 중</a:t>
              </a:r>
              <a:endParaRPr lang="ko-KR" altLang="en-US" sz="1000" b="0" spc="-10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11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지능정보기술이란 인간의 고차원적 정보처리를 </a:t>
            </a:r>
            <a:r>
              <a:rPr lang="en-US" altLang="ko-KR" dirty="0" smtClean="0"/>
              <a:t>ICT</a:t>
            </a:r>
            <a:r>
              <a:rPr lang="ko-KR" altLang="en-US" dirty="0" smtClean="0"/>
              <a:t>를 통해 구현하는 기술로 인공지능으로 구현되는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지능</a:t>
            </a:r>
            <a:r>
              <a:rPr lang="en-US" altLang="ko-KR" dirty="0" smtClean="0"/>
              <a:t>＇</a:t>
            </a:r>
            <a:r>
              <a:rPr lang="ko-KR" altLang="en-US" dirty="0" smtClean="0"/>
              <a:t>과 데이터</a:t>
            </a:r>
            <a:r>
              <a:rPr lang="en-US" altLang="ko-KR" dirty="0" smtClean="0"/>
              <a:t>/</a:t>
            </a:r>
            <a:r>
              <a:rPr lang="ko-KR" altLang="en-US" dirty="0" smtClean="0"/>
              <a:t>네트워크 기술</a:t>
            </a:r>
            <a:r>
              <a:rPr lang="en-US" altLang="ko-KR" dirty="0" smtClean="0"/>
              <a:t>(ICBM)</a:t>
            </a:r>
            <a:r>
              <a:rPr lang="ko-KR" altLang="en-US" dirty="0" smtClean="0"/>
              <a:t>에 기반한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정보</a:t>
            </a:r>
            <a:r>
              <a:rPr lang="en-US" altLang="ko-KR" dirty="0" smtClean="0"/>
              <a:t>＇</a:t>
            </a:r>
            <a:r>
              <a:rPr lang="ko-KR" altLang="en-US" dirty="0" smtClean="0"/>
              <a:t>가 결합된 형태의 기술 트랜드임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지능정보기술 분석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9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지능정보기술의 진화 방향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2" name="Freeform 1098"/>
          <p:cNvSpPr/>
          <p:nvPr/>
        </p:nvSpPr>
        <p:spPr>
          <a:xfrm>
            <a:off x="317274" y="1924050"/>
            <a:ext cx="1381570" cy="260350"/>
          </a:xfrm>
          <a:custGeom>
            <a:avLst/>
            <a:gdLst>
              <a:gd name="connsiteX0" fmla="*/ 7874 w 1009650"/>
              <a:gd name="connsiteY0" fmla="*/ 261874 h 260350"/>
              <a:gd name="connsiteX1" fmla="*/ 1015238 w 1009650"/>
              <a:gd name="connsiteY1" fmla="*/ 261874 h 260350"/>
              <a:gd name="connsiteX2" fmla="*/ 1015238 w 1009650"/>
              <a:gd name="connsiteY2" fmla="*/ 8889 h 260350"/>
              <a:gd name="connsiteX3" fmla="*/ 7874 w 1009650"/>
              <a:gd name="connsiteY3" fmla="*/ 8889 h 260350"/>
              <a:gd name="connsiteX4" fmla="*/ 7874 w 1009650"/>
              <a:gd name="connsiteY4" fmla="*/ 261874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9650" h="260350">
                <a:moveTo>
                  <a:pt x="7874" y="261874"/>
                </a:moveTo>
                <a:lnTo>
                  <a:pt x="1015238" y="261874"/>
                </a:lnTo>
                <a:lnTo>
                  <a:pt x="1015238" y="8889"/>
                </a:lnTo>
                <a:lnTo>
                  <a:pt x="7874" y="8889"/>
                </a:lnTo>
                <a:lnTo>
                  <a:pt x="7874" y="26187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지능정보기술</a:t>
            </a:r>
            <a:endParaRPr lang="en-US" sz="1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8" name="Freeform 1104"/>
          <p:cNvSpPr/>
          <p:nvPr/>
        </p:nvSpPr>
        <p:spPr>
          <a:xfrm>
            <a:off x="1818482" y="1924050"/>
            <a:ext cx="7731918" cy="260350"/>
          </a:xfrm>
          <a:custGeom>
            <a:avLst/>
            <a:gdLst>
              <a:gd name="connsiteX0" fmla="*/ 7366 w 8096250"/>
              <a:gd name="connsiteY0" fmla="*/ 261874 h 260350"/>
              <a:gd name="connsiteX1" fmla="*/ 8107426 w 8096250"/>
              <a:gd name="connsiteY1" fmla="*/ 261874 h 260350"/>
              <a:gd name="connsiteX2" fmla="*/ 8107426 w 8096250"/>
              <a:gd name="connsiteY2" fmla="*/ 8889 h 260350"/>
              <a:gd name="connsiteX3" fmla="*/ 7366 w 8096250"/>
              <a:gd name="connsiteY3" fmla="*/ 8889 h 260350"/>
              <a:gd name="connsiteX4" fmla="*/ 7366 w 8096250"/>
              <a:gd name="connsiteY4" fmla="*/ 261874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6250" h="260350">
                <a:moveTo>
                  <a:pt x="7366" y="261874"/>
                </a:moveTo>
                <a:lnTo>
                  <a:pt x="8107426" y="261874"/>
                </a:lnTo>
                <a:lnTo>
                  <a:pt x="8107426" y="8889"/>
                </a:lnTo>
                <a:lnTo>
                  <a:pt x="7366" y="8889"/>
                </a:lnTo>
                <a:lnTo>
                  <a:pt x="7366" y="26187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진화 방향</a:t>
            </a:r>
            <a:endParaRPr lang="en-US" sz="1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317274" y="2222477"/>
            <a:ext cx="1381570" cy="766763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사물 인터넷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50" name="Rectangle 669"/>
          <p:cNvSpPr>
            <a:spLocks noChangeArrowheads="1"/>
          </p:cNvSpPr>
          <p:nvPr/>
        </p:nvSpPr>
        <p:spPr bwMode="auto">
          <a:xfrm>
            <a:off x="1818482" y="2222477"/>
            <a:ext cx="7701067" cy="76200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모든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것이 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IoT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대상이나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기업 또는 클러스터 차원의 생산 프로세스 자동화가 활발</a:t>
            </a:r>
          </a:p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소비자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가전 등 네트워킹의 대상으로 인식되던 개인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가구 차원의 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IoT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는 초기단계</a:t>
            </a:r>
          </a:p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사물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데이터의 기계학습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음성인식 등 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UI,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연결된 사물들간의 협력을 통한 서비스 개발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교통 등 사회 인프라 스마트화 등 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IoT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발전 및 진화 예상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학습내용 공유 로봇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가정內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사물들의 통합서비스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스마트 시티 등 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IoT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가능성 무궁무진</a:t>
            </a:r>
          </a:p>
        </p:txBody>
      </p:sp>
      <p:sp>
        <p:nvSpPr>
          <p:cNvPr id="51" name="Rectangle 6"/>
          <p:cNvSpPr>
            <a:spLocks noChangeArrowheads="1"/>
          </p:cNvSpPr>
          <p:nvPr/>
        </p:nvSpPr>
        <p:spPr bwMode="auto">
          <a:xfrm>
            <a:off x="317274" y="3041627"/>
            <a:ext cx="1381570" cy="766763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클라우드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52" name="Rectangle 669"/>
          <p:cNvSpPr>
            <a:spLocks noChangeArrowheads="1"/>
          </p:cNvSpPr>
          <p:nvPr/>
        </p:nvSpPr>
        <p:spPr bwMode="auto">
          <a:xfrm>
            <a:off x="1818482" y="3041627"/>
            <a:ext cx="7701067" cy="76200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연결된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사물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사람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지능 증가할수록 컴퓨팅 인프라 클라우드 역할 더욱 증대</a:t>
            </a:r>
          </a:p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연결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확장에 따라 클라우드가 처리하려면 클라우드 작동시키는 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HW·SW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발달 외에도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간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융합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즉 </a:t>
            </a:r>
            <a:r>
              <a:rPr kumimoji="1" lang="ko-KR" altLang="en-US" sz="1000" kern="120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인터클라우드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또는 클라우드의 클라우드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출현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. </a:t>
            </a:r>
            <a:r>
              <a:rPr kumimoji="1" lang="ko-KR" altLang="en-US" sz="1000" kern="120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자율주행차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IoT,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동영상 등 미래 데이터 폭증에 대응하는 분산형 컴퓨팅 주목</a:t>
            </a:r>
          </a:p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검색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미디어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상거래 등 소비자 인터넷 서비스 차원을 넘어 교통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의료 클라우드 등 全 산업에 서비스 제공하는 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B2B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성장 가능성</a:t>
            </a:r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317274" y="3860777"/>
            <a:ext cx="1381570" cy="766763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빅데이터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54" name="Rectangle 669"/>
          <p:cNvSpPr>
            <a:spLocks noChangeArrowheads="1"/>
          </p:cNvSpPr>
          <p:nvPr/>
        </p:nvSpPr>
        <p:spPr bwMode="auto">
          <a:xfrm>
            <a:off x="1818482" y="3860777"/>
            <a:ext cx="7701067" cy="76200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빅데이터의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양이 새로운 차원으로 증가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인공지능의 역할 중요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매일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인터넷상에서 액사바이트 수준의 데이터 생성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연결된 사물들이 증가할수록 빅데이터 규모가 커지고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실시간 데이터 폭발적 증가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자동차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의료장비 등 수많은 사물들이 실시간 데이터를 창출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 </a:t>
            </a:r>
            <a:b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빅데이터는 기계가 대부분 산출하고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이를 처리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해석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예측 활용하는 일도 인공지능에 의해 상당부분 자동화 예상</a:t>
            </a:r>
          </a:p>
        </p:txBody>
      </p:sp>
      <p:sp>
        <p:nvSpPr>
          <p:cNvPr id="56" name="Rectangle 6"/>
          <p:cNvSpPr>
            <a:spLocks noChangeArrowheads="1"/>
          </p:cNvSpPr>
          <p:nvPr/>
        </p:nvSpPr>
        <p:spPr bwMode="auto">
          <a:xfrm>
            <a:off x="317274" y="4679927"/>
            <a:ext cx="1381570" cy="766763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인공지능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57" name="Rectangle 669"/>
          <p:cNvSpPr>
            <a:spLocks noChangeArrowheads="1"/>
          </p:cNvSpPr>
          <p:nvPr/>
        </p:nvSpPr>
        <p:spPr bwMode="auto">
          <a:xfrm>
            <a:off x="1818482" y="4679927"/>
            <a:ext cx="7701067" cy="76200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IoT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클라우드의 잠재력을 최대한 구현해 줄 수 있는 것이 인공지능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클라우드는 인공지능이 작동하는 인프라로 변화하고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인공지능이 전기나 수도처럼 일상적으로 누구나 이용할 수 있게 해줄 것으로 기대</a:t>
            </a:r>
          </a:p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인공지능은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보다 일반적인 문제해결 능력을 증대시키는 방향으로 진화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kern="120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딥러닝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유전 알고리즘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강화학습 등 기술로 서로 간 다양한 조합으로 적용범위 확장</a:t>
            </a:r>
          </a:p>
        </p:txBody>
      </p:sp>
      <p:sp>
        <p:nvSpPr>
          <p:cNvPr id="58" name="Rectangle 6"/>
          <p:cNvSpPr>
            <a:spLocks noChangeArrowheads="1"/>
          </p:cNvSpPr>
          <p:nvPr/>
        </p:nvSpPr>
        <p:spPr bwMode="auto">
          <a:xfrm>
            <a:off x="317274" y="5499077"/>
            <a:ext cx="1381570" cy="766763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모바일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59" name="Rectangle 669"/>
          <p:cNvSpPr>
            <a:spLocks noChangeArrowheads="1"/>
          </p:cNvSpPr>
          <p:nvPr/>
        </p:nvSpPr>
        <p:spPr bwMode="auto">
          <a:xfrm>
            <a:off x="1818482" y="5499077"/>
            <a:ext cx="7701067" cy="76200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역할이 커지면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모바일 기기는 화면이나 콘텐츠 소비의 도구 및 인터페이스로 변화</a:t>
            </a:r>
          </a:p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VR·AR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기기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웨어러블 기기 등이 보다 일반화되고 모바일 기기의 다양화 전망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MWC 2017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에서 ‘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Mobile, The Next Element’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주제로 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VR, AR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기기 주목</a:t>
            </a:r>
          </a:p>
          <a:p>
            <a:pPr marL="889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이용자의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편리한 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UI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 인공지능 기반의 서비스를 이용할 수 있는 모바일 기기가 두각을 나타내고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다양한 모바일 기기간 협력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역할 분담 중요</a:t>
            </a:r>
          </a:p>
        </p:txBody>
      </p:sp>
    </p:spTree>
    <p:extLst>
      <p:ext uri="{BB962C8B-B14F-4D97-AF65-F5344CB8AC3E}">
        <p14:creationId xmlns:p14="http://schemas.microsoft.com/office/powerpoint/2010/main" val="223204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최근 국</a:t>
            </a:r>
            <a:r>
              <a:rPr lang="en-US" altLang="ko-KR" dirty="0" smtClean="0"/>
              <a:t>/</a:t>
            </a:r>
            <a:r>
              <a:rPr lang="ko-KR" altLang="en-US" dirty="0" smtClean="0"/>
              <a:t>내외 주요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 전략 기술 동향을 분석한 결과 </a:t>
            </a:r>
            <a:r>
              <a:rPr lang="en-US" altLang="ko-KR" dirty="0" smtClean="0"/>
              <a:t>IoT, Cloud, Big Data, A.I, Mobility</a:t>
            </a:r>
            <a:r>
              <a:rPr lang="ko-KR" altLang="en-US" dirty="0" smtClean="0"/>
              <a:t>의 핵심 </a:t>
            </a:r>
            <a:r>
              <a:rPr lang="en-US" altLang="ko-KR" dirty="0" smtClean="0"/>
              <a:t>5</a:t>
            </a:r>
            <a:r>
              <a:rPr lang="ko-KR" altLang="en-US" dirty="0" smtClean="0"/>
              <a:t>대 기술을 확인할 수 있으며 안정적인 서비스를 위한 보안 중요성이 강조되고 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ICBAM ( IOT</a:t>
            </a:r>
            <a:r>
              <a:rPr lang="en-US" altLang="ko-KR" sz="1400" b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M2M 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도입 사례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M2M 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구조 및 전망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45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언제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어디서나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오프라인에서 즉각적으로 정보의 수집 및 활용이 가능함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8" name="오각형 47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92" name="AutoShape 71"/>
          <p:cNvSpPr>
            <a:spLocks noChangeArrowheads="1"/>
          </p:cNvSpPr>
          <p:nvPr/>
        </p:nvSpPr>
        <p:spPr bwMode="auto">
          <a:xfrm rot="5400000">
            <a:off x="2429454" y="2720113"/>
            <a:ext cx="806450" cy="92075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eaLnBrk="0" fontAlgn="auto" hangingPunct="0">
              <a:lnSpc>
                <a:spcPct val="105000"/>
              </a:lnSpc>
              <a:spcAft>
                <a:spcPts val="0"/>
              </a:spcAft>
              <a:buClr>
                <a:srgbClr val="008400"/>
              </a:buClr>
              <a:defRPr/>
            </a:pPr>
            <a:endParaRPr lang="ko-KR" altLang="en-US" b="0" kern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3" name="Rectangle 76"/>
          <p:cNvSpPr>
            <a:spLocks noChangeArrowheads="1"/>
          </p:cNvSpPr>
          <p:nvPr/>
        </p:nvSpPr>
        <p:spPr bwMode="auto">
          <a:xfrm>
            <a:off x="365705" y="2174012"/>
            <a:ext cx="582613" cy="1095289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</a:pPr>
            <a:r>
              <a:rPr kumimoji="1"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한국전력</a:t>
            </a:r>
            <a:endParaRPr kumimoji="1" lang="en-US" altLang="ko-KR" sz="1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</a:pPr>
            <a:r>
              <a:rPr kumimoji="1" lang="ko-KR" altLang="en-US" sz="1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원격검침</a:t>
            </a:r>
            <a:endParaRPr kumimoji="1" lang="en-US" altLang="ko-KR" sz="1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4" name="Rectangle 76"/>
          <p:cNvSpPr>
            <a:spLocks noChangeArrowheads="1"/>
          </p:cNvSpPr>
          <p:nvPr/>
        </p:nvSpPr>
        <p:spPr bwMode="auto">
          <a:xfrm>
            <a:off x="946728" y="1953557"/>
            <a:ext cx="1866900" cy="1982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83C2E5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5994" tIns="35994" rIns="35994" bIns="35994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105000"/>
              </a:lnSpc>
              <a:spcBef>
                <a:spcPct val="35000"/>
              </a:spcBef>
              <a:buClr>
                <a:srgbClr val="008400"/>
              </a:buClr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M2M 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솔루션 도입 전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前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</p:txBody>
      </p:sp>
      <p:sp>
        <p:nvSpPr>
          <p:cNvPr id="95" name="Rectangle 76"/>
          <p:cNvSpPr>
            <a:spLocks noChangeArrowheads="1"/>
          </p:cNvSpPr>
          <p:nvPr/>
        </p:nvSpPr>
        <p:spPr bwMode="auto">
          <a:xfrm>
            <a:off x="2897766" y="1953557"/>
            <a:ext cx="1887537" cy="198231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83C2E5">
                <a:lumMod val="50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5994" tIns="35994" rIns="35994" bIns="35994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105000"/>
              </a:lnSpc>
              <a:spcBef>
                <a:spcPct val="35000"/>
              </a:spcBef>
              <a:buClr>
                <a:srgbClr val="008400"/>
              </a:buClr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M2M 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솔루션 도입 후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後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</p:txBody>
      </p:sp>
      <p:sp>
        <p:nvSpPr>
          <p:cNvPr id="96" name="Rectangle 76"/>
          <p:cNvSpPr>
            <a:spLocks noChangeArrowheads="1"/>
          </p:cNvSpPr>
          <p:nvPr/>
        </p:nvSpPr>
        <p:spPr bwMode="auto">
          <a:xfrm>
            <a:off x="946728" y="2174012"/>
            <a:ext cx="3838575" cy="1096717"/>
          </a:xfrm>
          <a:prstGeom prst="rect">
            <a:avLst/>
          </a:prstGeom>
          <a:noFill/>
          <a:ln w="635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algn="ctr" eaLnBrk="0" fontAlgn="auto" hangingPunct="0">
              <a:lnSpc>
                <a:spcPct val="105000"/>
              </a:lnSpc>
              <a:spcAft>
                <a:spcPts val="0"/>
              </a:spcAft>
              <a:buClr>
                <a:srgbClr val="008400"/>
              </a:buClr>
              <a:defRPr/>
            </a:pPr>
            <a:endParaRPr kumimoji="1" lang="en-US" altLang="ko-KR" sz="900" b="0" kern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7" name="직사각형 96"/>
          <p:cNvSpPr>
            <a:spLocks noChangeArrowheads="1"/>
          </p:cNvSpPr>
          <p:nvPr/>
        </p:nvSpPr>
        <p:spPr bwMode="auto">
          <a:xfrm>
            <a:off x="1011816" y="2220053"/>
            <a:ext cx="1889125" cy="511175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kumimoji="1" lang="ko-KR" altLang="en-US" sz="900" u="sng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방문검침</a:t>
            </a:r>
            <a:endParaRPr kumimoji="1" lang="en-US" altLang="ko-KR" sz="900" u="sng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kumimoji="1" lang="ko-KR" altLang="en-US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개별고객 방문을 통해 계량기의 </a:t>
            </a:r>
            <a:endParaRPr kumimoji="1" lang="en-US" altLang="ko-KR" sz="9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kumimoji="1" lang="ko-KR" altLang="en-US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지침을 읽어 </a:t>
            </a:r>
            <a:r>
              <a:rPr kumimoji="1" lang="ko-KR" altLang="en-US" sz="900" b="0" dirty="0" err="1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장표나</a:t>
            </a:r>
            <a:r>
              <a:rPr kumimoji="1" lang="ko-KR" altLang="en-US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기록장치에 기록</a:t>
            </a:r>
            <a:endParaRPr kumimoji="1" lang="en-US" altLang="ko-KR" sz="9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kumimoji="1" lang="ko-KR" altLang="en-US" sz="900" u="sng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주요 지표</a:t>
            </a:r>
            <a:endParaRPr kumimoji="1" lang="en-US" altLang="ko-KR" sz="900" u="sng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필요 </a:t>
            </a:r>
            <a:r>
              <a:rPr kumimoji="1" lang="ko-KR" altLang="en-US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인력 </a:t>
            </a:r>
            <a:r>
              <a:rPr kumimoji="1" lang="en-US" altLang="ko-KR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6,000</a:t>
            </a:r>
            <a:r>
              <a:rPr kumimoji="1" lang="ko-KR" altLang="en-US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여명</a:t>
            </a:r>
            <a:endParaRPr kumimoji="1" lang="en-US" altLang="ko-KR" sz="9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검침율</a:t>
            </a: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81%</a:t>
            </a: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kumimoji="1" lang="ko-KR" altLang="en-US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추가발생 비용</a:t>
            </a:r>
            <a:r>
              <a:rPr kumimoji="1" lang="en-US" altLang="ko-KR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재방문 등</a:t>
            </a:r>
            <a:r>
              <a:rPr kumimoji="1" lang="en-US" altLang="ko-KR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):100</a:t>
            </a:r>
            <a:r>
              <a:rPr kumimoji="1" lang="ko-KR" altLang="en-US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</a:t>
            </a:r>
            <a:r>
              <a:rPr kumimoji="1" lang="en-US" altLang="ko-KR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1" lang="ko-KR" altLang="en-US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</a:t>
            </a:r>
          </a:p>
        </p:txBody>
      </p:sp>
      <p:sp>
        <p:nvSpPr>
          <p:cNvPr id="98" name="직사각형 97"/>
          <p:cNvSpPr>
            <a:spLocks noChangeArrowheads="1"/>
          </p:cNvSpPr>
          <p:nvPr/>
        </p:nvSpPr>
        <p:spPr bwMode="auto">
          <a:xfrm>
            <a:off x="2981903" y="2215287"/>
            <a:ext cx="1666875" cy="89376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u="sng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원격검침</a:t>
            </a:r>
            <a:endParaRPr lang="en-US" altLang="ko-KR" sz="900" u="sng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CDMA </a:t>
            </a: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기반 시스템에 의한 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자동화된 원격 검침 실시</a:t>
            </a:r>
            <a:r>
              <a:rPr lang="en-US" altLang="ko-KR" sz="900" b="0" baseline="30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*</a:t>
            </a: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u="sng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주요 지표</a:t>
            </a:r>
            <a:endParaRPr lang="en-US" altLang="ko-KR" sz="900" u="sng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필요 인력</a:t>
            </a: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2,000</a:t>
            </a: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여명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검침율</a:t>
            </a: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98%</a:t>
            </a:r>
          </a:p>
          <a:p>
            <a:pPr marL="87313" indent="-87313" eaLnBrk="0" hangingPunct="0">
              <a:lnSpc>
                <a:spcPct val="80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추가발생 비용 없음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9" name="Rectangle 76"/>
          <p:cNvSpPr>
            <a:spLocks noChangeArrowheads="1"/>
          </p:cNvSpPr>
          <p:nvPr/>
        </p:nvSpPr>
        <p:spPr bwMode="auto">
          <a:xfrm>
            <a:off x="365705" y="3328504"/>
            <a:ext cx="582613" cy="142268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</a:pPr>
            <a:r>
              <a:rPr kumimoji="1"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Hertz</a:t>
            </a:r>
            <a:endParaRPr kumimoji="1" lang="en-US" altLang="ko-KR" sz="1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 eaLnBrk="0" fontAlgn="base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>
                <a:srgbClr val="008400"/>
              </a:buClr>
            </a:pPr>
            <a:r>
              <a:rPr kumimoji="1" lang="en-US" altLang="ko-KR" sz="100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‘Zip Car’</a:t>
            </a:r>
          </a:p>
        </p:txBody>
      </p:sp>
      <p:sp>
        <p:nvSpPr>
          <p:cNvPr id="100" name="Rectangle 76"/>
          <p:cNvSpPr>
            <a:spLocks noChangeArrowheads="1"/>
          </p:cNvSpPr>
          <p:nvPr/>
        </p:nvSpPr>
        <p:spPr bwMode="auto">
          <a:xfrm>
            <a:off x="946728" y="3328504"/>
            <a:ext cx="3838575" cy="1422684"/>
          </a:xfrm>
          <a:prstGeom prst="rect">
            <a:avLst/>
          </a:prstGeom>
          <a:noFill/>
          <a:ln w="6350" algn="ctr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algn="ctr" eaLnBrk="0" fontAlgn="auto" hangingPunct="0">
              <a:lnSpc>
                <a:spcPct val="105000"/>
              </a:lnSpc>
              <a:spcAft>
                <a:spcPts val="0"/>
              </a:spcAft>
              <a:buClr>
                <a:srgbClr val="008400"/>
              </a:buClr>
              <a:defRPr/>
            </a:pPr>
            <a:endParaRPr kumimoji="1" lang="en-US" altLang="ko-KR" sz="900" b="0" kern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1" name="직사각형 100"/>
          <p:cNvSpPr>
            <a:spLocks noChangeArrowheads="1"/>
          </p:cNvSpPr>
          <p:nvPr/>
        </p:nvSpPr>
        <p:spPr bwMode="auto">
          <a:xfrm>
            <a:off x="1005465" y="3350733"/>
            <a:ext cx="2373313" cy="511175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ct val="105000"/>
              </a:lnSpc>
              <a:spcBef>
                <a:spcPts val="300"/>
              </a:spcBef>
              <a:buClr>
                <a:srgbClr val="008400"/>
              </a:buClr>
            </a:pPr>
            <a:r>
              <a:rPr kumimoji="1" lang="ko-KR" altLang="en-US" sz="900" u="sng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인력기반 </a:t>
            </a:r>
            <a:r>
              <a:rPr kumimoji="1" lang="en-US" altLang="ko-KR" sz="900" u="sng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Rent Car </a:t>
            </a:r>
            <a:r>
              <a:rPr lang="ko-KR" altLang="en-US" sz="900" u="sng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</a:t>
            </a:r>
            <a:endParaRPr kumimoji="1" lang="en-US" altLang="ko-KR" sz="900" u="sng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102" name="직선 화살표 연결선 101"/>
          <p:cNvCxnSpPr/>
          <p:nvPr/>
        </p:nvCxnSpPr>
        <p:spPr bwMode="auto">
          <a:xfrm flipH="1">
            <a:off x="1068172" y="3549850"/>
            <a:ext cx="2383" cy="11469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03" name="타원 102"/>
          <p:cNvSpPr/>
          <p:nvPr/>
        </p:nvSpPr>
        <p:spPr bwMode="auto">
          <a:xfrm>
            <a:off x="1013403" y="3613346"/>
            <a:ext cx="109538" cy="10953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kumimoji="1" lang="ko-KR" altLang="en-US" sz="9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4" name="직사각형 103"/>
          <p:cNvSpPr>
            <a:spLocks noChangeArrowheads="1"/>
          </p:cNvSpPr>
          <p:nvPr/>
        </p:nvSpPr>
        <p:spPr bwMode="auto">
          <a:xfrm>
            <a:off x="1176916" y="3564133"/>
            <a:ext cx="1027112" cy="254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ct val="105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지점 방문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5" name="타원 104"/>
          <p:cNvSpPr/>
          <p:nvPr/>
        </p:nvSpPr>
        <p:spPr bwMode="auto">
          <a:xfrm>
            <a:off x="1013403" y="3847977"/>
            <a:ext cx="109538" cy="10953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kumimoji="1" lang="ko-KR" altLang="en-US" sz="9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6" name="직사각형 105"/>
          <p:cNvSpPr>
            <a:spLocks noChangeArrowheads="1"/>
          </p:cNvSpPr>
          <p:nvPr/>
        </p:nvSpPr>
        <p:spPr bwMode="auto">
          <a:xfrm>
            <a:off x="1159455" y="3808290"/>
            <a:ext cx="1028700" cy="254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ct val="105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수속 및 </a:t>
            </a:r>
            <a:r>
              <a:rPr lang="ko-KR" altLang="en-US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결제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7" name="타원 106"/>
          <p:cNvSpPr/>
          <p:nvPr/>
        </p:nvSpPr>
        <p:spPr bwMode="auto">
          <a:xfrm>
            <a:off x="1013403" y="4087536"/>
            <a:ext cx="109538" cy="10953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kumimoji="1" lang="ko-KR" altLang="en-US" sz="9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8" name="직사각형 107"/>
          <p:cNvSpPr>
            <a:spLocks noChangeArrowheads="1"/>
          </p:cNvSpPr>
          <p:nvPr/>
        </p:nvSpPr>
        <p:spPr bwMode="auto">
          <a:xfrm>
            <a:off x="1165805" y="4049432"/>
            <a:ext cx="1027113" cy="254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ct val="105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차량 </a:t>
            </a: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Pick-Up</a:t>
            </a:r>
          </a:p>
        </p:txBody>
      </p:sp>
      <p:sp>
        <p:nvSpPr>
          <p:cNvPr id="109" name="타원 108"/>
          <p:cNvSpPr/>
          <p:nvPr/>
        </p:nvSpPr>
        <p:spPr bwMode="auto">
          <a:xfrm>
            <a:off x="1013403" y="4323347"/>
            <a:ext cx="109538" cy="10953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kumimoji="1" lang="ko-KR" altLang="en-US" sz="9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0" name="직사각형 109"/>
          <p:cNvSpPr>
            <a:spLocks noChangeArrowheads="1"/>
          </p:cNvSpPr>
          <p:nvPr/>
        </p:nvSpPr>
        <p:spPr bwMode="auto">
          <a:xfrm>
            <a:off x="1165805" y="4294768"/>
            <a:ext cx="1027113" cy="2540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ct val="105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차량 반납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1" name="오른쪽 중괄호 110"/>
          <p:cNvSpPr>
            <a:spLocks/>
          </p:cNvSpPr>
          <p:nvPr/>
        </p:nvSpPr>
        <p:spPr bwMode="auto">
          <a:xfrm>
            <a:off x="1869066" y="3596563"/>
            <a:ext cx="319087" cy="871596"/>
          </a:xfrm>
          <a:prstGeom prst="rightBrace">
            <a:avLst>
              <a:gd name="adj1" fmla="val 8317"/>
              <a:gd name="adj2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lIns="0" tIns="0" rIns="0" bIns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kumimoji="1" lang="ko-KR" altLang="en-US" sz="9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2" name="직사각형 111"/>
          <p:cNvSpPr>
            <a:spLocks noChangeArrowheads="1"/>
          </p:cNvSpPr>
          <p:nvPr/>
        </p:nvSpPr>
        <p:spPr bwMode="auto">
          <a:xfrm>
            <a:off x="2114677" y="3841702"/>
            <a:ext cx="665163" cy="31908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eaLnBrk="0" hangingPunct="0">
              <a:lnSpc>
                <a:spcPts val="16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인력에 의한</a:t>
            </a: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 필요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3" name="직사각형 112"/>
          <p:cNvSpPr>
            <a:spLocks noChangeArrowheads="1"/>
          </p:cNvSpPr>
          <p:nvPr/>
        </p:nvSpPr>
        <p:spPr bwMode="auto">
          <a:xfrm>
            <a:off x="2978729" y="3350733"/>
            <a:ext cx="1751013" cy="511175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ct val="105000"/>
              </a:lnSpc>
              <a:spcBef>
                <a:spcPts val="300"/>
              </a:spcBef>
              <a:buClr>
                <a:srgbClr val="008400"/>
              </a:buClr>
            </a:pPr>
            <a:r>
              <a:rPr kumimoji="1" lang="en-US" altLang="ko-KR" sz="900" u="sng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Mobile </a:t>
            </a:r>
            <a:r>
              <a:rPr kumimoji="1" lang="ko-KR" altLang="en-US" sz="900" u="sng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기반 </a:t>
            </a:r>
            <a:r>
              <a:rPr kumimoji="1" lang="en-US" altLang="ko-KR" sz="900" u="sng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Zip Car </a:t>
            </a:r>
            <a:r>
              <a:rPr kumimoji="1" lang="ko-KR" altLang="en-US" sz="900" u="sng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</a:t>
            </a:r>
            <a:endParaRPr kumimoji="1" lang="en-US" altLang="ko-KR" sz="900" u="sng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114" name="직선 화살표 연결선 113"/>
          <p:cNvCxnSpPr/>
          <p:nvPr/>
        </p:nvCxnSpPr>
        <p:spPr bwMode="auto">
          <a:xfrm>
            <a:off x="3051754" y="3537150"/>
            <a:ext cx="8845" cy="115961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115" name="타원 114"/>
          <p:cNvSpPr/>
          <p:nvPr/>
        </p:nvSpPr>
        <p:spPr bwMode="auto">
          <a:xfrm>
            <a:off x="2994603" y="3580461"/>
            <a:ext cx="109538" cy="10953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kumimoji="1" lang="ko-KR" altLang="en-US" sz="10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6" name="직사각형 115"/>
          <p:cNvSpPr>
            <a:spLocks noChangeArrowheads="1"/>
          </p:cNvSpPr>
          <p:nvPr/>
        </p:nvSpPr>
        <p:spPr bwMode="auto">
          <a:xfrm>
            <a:off x="3145418" y="3553478"/>
            <a:ext cx="1260475" cy="23653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ct val="105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회원가입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7" name="타원 116"/>
          <p:cNvSpPr/>
          <p:nvPr/>
        </p:nvSpPr>
        <p:spPr bwMode="auto">
          <a:xfrm>
            <a:off x="2994603" y="3743284"/>
            <a:ext cx="109538" cy="10953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kumimoji="1" lang="ko-KR" altLang="en-US" sz="10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8" name="직사각형 117"/>
          <p:cNvSpPr>
            <a:spLocks noChangeArrowheads="1"/>
          </p:cNvSpPr>
          <p:nvPr/>
        </p:nvSpPr>
        <p:spPr bwMode="auto">
          <a:xfrm>
            <a:off x="3147003" y="3731717"/>
            <a:ext cx="1258888" cy="23653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ct val="105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예약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9" name="타원 118"/>
          <p:cNvSpPr/>
          <p:nvPr/>
        </p:nvSpPr>
        <p:spPr bwMode="auto">
          <a:xfrm>
            <a:off x="2994603" y="3902487"/>
            <a:ext cx="109538" cy="109537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kumimoji="1" lang="ko-KR" altLang="en-US" sz="10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0" name="직사각형 119"/>
          <p:cNvSpPr>
            <a:spLocks noChangeArrowheads="1"/>
          </p:cNvSpPr>
          <p:nvPr/>
        </p:nvSpPr>
        <p:spPr bwMode="auto">
          <a:xfrm>
            <a:off x="3153353" y="3891597"/>
            <a:ext cx="1479550" cy="274638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ts val="1000"/>
              </a:lnSpc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차량 </a:t>
            </a: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Pick-Up</a:t>
            </a:r>
            <a:b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en-US" altLang="ko-KR" sz="8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ko-KR" altLang="en-US" sz="8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무선기반 차량 탑승허가 </a:t>
            </a:r>
            <a:r>
              <a:rPr lang="ko-KR" altLang="en-US" sz="8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및</a:t>
            </a:r>
            <a:r>
              <a:rPr lang="en-US" altLang="ko-KR" sz="8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800" b="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잠금관리</a:t>
            </a:r>
            <a:endParaRPr lang="en-US" altLang="ko-KR" sz="8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1" name="타원 120"/>
          <p:cNvSpPr/>
          <p:nvPr/>
        </p:nvSpPr>
        <p:spPr bwMode="auto">
          <a:xfrm>
            <a:off x="2994603" y="4315461"/>
            <a:ext cx="109538" cy="109538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kumimoji="1" lang="ko-KR" altLang="en-US" sz="1000" b="0" dirty="0">
              <a:solidFill>
                <a:prstClr val="black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2" name="직사각형 121"/>
          <p:cNvSpPr>
            <a:spLocks noChangeArrowheads="1"/>
          </p:cNvSpPr>
          <p:nvPr/>
        </p:nvSpPr>
        <p:spPr bwMode="auto">
          <a:xfrm>
            <a:off x="3112409" y="4287571"/>
            <a:ext cx="1706562" cy="255587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spcBef>
                <a:spcPts val="300"/>
              </a:spcBef>
              <a:buClr>
                <a:srgbClr val="008400"/>
              </a:buClr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차량 </a:t>
            </a:r>
            <a:r>
              <a:rPr lang="ko-KR" altLang="en-US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반납</a:t>
            </a: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lang="en-US" altLang="ko-KR" sz="8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RFID/GPS </a:t>
            </a:r>
            <a:r>
              <a:rPr lang="ko-KR" altLang="en-US" sz="8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등을 활용한 차량</a:t>
            </a:r>
            <a:endParaRPr lang="en-US" altLang="ko-KR" sz="8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eaLnBrk="0" hangingPunct="0">
              <a:lnSpc>
                <a:spcPts val="800"/>
              </a:lnSpc>
              <a:spcBef>
                <a:spcPts val="300"/>
              </a:spcBef>
              <a:buClr>
                <a:srgbClr val="008400"/>
              </a:buClr>
            </a:pPr>
            <a:r>
              <a:rPr lang="en-US" altLang="ko-KR" sz="8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</a:t>
            </a:r>
            <a:r>
              <a:rPr lang="ko-KR" altLang="en-US" sz="8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위치와 운전시간 정보 추적</a:t>
            </a:r>
            <a:r>
              <a:rPr lang="en-US" altLang="ko-KR" sz="8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800" b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과금</a:t>
            </a:r>
            <a:endParaRPr lang="en-US" altLang="ko-KR" sz="8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3" name="AutoShape 71"/>
          <p:cNvSpPr>
            <a:spLocks noChangeArrowheads="1"/>
          </p:cNvSpPr>
          <p:nvPr/>
        </p:nvSpPr>
        <p:spPr bwMode="auto">
          <a:xfrm rot="5400000">
            <a:off x="2429454" y="4082113"/>
            <a:ext cx="806450" cy="92075"/>
          </a:xfrm>
          <a:prstGeom prst="triangle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 w="6350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eaLnBrk="0" fontAlgn="auto" hangingPunct="0">
              <a:lnSpc>
                <a:spcPct val="105000"/>
              </a:lnSpc>
              <a:spcAft>
                <a:spcPts val="0"/>
              </a:spcAft>
              <a:buClr>
                <a:srgbClr val="008400"/>
              </a:buClr>
              <a:defRPr/>
            </a:pPr>
            <a:endParaRPr lang="ko-KR" altLang="en-US" sz="900" b="0" kern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4" name="AutoShape 12"/>
          <p:cNvSpPr>
            <a:spLocks noChangeArrowheads="1"/>
          </p:cNvSpPr>
          <p:nvPr/>
        </p:nvSpPr>
        <p:spPr bwMode="auto">
          <a:xfrm rot="10800000">
            <a:off x="641928" y="4780398"/>
            <a:ext cx="3897313" cy="153987"/>
          </a:xfrm>
          <a:prstGeom prst="triangle">
            <a:avLst>
              <a:gd name="adj" fmla="val 49008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eaLnBrk="0" hangingPunct="0">
              <a:lnSpc>
                <a:spcPct val="105000"/>
              </a:lnSpc>
              <a:spcBef>
                <a:spcPct val="35000"/>
              </a:spcBef>
              <a:buClr>
                <a:srgbClr val="008400"/>
              </a:buClr>
              <a:defRPr/>
            </a:pPr>
            <a:endParaRPr lang="ko-KR" altLang="en-US" sz="1200" dirty="0" smtClean="0">
              <a:solidFill>
                <a:srgbClr val="FFFFFF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5" name="직사각형 124"/>
          <p:cNvSpPr>
            <a:spLocks noChangeArrowheads="1"/>
          </p:cNvSpPr>
          <p:nvPr/>
        </p:nvSpPr>
        <p:spPr bwMode="auto">
          <a:xfrm>
            <a:off x="1655036" y="4988084"/>
            <a:ext cx="3221265" cy="27371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5pPr>
            <a:lvl6pPr marL="22860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6pPr>
            <a:lvl7pPr marL="27432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7pPr>
            <a:lvl8pPr marL="32004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8pPr>
            <a:lvl9pPr marL="3657600" algn="l" defTabSz="914400" rtl="0" eaLnBrk="1" latinLnBrk="1" hangingPunct="1">
              <a:defRPr sz="1200" b="1" kern="1200">
                <a:solidFill>
                  <a:srgbClr val="000000"/>
                </a:solidFill>
                <a:latin typeface="Franklin Gothic Medium" pitchFamily="34" charset="0"/>
                <a:ea typeface="산돌고딕 M" pitchFamily="50" charset="-127"/>
                <a:cs typeface="+mn-cs"/>
              </a:defRPr>
            </a:lvl9pPr>
          </a:lstStyle>
          <a:p>
            <a:pPr marL="87313" indent="-87313" eaLnBrk="0" hangingPunct="0">
              <a:lnSpc>
                <a:spcPts val="600"/>
              </a:lnSpc>
              <a:spcBef>
                <a:spcPts val="600"/>
              </a:spcBef>
              <a:buClr>
                <a:prstClr val="black"/>
              </a:buClr>
              <a:buFont typeface="Wingdings" pitchFamily="2" charset="2"/>
              <a:buChar char="§"/>
            </a:pPr>
            <a:r>
              <a:rPr kumimoji="1" lang="ko-KR" altLang="en-US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시스템 기반 </a:t>
            </a:r>
            <a:r>
              <a:rPr kumimoji="1" lang="en-US" altLang="ko-KR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Monitoring</a:t>
            </a:r>
            <a:r>
              <a:rPr kumimoji="1" lang="ko-KR" altLang="en-US" sz="900" b="0" dirty="0">
                <a:solidFill>
                  <a:prstClr val="black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통한 </a:t>
            </a: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자료의 오류 </a:t>
            </a:r>
            <a:r>
              <a:rPr lang="ko-KR" altLang="en-US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예방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7313" indent="-87313" eaLnBrk="0" latinLnBrk="0" hangingPunct="0">
              <a:lnSpc>
                <a:spcPts val="600"/>
              </a:lnSpc>
              <a:spcBef>
                <a:spcPts val="600"/>
              </a:spcBef>
              <a:buClr>
                <a:prstClr val="black"/>
              </a:buClr>
              <a:buFont typeface="Wingdings" pitchFamily="2" charset="2"/>
              <a:buChar char="§"/>
            </a:pP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수집 정보의 정보시스템 연계를 통한 실시간 </a:t>
            </a:r>
            <a:r>
              <a:rPr lang="ko-KR" altLang="en-US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 가</a:t>
            </a: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능</a:t>
            </a:r>
            <a:r>
              <a:rPr lang="ko-KR" altLang="en-US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7" name="AutoShape 38" descr="밝은 상향 대각선"/>
          <p:cNvSpPr>
            <a:spLocks noChangeArrowheads="1"/>
          </p:cNvSpPr>
          <p:nvPr/>
        </p:nvSpPr>
        <p:spPr bwMode="gray">
          <a:xfrm>
            <a:off x="364116" y="4913490"/>
            <a:ext cx="1183369" cy="330861"/>
          </a:xfrm>
          <a:prstGeom prst="roundRect">
            <a:avLst>
              <a:gd name="adj" fmla="val 16667"/>
            </a:avLst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" rIns="54000" rtlCol="0" anchor="ctr"/>
          <a:lstStyle/>
          <a:p>
            <a:pPr algn="ctr" eaLnBrk="0" hangingPunct="0">
              <a:spcBef>
                <a:spcPts val="100"/>
              </a:spcBef>
              <a:buClr>
                <a:srgbClr val="008400"/>
              </a:buClr>
              <a:defRPr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Data </a:t>
            </a: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정합도</a:t>
            </a: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b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활용도 증대</a:t>
            </a:r>
          </a:p>
        </p:txBody>
      </p:sp>
      <p:pic>
        <p:nvPicPr>
          <p:cNvPr id="1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4450" y="1989611"/>
            <a:ext cx="4185775" cy="1906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" name="직사각형 129"/>
          <p:cNvSpPr/>
          <p:nvPr/>
        </p:nvSpPr>
        <p:spPr bwMode="auto">
          <a:xfrm>
            <a:off x="5285904" y="3639611"/>
            <a:ext cx="855399" cy="294559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Application</a:t>
            </a:r>
          </a:p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Domain</a:t>
            </a:r>
            <a:endParaRPr kumimoji="0" lang="ko-KR" altLang="en-US" sz="800" kern="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1" name="직사각형 130"/>
          <p:cNvSpPr/>
          <p:nvPr/>
        </p:nvSpPr>
        <p:spPr bwMode="auto">
          <a:xfrm>
            <a:off x="6237645" y="3639739"/>
            <a:ext cx="1635304" cy="29430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Network</a:t>
            </a:r>
          </a:p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Domain</a:t>
            </a:r>
            <a:endParaRPr kumimoji="0" lang="ko-KR" altLang="en-US" sz="800" kern="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2" name="직사각형 131"/>
          <p:cNvSpPr/>
          <p:nvPr/>
        </p:nvSpPr>
        <p:spPr bwMode="auto">
          <a:xfrm>
            <a:off x="7997490" y="3639739"/>
            <a:ext cx="1498517" cy="29430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M2M Device</a:t>
            </a:r>
          </a:p>
          <a:p>
            <a:pPr algn="ctr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defRPr/>
            </a:pP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Domain</a:t>
            </a:r>
            <a:endParaRPr kumimoji="0" lang="ko-KR" altLang="en-US" sz="800" kern="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4" name="Rectangle 5"/>
          <p:cNvSpPr>
            <a:spLocks noChangeArrowheads="1"/>
          </p:cNvSpPr>
          <p:nvPr/>
        </p:nvSpPr>
        <p:spPr bwMode="auto">
          <a:xfrm>
            <a:off x="5248655" y="3988325"/>
            <a:ext cx="566738" cy="41927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이동통신 업체</a:t>
            </a:r>
          </a:p>
        </p:txBody>
      </p:sp>
      <p:sp>
        <p:nvSpPr>
          <p:cNvPr id="135" name="Rectangle 5"/>
          <p:cNvSpPr>
            <a:spLocks noChangeArrowheads="1"/>
          </p:cNvSpPr>
          <p:nvPr/>
        </p:nvSpPr>
        <p:spPr bwMode="auto">
          <a:xfrm>
            <a:off x="5888821" y="3988324"/>
            <a:ext cx="3607185" cy="419277"/>
          </a:xfrm>
          <a:prstGeom prst="rect">
            <a:avLst/>
          </a:prstGeom>
          <a:solidFill>
            <a:srgbClr val="FFFFFF"/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/>
            <a:tailEnd type="none" w="sm" len="sm"/>
          </a:ln>
          <a:effectLst/>
        </p:spPr>
        <p:txBody>
          <a:bodyPr lIns="72000" tIns="0" rIns="72000" bIns="0" anchor="ctr"/>
          <a:lstStyle/>
          <a:p>
            <a:pPr marL="87313" marR="0" lvl="0" indent="-87313" defTabSz="914400" eaLnBrk="0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이동통신 가입자를 기존의 인간이 아닌 사물이나 기계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즉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"Thing"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통신기능을 부여하고 그로부터 창출되는 데이터 서비스를 차세대 성장 전략으로 파악</a:t>
            </a:r>
          </a:p>
        </p:txBody>
      </p:sp>
      <p:sp>
        <p:nvSpPr>
          <p:cNvPr id="137" name="Rectangle 5"/>
          <p:cNvSpPr>
            <a:spLocks noChangeArrowheads="1"/>
          </p:cNvSpPr>
          <p:nvPr/>
        </p:nvSpPr>
        <p:spPr bwMode="auto">
          <a:xfrm>
            <a:off x="5248655" y="4450132"/>
            <a:ext cx="566738" cy="564019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발전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방향</a:t>
            </a:r>
          </a:p>
        </p:txBody>
      </p:sp>
      <p:sp>
        <p:nvSpPr>
          <p:cNvPr id="138" name="Rectangle 5"/>
          <p:cNvSpPr>
            <a:spLocks noChangeArrowheads="1"/>
          </p:cNvSpPr>
          <p:nvPr/>
        </p:nvSpPr>
        <p:spPr bwMode="auto">
          <a:xfrm>
            <a:off x="5888821" y="4450130"/>
            <a:ext cx="3607185" cy="564019"/>
          </a:xfrm>
          <a:prstGeom prst="rect">
            <a:avLst/>
          </a:prstGeom>
          <a:solidFill>
            <a:srgbClr val="FFFFFF"/>
          </a:solidFill>
          <a:ln w="6350" algn="ctr">
            <a:solidFill>
              <a:sysClr val="window" lastClr="FFFFFF">
                <a:lumMod val="50000"/>
              </a:sysClr>
            </a:solidFill>
            <a:miter lim="800000"/>
            <a:headEnd/>
            <a:tailEnd type="none" w="sm" len="sm"/>
          </a:ln>
          <a:effectLst/>
        </p:spPr>
        <p:txBody>
          <a:bodyPr lIns="72000" tIns="0" rIns="72000" bIns="0" anchor="ctr"/>
          <a:lstStyle/>
          <a:p>
            <a:pPr marL="87313" marR="0" lvl="0" indent="-87313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디바이스에서 수집한 정보를 가공하여 사용자에게 제공하는 수동적인 개념의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M2M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서비스에서 벗어나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센서 네트워크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M2M/MOC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등이 핵심기술이며 더불어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RFID, IPv6,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로보틱스 및 나노 기술 등이 </a:t>
            </a:r>
            <a:r>
              <a:rPr kumimoji="0" lang="en-US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IoT </a:t>
            </a: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서비스를 지원하기 위한 기술</a:t>
            </a:r>
          </a:p>
        </p:txBody>
      </p:sp>
      <p:sp>
        <p:nvSpPr>
          <p:cNvPr id="139" name="Text Box 104"/>
          <p:cNvSpPr txBox="1">
            <a:spLocks noChangeArrowheads="1"/>
          </p:cNvSpPr>
          <p:nvPr/>
        </p:nvSpPr>
        <p:spPr bwMode="auto">
          <a:xfrm>
            <a:off x="5261590" y="5064631"/>
            <a:ext cx="421643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>
            <a:spAutoFit/>
          </a:bodyPr>
          <a:lstStyle/>
          <a:p>
            <a:pPr marL="179388" indent="-179388" eaLnBrk="0" latinLnBrk="0" hangingPunct="0">
              <a:lnSpc>
                <a:spcPct val="105000"/>
              </a:lnSpc>
              <a:spcBef>
                <a:spcPts val="0"/>
              </a:spcBef>
              <a:buClr>
                <a:srgbClr val="008400"/>
              </a:buClr>
              <a:defRPr/>
            </a:pPr>
            <a:r>
              <a:rPr kumimoji="0" lang="en-US" altLang="ko-KR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전자통신동향분석</a:t>
            </a:r>
            <a:r>
              <a:rPr kumimoji="0" lang="en-US" altLang="ko-KR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스마트모바일 서비스 </a:t>
            </a:r>
            <a:r>
              <a:rPr kumimoji="0" lang="en-US" altLang="ko-KR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– M2M </a:t>
            </a:r>
            <a:r>
              <a:rPr kumimoji="0" lang="ko-KR" altLang="en-US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 및 표준 동향</a:t>
            </a:r>
            <a:r>
              <a:rPr kumimoji="0" lang="en-US" altLang="ko-KR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(32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권</a:t>
            </a:r>
            <a:r>
              <a:rPr kumimoji="0" lang="en-US" altLang="ko-KR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2016)</a:t>
            </a:r>
            <a:endParaRPr kumimoji="0" lang="en-US" altLang="ko-KR" sz="8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9388" indent="-179388" eaLnBrk="0" latinLnBrk="0" hangingPunct="0">
              <a:lnSpc>
                <a:spcPct val="105000"/>
              </a:lnSpc>
              <a:spcBef>
                <a:spcPts val="0"/>
              </a:spcBef>
              <a:buClr>
                <a:srgbClr val="008400"/>
              </a:buClr>
              <a:defRPr/>
            </a:pPr>
            <a:r>
              <a:rPr kumimoji="0" lang="ko-KR" altLang="en-US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 한국정보통신기술협회</a:t>
            </a:r>
            <a:r>
              <a:rPr kumimoji="0" lang="en-US" altLang="ko-KR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사물지능통신 기술 및 서비스 전망</a:t>
            </a:r>
            <a:r>
              <a:rPr kumimoji="0" lang="en-US" altLang="ko-KR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(TTA </a:t>
            </a:r>
            <a:r>
              <a:rPr kumimoji="0" lang="ko-KR" altLang="en-US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저널 </a:t>
            </a:r>
            <a:r>
              <a:rPr kumimoji="0" lang="en-US" altLang="ko-KR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154</a:t>
            </a:r>
            <a:r>
              <a:rPr kumimoji="0" lang="ko-KR" altLang="en-US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호</a:t>
            </a:r>
            <a:r>
              <a:rPr kumimoji="0" lang="en-US" altLang="ko-KR" sz="8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en-US" altLang="ko-KR" sz="8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2016)</a:t>
            </a:r>
            <a:endParaRPr kumimoji="0" lang="en-US" altLang="ko-KR" sz="8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4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en-US" altLang="ko-KR" dirty="0" smtClean="0"/>
              <a:t>IT</a:t>
            </a:r>
            <a:r>
              <a:rPr lang="ko-KR" altLang="en-US" dirty="0" smtClean="0"/>
              <a:t>자원을 직접 설치할 필요 없이 원격으로 임대하여 사용하는 서비스 형태의 제공을 의미하는 것으로 전력 및 비용절감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컴퓨팅 자원 수요에 대한 유연성과 신축성 확보 등의 장점으로 다수 기관에서 도입을 추진함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ICBAM ( Cloud 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이해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서비스 별 관리 및 제공 형태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45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클라우드 서비스는 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IT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자원의 공유 형식을 취하고 있어 인프라 구축비용과 운영비용이 절감되며 자원 수요에 탄력적으로 대응할 수 있는 장점이 존재함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8" name="오각형 47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74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44489" y="1940246"/>
            <a:ext cx="513538" cy="6797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정의</a:t>
            </a:r>
            <a:endParaRPr lang="en-US" altLang="ko-KR" sz="12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5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910931" y="1940246"/>
            <a:ext cx="3862682" cy="679774"/>
          </a:xfrm>
          <a:prstGeom prst="rect">
            <a:avLst/>
          </a:prstGeom>
          <a:solidFill>
            <a:srgbClr val="E2E2E2"/>
          </a:solidFill>
          <a:ln w="9525" algn="ctr">
            <a:solidFill>
              <a:srgbClr val="E2E2E2"/>
            </a:solidFill>
            <a:miter lim="800000"/>
            <a:headEnd type="none" w="lg" len="lg"/>
            <a:tailEnd type="none" w="lg" len="lg"/>
          </a:ln>
          <a:effectLst/>
        </p:spPr>
        <p:txBody>
          <a:bodyPr lIns="72000" tIns="108000" rIns="36000" bIns="108000" anchor="t" anchorCtr="0">
            <a:spAutoFit/>
          </a:bodyPr>
          <a:lstStyle/>
          <a:p>
            <a:pPr marL="92075" lvl="1" indent="-793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4678B4"/>
              </a:buClr>
              <a:buFont typeface="Wingdings" panose="05000000000000000000" pitchFamily="2" charset="2"/>
              <a:buChar char="§"/>
            </a:pPr>
            <a:r>
              <a:rPr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IT</a:t>
            </a:r>
            <a:r>
              <a:rPr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자원</a:t>
            </a:r>
            <a:r>
              <a:rPr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서버</a:t>
            </a:r>
            <a:r>
              <a:rPr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저장장치</a:t>
            </a:r>
            <a:r>
              <a:rPr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네트워크</a:t>
            </a:r>
            <a:r>
              <a:rPr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응용</a:t>
            </a:r>
            <a:r>
              <a:rPr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등 컴퓨팅에 필요한 모든 기능</a:t>
            </a:r>
            <a:r>
              <a:rPr lang="en-US" altLang="ko-KR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00" kern="12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직접 설치할 필요 없이 원격으로 빌려 쓰는 서비스 형태로 제공하는 새로운 컴퓨팅 패러다임</a:t>
            </a:r>
          </a:p>
        </p:txBody>
      </p:sp>
      <p:graphicFrame>
        <p:nvGraphicFramePr>
          <p:cNvPr id="76" name="표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734662"/>
              </p:ext>
            </p:extLst>
          </p:nvPr>
        </p:nvGraphicFramePr>
        <p:xfrm>
          <a:off x="344487" y="2679995"/>
          <a:ext cx="4429125" cy="2615611"/>
        </p:xfrm>
        <a:graphic>
          <a:graphicData uri="http://schemas.openxmlformats.org/drawingml/2006/table">
            <a:tbl>
              <a:tblPr/>
              <a:tblGrid>
                <a:gridCol w="1368153"/>
                <a:gridCol w="3060972"/>
              </a:tblGrid>
              <a:tr h="21529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1000" b="0" i="0" u="none" strike="noStrik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구분</a:t>
                      </a:r>
                      <a:endParaRPr lang="ko-KR" altLang="en-US" sz="10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1000" b="0" i="0" u="none" strike="noStrik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내용</a:t>
                      </a:r>
                      <a:endParaRPr lang="ko-KR" altLang="en-US" sz="10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6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주문형 자가서비스</a:t>
                      </a:r>
                      <a:endParaRPr lang="en-US" altLang="ko-K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(on-demand self-service)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0800" marB="10800" anchor="ctr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indent="-92075" algn="l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  <a:buClr>
                          <a:srgbClr val="15455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서버 시간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네트워크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저장장치 등의 컴퓨팅 기능을 사람의 중재 없이 필요한 만큼 자동적으로 확보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10800" marB="1080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5090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폭넓은 네트워크 접근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/>
                      </a:r>
                      <a:b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(broad network access)</a:t>
                      </a: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네트워크를 통해 가용하게 되며 이질적인 경량 또는 중량 클라이언트 플랫폼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스마트폰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노트북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등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을 통한 이용을 허용하는 표준적인 메카니즘을 통해서 접근이 가능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67957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자원 풀링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/>
                      </a:r>
                      <a:b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(resource pooling)</a:t>
                      </a: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다중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임대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(multi-tenant) 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방식으로 다중 사용자에게 제공되기 위해 풀 형태로 유지</a:t>
                      </a:r>
                      <a:endParaRPr lang="en-US" altLang="ko-K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다양한 물리적 또는 가상적 자원이 사용자 요구에 따라 동적으로 할당 또는 재할당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713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신속한 탄력성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/>
                      </a:r>
                      <a:b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(rapid elasticity)</a:t>
                      </a: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신속한 확장과 축소를 위해 자동적으로 제공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713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측정된 서비스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/>
                      </a:r>
                      <a:b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(measured service)</a:t>
                      </a: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서비스 형태에 적절한 미터링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(metering) 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기능을 이용해 자원의 사용을 자동적으로 통제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최적화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2" name="표 1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510030"/>
              </p:ext>
            </p:extLst>
          </p:nvPr>
        </p:nvGraphicFramePr>
        <p:xfrm>
          <a:off x="5142902" y="3933777"/>
          <a:ext cx="4429126" cy="1389296"/>
        </p:xfrm>
        <a:graphic>
          <a:graphicData uri="http://schemas.openxmlformats.org/drawingml/2006/table">
            <a:tbl>
              <a:tblPr/>
              <a:tblGrid>
                <a:gridCol w="1286000"/>
                <a:gridCol w="3143126"/>
              </a:tblGrid>
              <a:tr h="20391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10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구분</a:t>
                      </a:r>
                      <a:endParaRPr lang="ko-KR" altLang="en-US" sz="1000" b="0" i="0" u="none" strike="noStrike" kern="1200" dirty="0">
                        <a:solidFill>
                          <a:schemeClr val="bg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1000" b="0" i="0" u="none" strike="noStrike" kern="1200" dirty="0" smtClean="0">
                          <a:solidFill>
                            <a:schemeClr val="bg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내용</a:t>
                      </a:r>
                      <a:endParaRPr lang="ko-KR" altLang="en-US" sz="1000" b="0" i="0" u="none" strike="noStrike" kern="1200" dirty="0">
                        <a:solidFill>
                          <a:schemeClr val="bg1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626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SaaS</a:t>
                      </a:r>
                      <a:b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(Software as a Service)</a:t>
                      </a:r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indent="-92075" algn="l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  <a:buClr>
                          <a:srgbClr val="10667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제공자의 응용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(application)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을 사용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92075" indent="-92075" algn="l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  <a:buClr>
                          <a:srgbClr val="106672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b="0" i="0" u="none" strike="noStrike" spc="-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웹 브라우저와 같은 씬 클라이언트</a:t>
                      </a:r>
                      <a:r>
                        <a:rPr lang="en-US" altLang="ko-KR" sz="900" b="0" i="0" u="none" strike="noStrike" spc="-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(thin client)</a:t>
                      </a:r>
                      <a:r>
                        <a:rPr lang="ko-KR" altLang="en-US" sz="900" b="0" i="0" u="none" strike="noStrike" spc="-7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를 통해서 접근</a:t>
                      </a:r>
                      <a:endParaRPr lang="ko-KR" altLang="en-US" sz="900" b="0" i="0" u="none" strike="noStrike" spc="-70" baseline="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10800" marB="1080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626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  <a:defRPr/>
                      </a:pPr>
                      <a:r>
                        <a:rPr lang="en-US" altLang="ko-KR" sz="9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PaaS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/>
                      </a:r>
                      <a:b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(Platform as a Service)</a:t>
                      </a:r>
                      <a:endParaRPr lang="ko-KR" altLang="en-US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06672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제공자가 지원하는 프로그래밍 언어와 도구를 이용하여 고객이 생성하거나 획득한 응용을 사용</a:t>
                      </a:r>
                      <a:endParaRPr lang="en-US" altLang="ko-K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00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90500" algn="l"/>
                        </a:tabLst>
                      </a:pP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IaaS</a:t>
                      </a:r>
                      <a:b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lang="en-US" altLang="ko-KR" sz="900" b="0" i="0" u="none" strike="noStrike" kern="1200" spc="-5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(Infrastructure 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90500" algn="l"/>
                        </a:tabLst>
                      </a:pPr>
                      <a:r>
                        <a:rPr lang="en-US" altLang="ko-KR" sz="900" b="0" i="0" u="none" strike="noStrike" kern="1200" spc="-5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as a Service)</a:t>
                      </a:r>
                    </a:p>
                  </a:txBody>
                  <a:tcPr marL="36000" marR="3600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06672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처리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저장장치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네트워크 등의 컴퓨팅 자원이 제공</a:t>
                      </a:r>
                      <a:endParaRPr lang="en-US" altLang="ko-K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06672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고객은 이를 이용</a:t>
                      </a:r>
                      <a:r>
                        <a:rPr lang="en-US" altLang="ko-KR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임의의 소프트웨어를 사용하고 실행</a:t>
                      </a:r>
                      <a:endParaRPr lang="en-US" altLang="ko-KR" sz="9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474" y="1902873"/>
            <a:ext cx="4444326" cy="198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9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빅데이터는 정형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비정형 데이터의 개념을 모두 포괄하는 것으로 기하급수적으로 생성되는 데이터를 처리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분석하여 사용자가 원하는 정보를 빠르고 정확하게 제공하기 위한 기술임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ICBAM ( Big-Data 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이해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빅데이터 </a:t>
            </a:r>
            <a:r>
              <a:rPr lang="en-US" altLang="ko-KR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Life-Cycle </a:t>
            </a:r>
            <a:r>
              <a:rPr lang="ko-KR" altLang="en-US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및 처리 기술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45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출입국 이력과 같은 정형 데이터와 출입국 비고 내용과 같은 비정형 데이터들을 통합하여 분석이 가능하며 데이터량이 많을수록 유용한 정보를 찾을 확률이 증가함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8" name="오각형 47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58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65755" y="1928521"/>
            <a:ext cx="513538" cy="135891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정의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9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932197" y="1928521"/>
            <a:ext cx="3862682" cy="135891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solidFill>
              <a:srgbClr val="E2E2E2"/>
            </a:solidFill>
            <a:miter lim="800000"/>
            <a:headEnd type="none" w="lg" len="lg"/>
            <a:tailEnd type="none" w="lg" len="lg"/>
          </a:ln>
          <a:effectLst/>
        </p:spPr>
        <p:txBody>
          <a:bodyPr lIns="72000" tIns="108000" rIns="36000" bIns="108000" anchor="t" anchorCtr="0">
            <a:noAutofit/>
          </a:bodyPr>
          <a:lstStyle/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기존의 관리 및 분석 체계로는 감당할 수 없을 정도의 거대한 데이터의 집합</a:t>
            </a:r>
            <a:endParaRPr kumimoji="0" lang="en-US" altLang="ko-KR" sz="1000" b="0" i="0" u="none" strike="noStrike" kern="0" cap="none" spc="-6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대규모 데이터의 수집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저장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검색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공유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분석과 관련된 기술</a:t>
            </a:r>
            <a:endParaRPr kumimoji="0" lang="en-US" altLang="ko-KR" sz="1000" b="0" i="0" u="none" strike="noStrike" kern="0" cap="none" spc="-6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0" name="직사각형 37"/>
          <p:cNvSpPr>
            <a:spLocks noChangeArrowheads="1"/>
          </p:cNvSpPr>
          <p:nvPr/>
        </p:nvSpPr>
        <p:spPr bwMode="auto">
          <a:xfrm>
            <a:off x="997242" y="2719159"/>
            <a:ext cx="1209122" cy="490625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</p:spPr>
        <p:txBody>
          <a:bodyPr wrap="square" lIns="36000" tIns="0" rIns="36000" bIns="0" anchor="ctr" anchorCtr="0">
            <a:noAutofit/>
          </a:bodyPr>
          <a:lstStyle/>
          <a:p>
            <a:pPr algn="ctr" eaLnBrk="0" fontAlgn="auto" latinLnBrk="0" hangingPunct="0">
              <a:lnSpc>
                <a:spcPct val="105000"/>
              </a:lnSpc>
              <a:spcBef>
                <a:spcPts val="100"/>
              </a:spcBef>
              <a:spcAft>
                <a:spcPts val="0"/>
              </a:spcAft>
              <a:buClr>
                <a:srgbClr val="106672"/>
              </a:buClr>
              <a:defRPr/>
            </a:pPr>
            <a:r>
              <a:rPr kumimoji="0" lang="ko-KR" altLang="en-US" sz="800" b="1" kern="0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테라바이트</a:t>
            </a:r>
            <a:r>
              <a:rPr kumimoji="0" lang="en-US" altLang="ko-KR" sz="800" b="1" kern="0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~</a:t>
            </a:r>
            <a:r>
              <a:rPr kumimoji="0" lang="ko-KR" altLang="en-US" sz="800" b="1" kern="0" spc="-20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페타</a:t>
            </a:r>
            <a:r>
              <a:rPr kumimoji="0" lang="en-US" altLang="ko-KR" sz="800" b="1" kern="0" spc="-2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kumimoji="0" lang="en-US" altLang="ko-KR" sz="800" b="1" kern="0" spc="-2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ko-KR" altLang="en-US" sz="800" b="1" kern="0" spc="-20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바이트급</a:t>
            </a:r>
            <a:r>
              <a:rPr kumimoji="0" lang="ko-KR" altLang="en-US" sz="800" b="1" kern="0" spc="-2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규모의</a:t>
            </a:r>
            <a:endParaRPr kumimoji="0" lang="en-US" altLang="ko-KR" sz="800" b="1" kern="0" spc="-2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0" fontAlgn="auto" latinLnBrk="0" hangingPunct="0">
              <a:lnSpc>
                <a:spcPct val="105000"/>
              </a:lnSpc>
              <a:spcBef>
                <a:spcPts val="100"/>
              </a:spcBef>
              <a:spcAft>
                <a:spcPts val="0"/>
              </a:spcAft>
              <a:buClr>
                <a:srgbClr val="106672"/>
              </a:buClr>
              <a:defRPr/>
            </a:pPr>
            <a:r>
              <a:rPr kumimoji="0" lang="ko-KR" altLang="en-US" sz="800" b="1" kern="0" spc="-2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</a:t>
            </a:r>
            <a:r>
              <a:rPr kumimoji="0" lang="ko-KR" altLang="en-US" sz="800" b="1" kern="0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보유</a:t>
            </a:r>
          </a:p>
        </p:txBody>
      </p:sp>
      <p:sp>
        <p:nvSpPr>
          <p:cNvPr id="61" name="Rectangle 3"/>
          <p:cNvSpPr>
            <a:spLocks noChangeArrowheads="1"/>
          </p:cNvSpPr>
          <p:nvPr/>
        </p:nvSpPr>
        <p:spPr bwMode="gray">
          <a:xfrm>
            <a:off x="997242" y="2510913"/>
            <a:ext cx="1209122" cy="1947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rIns="36000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거대한 규모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2" name="직사각형 37"/>
          <p:cNvSpPr>
            <a:spLocks noChangeArrowheads="1"/>
          </p:cNvSpPr>
          <p:nvPr/>
        </p:nvSpPr>
        <p:spPr bwMode="auto">
          <a:xfrm>
            <a:off x="2258978" y="2719159"/>
            <a:ext cx="1209122" cy="490625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</p:spPr>
        <p:txBody>
          <a:bodyPr wrap="square" lIns="36000" tIns="0" rIns="36000" bIns="0" anchor="ctr" anchorCtr="0">
            <a:noAutofit/>
          </a:bodyPr>
          <a:lstStyle/>
          <a:p>
            <a:pPr algn="ctr" eaLnBrk="0" fontAlgn="auto" latinLnBrk="0" hangingPunct="0">
              <a:lnSpc>
                <a:spcPct val="105000"/>
              </a:lnSpc>
              <a:spcBef>
                <a:spcPts val="100"/>
              </a:spcBef>
              <a:spcAft>
                <a:spcPts val="0"/>
              </a:spcAft>
              <a:buClr>
                <a:srgbClr val="106672"/>
              </a:buClr>
              <a:defRPr/>
            </a:pPr>
            <a:r>
              <a:rPr kumimoji="0" lang="ko-KR" altLang="en-US" sz="800" b="1" kern="0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텍스트</a:t>
            </a:r>
            <a:r>
              <a:rPr kumimoji="0" lang="en-US" altLang="ko-KR" sz="800" b="1" kern="0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b="1" kern="0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동영상 등 </a:t>
            </a:r>
            <a:endParaRPr kumimoji="0" lang="en-US" altLang="ko-KR" sz="800" b="1" kern="0" spc="-2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0" fontAlgn="auto" latinLnBrk="0" hangingPunct="0">
              <a:lnSpc>
                <a:spcPct val="105000"/>
              </a:lnSpc>
              <a:spcBef>
                <a:spcPts val="100"/>
              </a:spcBef>
              <a:spcAft>
                <a:spcPts val="0"/>
              </a:spcAft>
              <a:buClr>
                <a:srgbClr val="106672"/>
              </a:buClr>
              <a:defRPr/>
            </a:pPr>
            <a:r>
              <a:rPr kumimoji="0" lang="ko-KR" altLang="en-US" sz="800" b="1" kern="0" spc="-2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비정형 </a:t>
            </a:r>
            <a:r>
              <a:rPr kumimoji="0" lang="ko-KR" altLang="en-US" sz="800" b="1" kern="0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데이터가 </a:t>
            </a:r>
            <a:endParaRPr kumimoji="0" lang="en-US" altLang="ko-KR" sz="800" b="1" kern="0" spc="-2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0" fontAlgn="auto" latinLnBrk="0" hangingPunct="0">
              <a:lnSpc>
                <a:spcPct val="105000"/>
              </a:lnSpc>
              <a:spcBef>
                <a:spcPts val="100"/>
              </a:spcBef>
              <a:spcAft>
                <a:spcPts val="0"/>
              </a:spcAft>
              <a:buClr>
                <a:srgbClr val="106672"/>
              </a:buClr>
              <a:defRPr/>
            </a:pPr>
            <a:r>
              <a:rPr kumimoji="0" lang="en-US" altLang="ko-KR" sz="800" b="1" kern="0" spc="-2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90</a:t>
            </a:r>
            <a:r>
              <a:rPr kumimoji="0" lang="en-US" altLang="ko-KR" sz="800" b="1" kern="0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%</a:t>
            </a:r>
            <a:r>
              <a:rPr kumimoji="0" lang="ko-KR" altLang="en-US" sz="800" b="1" kern="0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이상</a:t>
            </a:r>
          </a:p>
        </p:txBody>
      </p:sp>
      <p:sp>
        <p:nvSpPr>
          <p:cNvPr id="63" name="Rectangle 3"/>
          <p:cNvSpPr>
            <a:spLocks noChangeArrowheads="1"/>
          </p:cNvSpPr>
          <p:nvPr/>
        </p:nvSpPr>
        <p:spPr bwMode="gray">
          <a:xfrm>
            <a:off x="2258978" y="2510913"/>
            <a:ext cx="1209122" cy="1947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rIns="36000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다양한 형태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4" name="직사각형 37"/>
          <p:cNvSpPr>
            <a:spLocks noChangeArrowheads="1"/>
          </p:cNvSpPr>
          <p:nvPr/>
        </p:nvSpPr>
        <p:spPr bwMode="auto">
          <a:xfrm>
            <a:off x="3520712" y="2719159"/>
            <a:ext cx="1209122" cy="490625"/>
          </a:xfrm>
          <a:prstGeom prst="rect">
            <a:avLst/>
          </a:prstGeom>
          <a:solidFill>
            <a:sysClr val="window" lastClr="FFFFFF"/>
          </a:solidFill>
          <a:ln w="9525">
            <a:noFill/>
            <a:miter lim="800000"/>
            <a:headEnd/>
            <a:tailEnd/>
          </a:ln>
        </p:spPr>
        <p:txBody>
          <a:bodyPr wrap="square" lIns="36000" tIns="0" rIns="36000" bIns="0" anchor="ctr" anchorCtr="0">
            <a:noAutofit/>
          </a:bodyPr>
          <a:lstStyle/>
          <a:p>
            <a:pPr algn="ctr" eaLnBrk="0" fontAlgn="auto" latinLnBrk="0" hangingPunct="0">
              <a:lnSpc>
                <a:spcPct val="105000"/>
              </a:lnSpc>
              <a:spcBef>
                <a:spcPts val="100"/>
              </a:spcBef>
              <a:spcAft>
                <a:spcPts val="0"/>
              </a:spcAft>
              <a:buClr>
                <a:srgbClr val="106672"/>
              </a:buClr>
              <a:defRPr/>
            </a:pPr>
            <a:r>
              <a:rPr kumimoji="0" lang="ko-KR" altLang="en-US" sz="800" b="1" kern="0" spc="-2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실시간으로</a:t>
            </a:r>
            <a:endParaRPr kumimoji="0" lang="en-US" altLang="ko-KR" sz="800" b="1" kern="0" spc="-2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0" fontAlgn="auto" latinLnBrk="0" hangingPunct="0">
              <a:lnSpc>
                <a:spcPct val="105000"/>
              </a:lnSpc>
              <a:spcBef>
                <a:spcPts val="100"/>
              </a:spcBef>
              <a:spcAft>
                <a:spcPts val="0"/>
              </a:spcAft>
              <a:buClr>
                <a:srgbClr val="106672"/>
              </a:buClr>
              <a:defRPr/>
            </a:pPr>
            <a:r>
              <a:rPr kumimoji="0" lang="ko-KR" altLang="en-US" sz="800" b="1" kern="0" spc="-2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의미 있는</a:t>
            </a:r>
            <a:endParaRPr kumimoji="0" lang="en-US" altLang="ko-KR" sz="800" b="1" kern="0" spc="-2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eaLnBrk="0" fontAlgn="auto" latinLnBrk="0" hangingPunct="0">
              <a:lnSpc>
                <a:spcPct val="105000"/>
              </a:lnSpc>
              <a:spcBef>
                <a:spcPts val="100"/>
              </a:spcBef>
              <a:spcAft>
                <a:spcPts val="0"/>
              </a:spcAft>
              <a:buClr>
                <a:srgbClr val="106672"/>
              </a:buClr>
              <a:defRPr/>
            </a:pPr>
            <a:r>
              <a:rPr kumimoji="0" lang="ko-KR" altLang="en-US" sz="800" b="1" kern="0" spc="-2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 </a:t>
            </a:r>
            <a:r>
              <a:rPr kumimoji="0" lang="ko-KR" altLang="en-US" sz="800" b="1" kern="0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요구</a:t>
            </a:r>
          </a:p>
        </p:txBody>
      </p:sp>
      <p:sp>
        <p:nvSpPr>
          <p:cNvPr id="65" name="Rectangle 3"/>
          <p:cNvSpPr>
            <a:spLocks noChangeArrowheads="1"/>
          </p:cNvSpPr>
          <p:nvPr/>
        </p:nvSpPr>
        <p:spPr bwMode="gray">
          <a:xfrm>
            <a:off x="3520712" y="2510913"/>
            <a:ext cx="1209122" cy="19473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36000" rIns="36000" anchor="ctr"/>
          <a:lstStyle/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빠른 속도</a:t>
            </a:r>
            <a:endParaRPr kumimoji="0" lang="en-US" altLang="ko-KR" sz="9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6" name="Rectangle 116"/>
          <p:cNvSpPr>
            <a:spLocks noChangeArrowheads="1"/>
          </p:cNvSpPr>
          <p:nvPr/>
        </p:nvSpPr>
        <p:spPr bwMode="auto">
          <a:xfrm>
            <a:off x="1517882" y="3342767"/>
            <a:ext cx="3276997" cy="47572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wrap="square" lIns="72000" tIns="0" rIns="36000" bIns="0" anchor="t" anchorCtr="0">
            <a:spAutoFit/>
          </a:bodyPr>
          <a:lstStyle/>
          <a:p>
            <a:pPr marL="92075" lvl="1" indent="-79375" eaLnBrk="0" latinLnBrk="0" hangingPunct="0">
              <a:spcBef>
                <a:spcPts val="200"/>
              </a:spcBef>
              <a:buClr>
                <a:srgbClr val="4678B4"/>
              </a:buClr>
              <a:buFont typeface="Wingdings" panose="05000000000000000000" pitchFamily="2" charset="2"/>
              <a:buChar char="§"/>
            </a:pPr>
            <a:r>
              <a:rPr kumimoji="0" lang="ko-KR" altLang="en-US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현실세계 데이터를 기반으로 한 정교한 패턴분석 가능</a:t>
            </a:r>
            <a:endParaRPr kumimoji="0" lang="en-US" altLang="ko-KR" sz="900" spc="-5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lvl="1" indent="-79375" eaLnBrk="0" latinLnBrk="0" hangingPunct="0">
              <a:spcBef>
                <a:spcPts val="200"/>
              </a:spcBef>
              <a:buClr>
                <a:srgbClr val="4678B4"/>
              </a:buClr>
              <a:buFont typeface="Wingdings" panose="05000000000000000000" pitchFamily="2" charset="2"/>
              <a:buChar char="§"/>
            </a:pPr>
            <a:r>
              <a:rPr kumimoji="0" lang="ko-KR" altLang="en-US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데이터가 많을수록 유용한 데이터</a:t>
            </a:r>
            <a:r>
              <a:rPr kumimoji="0" lang="en-US" altLang="ko-KR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전혀 새로운 패턴의 정보를 찾아낼 수 있는 확률 증가</a:t>
            </a:r>
            <a:endParaRPr kumimoji="0" lang="en-US" altLang="ko-KR" sz="900" spc="-5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7" name="Text Box 22" descr="박스"/>
          <p:cNvSpPr>
            <a:spLocks noChangeArrowheads="1"/>
          </p:cNvSpPr>
          <p:nvPr/>
        </p:nvSpPr>
        <p:spPr bwMode="auto">
          <a:xfrm>
            <a:off x="932197" y="3342768"/>
            <a:ext cx="540000" cy="475725"/>
          </a:xfrm>
          <a:prstGeom prst="roundRect">
            <a:avLst>
              <a:gd name="adj" fmla="val 0"/>
            </a:avLst>
          </a:prstGeom>
          <a:solidFill>
            <a:srgbClr val="BFBFBF"/>
          </a:solidFill>
          <a:ln w="12700" cap="flat" cmpd="sng" algn="ctr">
            <a:noFill/>
            <a:prstDash val="solid"/>
          </a:ln>
          <a:effectLst/>
          <a:extLst/>
        </p:spPr>
        <p:txBody>
          <a:bodyPr lIns="36000" tIns="0" rIns="36000" bIns="0" rtlCol="0" anchor="ctr"/>
          <a:lstStyle/>
          <a:p>
            <a:pPr algn="ctr" eaLnBrk="0" fontAlgn="auto" latinLnBrk="0" hangingPunct="0">
              <a:lnSpc>
                <a:spcPct val="105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defRPr/>
            </a:pPr>
            <a:r>
              <a:rPr kumimoji="0" lang="ko-KR" altLang="en-US" sz="900" b="1" kern="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대규모</a:t>
            </a:r>
            <a:endParaRPr kumimoji="0" lang="en-US" altLang="ko-KR" sz="900" b="1" kern="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8" name="Rectangle 116"/>
          <p:cNvSpPr>
            <a:spLocks noChangeArrowheads="1"/>
          </p:cNvSpPr>
          <p:nvPr/>
        </p:nvSpPr>
        <p:spPr bwMode="auto">
          <a:xfrm>
            <a:off x="1517882" y="3888520"/>
            <a:ext cx="3276997" cy="326370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wrap="square" lIns="72000" tIns="0" rIns="36000" bIns="0" anchor="t" anchorCtr="0">
            <a:spAutoFit/>
          </a:bodyPr>
          <a:lstStyle/>
          <a:p>
            <a:pPr marL="92075" lvl="1" indent="-79375" eaLnBrk="0" latinLnBrk="0" hangingPunct="0">
              <a:spcBef>
                <a:spcPts val="200"/>
              </a:spcBef>
              <a:buClr>
                <a:srgbClr val="4678B4"/>
              </a:buClr>
              <a:buFont typeface="Wingdings" panose="05000000000000000000" pitchFamily="2" charset="2"/>
              <a:buChar char="§"/>
            </a:pPr>
            <a:r>
              <a:rPr kumimoji="0" lang="ko-KR" altLang="en-US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일상에서 현실정보</a:t>
            </a:r>
            <a:r>
              <a:rPr kumimoji="0" lang="en-US" altLang="ko-KR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실시간 정보의 축적이 급증될 전망</a:t>
            </a:r>
            <a:endParaRPr kumimoji="0" lang="en-US" altLang="ko-KR" sz="900" spc="-5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lvl="1" indent="-79375" eaLnBrk="0" latinLnBrk="0" hangingPunct="0">
              <a:spcBef>
                <a:spcPts val="200"/>
              </a:spcBef>
              <a:buClr>
                <a:srgbClr val="4678B4"/>
              </a:buClr>
              <a:buFont typeface="Wingdings" panose="05000000000000000000" pitchFamily="2" charset="2"/>
              <a:buChar char="§"/>
            </a:pPr>
            <a:r>
              <a:rPr kumimoji="0" lang="ko-KR" altLang="en-US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개인의 경험</a:t>
            </a:r>
            <a:r>
              <a:rPr kumimoji="0" lang="en-US" altLang="ko-KR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인식</a:t>
            </a:r>
            <a:r>
              <a:rPr kumimoji="0" lang="en-US" altLang="ko-KR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9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선호 등 인지적인 정보 유통 증가</a:t>
            </a:r>
            <a:endParaRPr kumimoji="0" lang="en-US" altLang="ko-KR" sz="900" spc="-5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9" name="Text Box 22" descr="박스"/>
          <p:cNvSpPr>
            <a:spLocks noChangeArrowheads="1"/>
          </p:cNvSpPr>
          <p:nvPr/>
        </p:nvSpPr>
        <p:spPr bwMode="auto">
          <a:xfrm>
            <a:off x="932197" y="3888520"/>
            <a:ext cx="540000" cy="326370"/>
          </a:xfrm>
          <a:prstGeom prst="roundRect">
            <a:avLst>
              <a:gd name="adj" fmla="val 0"/>
            </a:avLst>
          </a:prstGeom>
          <a:solidFill>
            <a:srgbClr val="BFBFBF"/>
          </a:solidFill>
          <a:ln w="12700" cap="flat" cmpd="sng" algn="ctr">
            <a:noFill/>
            <a:prstDash val="solid"/>
          </a:ln>
          <a:effectLst/>
          <a:extLst/>
        </p:spPr>
        <p:txBody>
          <a:bodyPr lIns="36000" tIns="0" rIns="36000" bIns="0" rtlCol="0" anchor="ctr"/>
          <a:lstStyle/>
          <a:p>
            <a:pPr algn="ctr" eaLnBrk="0" fontAlgn="auto" latinLnBrk="0" hangingPunct="0">
              <a:lnSpc>
                <a:spcPct val="105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defRPr/>
            </a:pPr>
            <a:r>
              <a:rPr kumimoji="0" lang="ko-KR" altLang="en-US" sz="900" b="1" kern="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현실성</a:t>
            </a:r>
            <a:endParaRPr kumimoji="0" lang="en-US" altLang="ko-KR" sz="900" b="1" kern="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0" name="Rectangle 116"/>
          <p:cNvSpPr>
            <a:spLocks noChangeArrowheads="1"/>
          </p:cNvSpPr>
          <p:nvPr/>
        </p:nvSpPr>
        <p:spPr bwMode="auto">
          <a:xfrm>
            <a:off x="1517882" y="4284918"/>
            <a:ext cx="3276997" cy="47572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wrap="square" lIns="72000" tIns="0" rIns="36000" bIns="0" anchor="t" anchorCtr="0">
            <a:spAutoFit/>
          </a:bodyPr>
          <a:lstStyle/>
          <a:p>
            <a:pPr marL="92075" lvl="1" indent="-79375" eaLnBrk="0" latinLnBrk="0" hangingPunct="0">
              <a:spcBef>
                <a:spcPts val="200"/>
              </a:spcBef>
              <a:buClr>
                <a:srgbClr val="4678B4"/>
              </a:buClr>
              <a:buFont typeface="Wingdings" panose="05000000000000000000" pitchFamily="2" charset="2"/>
              <a:buChar char="§"/>
            </a:pPr>
            <a:r>
              <a:rPr kumimoji="0" lang="ko-KR" altLang="en-US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현 시점 뿐만 아니라 과거 데이터의 유지로 시계열적인 연속성을 갖는 데이터 구성</a:t>
            </a:r>
            <a:endParaRPr kumimoji="0" lang="en-US" altLang="ko-KR" sz="900" spc="-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lvl="1" indent="-79375" eaLnBrk="0" latinLnBrk="0" hangingPunct="0">
              <a:spcBef>
                <a:spcPts val="200"/>
              </a:spcBef>
              <a:buClr>
                <a:srgbClr val="4678B4"/>
              </a:buClr>
              <a:buFont typeface="Wingdings" panose="05000000000000000000" pitchFamily="2" charset="2"/>
              <a:buChar char="§"/>
            </a:pPr>
            <a:r>
              <a:rPr kumimoji="0" lang="ko-KR" altLang="en-US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과거</a:t>
            </a:r>
            <a:r>
              <a:rPr kumimoji="0" lang="en-US" altLang="ko-KR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현재</a:t>
            </a:r>
            <a:r>
              <a:rPr kumimoji="0" lang="en-US" altLang="ko-KR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 등 시간 흐름상의 추세 분석 가능</a:t>
            </a:r>
            <a:endParaRPr kumimoji="0" lang="en-US" altLang="ko-KR" sz="900" spc="-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1" name="Text Box 22" descr="박스"/>
          <p:cNvSpPr>
            <a:spLocks noChangeArrowheads="1"/>
          </p:cNvSpPr>
          <p:nvPr/>
        </p:nvSpPr>
        <p:spPr bwMode="auto">
          <a:xfrm>
            <a:off x="932197" y="4284917"/>
            <a:ext cx="540000" cy="475726"/>
          </a:xfrm>
          <a:prstGeom prst="roundRect">
            <a:avLst>
              <a:gd name="adj" fmla="val 0"/>
            </a:avLst>
          </a:prstGeom>
          <a:solidFill>
            <a:srgbClr val="BFBFBF"/>
          </a:solidFill>
          <a:ln w="12700" cap="flat" cmpd="sng" algn="ctr">
            <a:noFill/>
            <a:prstDash val="solid"/>
          </a:ln>
          <a:effectLst/>
          <a:extLst/>
        </p:spPr>
        <p:txBody>
          <a:bodyPr lIns="36000" tIns="0" rIns="36000" bIns="0" rtlCol="0" anchor="ctr"/>
          <a:lstStyle/>
          <a:p>
            <a:pPr algn="ctr" eaLnBrk="0" fontAlgn="auto" latinLnBrk="0" hangingPunct="0">
              <a:lnSpc>
                <a:spcPct val="105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defRPr/>
            </a:pPr>
            <a:r>
              <a:rPr kumimoji="0" lang="ko-KR" altLang="en-US" sz="900" b="1" kern="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시계열성</a:t>
            </a:r>
            <a:endParaRPr kumimoji="0" lang="en-US" altLang="ko-KR" sz="900" b="1" kern="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2" name="Rectangle 116"/>
          <p:cNvSpPr>
            <a:spLocks noChangeArrowheads="1"/>
          </p:cNvSpPr>
          <p:nvPr/>
        </p:nvSpPr>
        <p:spPr bwMode="auto">
          <a:xfrm>
            <a:off x="1517882" y="4830671"/>
            <a:ext cx="3276997" cy="47572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wrap="square" lIns="72000" tIns="0" rIns="36000" bIns="0" anchor="t" anchorCtr="0">
            <a:spAutoFit/>
          </a:bodyPr>
          <a:lstStyle/>
          <a:p>
            <a:pPr marL="92075" lvl="1" indent="-79375" eaLnBrk="0" latinLnBrk="0" hangingPunct="0">
              <a:spcBef>
                <a:spcPts val="200"/>
              </a:spcBef>
              <a:buClr>
                <a:srgbClr val="4678B4"/>
              </a:buClr>
              <a:buFont typeface="Wingdings" panose="05000000000000000000" pitchFamily="2" charset="2"/>
              <a:buChar char="§"/>
            </a:pPr>
            <a:r>
              <a:rPr kumimoji="0" lang="ko-KR" altLang="en-US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의료</a:t>
            </a:r>
            <a:r>
              <a:rPr kumimoji="0" lang="en-US" altLang="ko-KR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범죄</a:t>
            </a:r>
            <a:r>
              <a:rPr kumimoji="0" lang="en-US" altLang="ko-KR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환경 안보 등 타분야</a:t>
            </a:r>
            <a:r>
              <a:rPr kumimoji="0" lang="en-US" altLang="ko-KR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kumimoji="0" lang="ko-KR" altLang="en-US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이종 데이터간의 결합으로 새로운 의미의 정보 발견</a:t>
            </a:r>
            <a:endParaRPr kumimoji="0" lang="en-US" altLang="ko-KR" sz="900" spc="-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lvl="1" indent="-79375" eaLnBrk="0" latinLnBrk="0" hangingPunct="0">
              <a:spcBef>
                <a:spcPts val="200"/>
              </a:spcBef>
              <a:buClr>
                <a:srgbClr val="4678B4"/>
              </a:buClr>
              <a:buFont typeface="Wingdings" panose="05000000000000000000" pitchFamily="2" charset="2"/>
              <a:buChar char="§"/>
            </a:pPr>
            <a:r>
              <a:rPr kumimoji="0" lang="ko-KR" altLang="en-US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사전 시뮬레이션</a:t>
            </a:r>
            <a:r>
              <a:rPr kumimoji="0" lang="en-US" altLang="ko-KR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900" spc="-1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안전성 검증 분야 발전 가능</a:t>
            </a:r>
            <a:endParaRPr kumimoji="0" lang="en-US" altLang="ko-KR" sz="900" spc="-1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3" name="Text Box 22" descr="박스"/>
          <p:cNvSpPr>
            <a:spLocks noChangeArrowheads="1"/>
          </p:cNvSpPr>
          <p:nvPr/>
        </p:nvSpPr>
        <p:spPr bwMode="auto">
          <a:xfrm>
            <a:off x="932197" y="4830671"/>
            <a:ext cx="540000" cy="475820"/>
          </a:xfrm>
          <a:prstGeom prst="roundRect">
            <a:avLst>
              <a:gd name="adj" fmla="val 0"/>
            </a:avLst>
          </a:prstGeom>
          <a:solidFill>
            <a:srgbClr val="BFBFBF"/>
          </a:solidFill>
          <a:ln w="12700" cap="flat" cmpd="sng" algn="ctr">
            <a:noFill/>
            <a:prstDash val="solid"/>
          </a:ln>
          <a:effectLst/>
          <a:extLst/>
        </p:spPr>
        <p:txBody>
          <a:bodyPr lIns="36000" tIns="0" rIns="36000" bIns="0" rtlCol="0" anchor="ctr"/>
          <a:lstStyle/>
          <a:p>
            <a:pPr algn="ctr" eaLnBrk="0" fontAlgn="auto" latinLnBrk="0" hangingPunct="0">
              <a:lnSpc>
                <a:spcPct val="105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defRPr/>
            </a:pPr>
            <a:r>
              <a:rPr kumimoji="0" lang="ko-KR" altLang="en-US" sz="900" b="1" kern="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결합성</a:t>
            </a:r>
            <a:endParaRPr kumimoji="0" lang="en-US" altLang="ko-KR" sz="900" b="1" kern="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4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65755" y="3342767"/>
            <a:ext cx="513539" cy="196372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 및 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효과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191869" y="2275415"/>
            <a:ext cx="903963" cy="477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noAutofit/>
          </a:bodyPr>
          <a:lstStyle>
            <a:defPPr>
              <a:defRPr lang="ko-KR"/>
            </a:defPPr>
            <a:lvl1pPr marL="182563" indent="-182563" eaLnBrk="0" latinLnBrk="0" hangingPunct="0">
              <a:spcBef>
                <a:spcPts val="100"/>
              </a:spcBef>
              <a:buClr>
                <a:srgbClr val="106672"/>
              </a:buClr>
              <a:buFont typeface="Arial" panose="020B0604020202020204" pitchFamily="34" charset="0"/>
              <a:buChar char="•"/>
              <a:defRPr sz="900" spc="-2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92075" indent="-92075"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연동</a:t>
            </a:r>
            <a:endParaRPr kumimoji="0" lang="en-US" altLang="ko-KR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indent="-92075" fontAlgn="auto">
              <a:spcAft>
                <a:spcPts val="0"/>
              </a:spcAft>
            </a:pPr>
            <a:r>
              <a:rPr kumimoji="0"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FTP, SFTP, RCP</a:t>
            </a:r>
            <a:br>
              <a:rPr kumimoji="0"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RSYNC</a:t>
            </a:r>
          </a:p>
          <a:p>
            <a:pPr marL="92075" indent="-92075"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변환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300693" y="2275416"/>
            <a:ext cx="903020" cy="48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noAutofit/>
          </a:bodyPr>
          <a:lstStyle>
            <a:defPPr>
              <a:defRPr lang="ko-KR"/>
            </a:defPPr>
            <a:lvl1pPr marL="92075" indent="-92075" eaLnBrk="0" latinLnBrk="0" hangingPunct="0">
              <a:spcBef>
                <a:spcPts val="100"/>
              </a:spcBef>
              <a:buClr>
                <a:srgbClr val="106672"/>
              </a:buClr>
              <a:buFont typeface="Arial" panose="020B0604020202020204" pitchFamily="34" charset="0"/>
              <a:buChar char="•"/>
              <a:defRPr sz="900" spc="-2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클리닝</a:t>
            </a:r>
            <a:endParaRPr kumimoji="0" lang="en-US" altLang="ko-KR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요약</a:t>
            </a:r>
            <a:endParaRPr kumimoji="0" lang="en-US" altLang="ko-KR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기초통계</a:t>
            </a:r>
            <a:endParaRPr kumimoji="0" lang="en-US" altLang="ko-KR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탐색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411068" y="2275416"/>
            <a:ext cx="826199" cy="352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noAutofit/>
          </a:bodyPr>
          <a:lstStyle>
            <a:defPPr>
              <a:defRPr lang="ko-KR"/>
            </a:defPPr>
            <a:lvl1pPr marL="92075" indent="-92075" eaLnBrk="0" latinLnBrk="0" hangingPunct="0">
              <a:spcBef>
                <a:spcPts val="100"/>
              </a:spcBef>
              <a:buClr>
                <a:srgbClr val="106672"/>
              </a:buClr>
              <a:buFont typeface="Arial" panose="020B0604020202020204" pitchFamily="34" charset="0"/>
              <a:buChar char="•"/>
              <a:defRPr sz="900" spc="-2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모델 검증</a:t>
            </a:r>
            <a:endParaRPr kumimoji="0" lang="en-US" altLang="ko-KR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마이닝</a:t>
            </a:r>
            <a:endParaRPr kumimoji="0" lang="en-US" altLang="ko-KR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텍스트 마이닝</a:t>
            </a:r>
            <a:endParaRPr kumimoji="0" lang="en-US" altLang="ko-KR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519893" y="2275416"/>
            <a:ext cx="826199" cy="352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t" anchorCtr="0">
            <a:noAutofit/>
          </a:bodyPr>
          <a:lstStyle>
            <a:defPPr>
              <a:defRPr lang="ko-KR"/>
            </a:defPPr>
            <a:lvl1pPr marL="92075" indent="-92075" eaLnBrk="0" latinLnBrk="0" hangingPunct="0">
              <a:spcBef>
                <a:spcPts val="100"/>
              </a:spcBef>
              <a:buClr>
                <a:srgbClr val="106672"/>
              </a:buClr>
              <a:buFont typeface="Arial" panose="020B0604020202020204" pitchFamily="34" charset="0"/>
              <a:buChar char="•"/>
              <a:defRPr sz="900" spc="-2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보고서</a:t>
            </a:r>
            <a:endParaRPr kumimoji="0" lang="en-US" altLang="ko-KR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시각화</a:t>
            </a:r>
            <a:endParaRPr kumimoji="0" lang="en-US" altLang="ko-KR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fontAlgn="auto">
              <a:spcAft>
                <a:spcPts val="0"/>
              </a:spcAft>
            </a:pPr>
            <a:r>
              <a:rPr kumimoji="0"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데이터</a:t>
            </a:r>
            <a:endParaRPr kumimoji="0" lang="en-US" altLang="ko-KR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9" name="AutoShape 19"/>
          <p:cNvSpPr>
            <a:spLocks noChangeArrowheads="1"/>
          </p:cNvSpPr>
          <p:nvPr/>
        </p:nvSpPr>
        <p:spPr bwMode="auto">
          <a:xfrm>
            <a:off x="5154286" y="1964907"/>
            <a:ext cx="1044654" cy="266657"/>
          </a:xfrm>
          <a:prstGeom prst="homePlate">
            <a:avLst>
              <a:gd name="adj" fmla="val 32262"/>
            </a:avLst>
          </a:prstGeom>
          <a:solidFill>
            <a:srgbClr val="F8F8F8"/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수집</a:t>
            </a:r>
            <a:endParaRPr kumimoji="0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0" name="AutoShape 22"/>
          <p:cNvSpPr>
            <a:spLocks noChangeArrowheads="1"/>
          </p:cNvSpPr>
          <p:nvPr/>
        </p:nvSpPr>
        <p:spPr bwMode="auto">
          <a:xfrm>
            <a:off x="6148663" y="1964908"/>
            <a:ext cx="1174556" cy="266656"/>
          </a:xfrm>
          <a:prstGeom prst="chevron">
            <a:avLst>
              <a:gd name="adj" fmla="val 31632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처리</a:t>
            </a:r>
            <a:endParaRPr kumimoji="0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1" name="AutoShape 22"/>
          <p:cNvSpPr>
            <a:spLocks noChangeArrowheads="1"/>
          </p:cNvSpPr>
          <p:nvPr/>
        </p:nvSpPr>
        <p:spPr bwMode="auto">
          <a:xfrm>
            <a:off x="7272942" y="1964908"/>
            <a:ext cx="1174556" cy="266656"/>
          </a:xfrm>
          <a:prstGeom prst="chevron">
            <a:avLst>
              <a:gd name="adj" fmla="val 31632"/>
            </a:avLst>
          </a:prstGeom>
          <a:solidFill>
            <a:schemeClr val="bg1">
              <a:lumMod val="7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분석</a:t>
            </a:r>
            <a:endParaRPr kumimoji="0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2" name="AutoShape 22"/>
          <p:cNvSpPr>
            <a:spLocks noChangeArrowheads="1"/>
          </p:cNvSpPr>
          <p:nvPr/>
        </p:nvSpPr>
        <p:spPr bwMode="auto">
          <a:xfrm>
            <a:off x="8397221" y="1964908"/>
            <a:ext cx="1174556" cy="266656"/>
          </a:xfrm>
          <a:prstGeom prst="chevron">
            <a:avLst>
              <a:gd name="adj" fmla="val 31632"/>
            </a:avLst>
          </a:prstGeom>
          <a:solidFill>
            <a:schemeClr val="bg1">
              <a:lumMod val="50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/>
              <a:contourClr>
                <a:schemeClr val="bg1"/>
              </a:contourClr>
            </a:sp3d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제공</a:t>
            </a:r>
            <a:endParaRPr kumimoji="0" lang="en-US" altLang="ko-KR" sz="9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3" name="Rectangle 5"/>
          <p:cNvSpPr>
            <a:spLocks noChangeArrowheads="1"/>
          </p:cNvSpPr>
          <p:nvPr/>
        </p:nvSpPr>
        <p:spPr bwMode="auto">
          <a:xfrm>
            <a:off x="5154286" y="2907049"/>
            <a:ext cx="572857" cy="77197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</a:t>
            </a:r>
            <a:r>
              <a:rPr kumimoji="0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/>
            </a:r>
            <a:br>
              <a:rPr kumimoji="0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</a:p>
        </p:txBody>
      </p:sp>
      <p:sp>
        <p:nvSpPr>
          <p:cNvPr id="84" name="Rectangle 5"/>
          <p:cNvSpPr>
            <a:spLocks noChangeArrowheads="1"/>
          </p:cNvSpPr>
          <p:nvPr/>
        </p:nvSpPr>
        <p:spPr bwMode="auto">
          <a:xfrm>
            <a:off x="5766354" y="2907049"/>
            <a:ext cx="3816425" cy="771976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FFFFFF">
                <a:lumMod val="65000"/>
              </a:srgbClr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anchor="ctr"/>
          <a:lstStyle/>
          <a:p>
            <a:pPr marL="92075" indent="-92075" defTabSz="762000" fontAlgn="auto" latinLnBrk="0">
              <a:spcBef>
                <a:spcPts val="100"/>
              </a:spcBef>
              <a:spcAft>
                <a:spcPts val="0"/>
              </a:spcAft>
              <a:buClr>
                <a:srgbClr val="D6EBF6">
                  <a:lumMod val="50000"/>
                </a:srgbClr>
              </a:buClr>
              <a:buSzPct val="80000"/>
              <a:buFont typeface="Wingdings" pitchFamily="2" charset="2"/>
              <a:buChar char="§"/>
              <a:defRPr/>
            </a:pP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데이터를 분석하는 기술과 방법을 의미하여 통계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데이터마이닝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기계학습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자연어 처리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패턴인식 등이 해당</a:t>
            </a:r>
            <a:endParaRPr kumimoji="0" lang="en-US" altLang="ko-KR" sz="800" kern="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indent="-92075" defTabSz="762000" fontAlgn="auto" latinLnBrk="0">
              <a:spcBef>
                <a:spcPts val="100"/>
              </a:spcBef>
              <a:spcAft>
                <a:spcPts val="0"/>
              </a:spcAft>
              <a:buClr>
                <a:srgbClr val="D6EBF6">
                  <a:lumMod val="50000"/>
                </a:srgbClr>
              </a:buClr>
              <a:buSzPct val="80000"/>
              <a:buFont typeface="Wingdings" pitchFamily="2" charset="2"/>
              <a:buChar char="§"/>
              <a:defRPr/>
            </a:pP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가장 기본적인 </a:t>
            </a:r>
            <a:r>
              <a:rPr kumimoji="0" lang="ko-KR" altLang="en-US" sz="800" kern="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오픈소스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기반 빅데이터 처리기술이 </a:t>
            </a:r>
            <a:r>
              <a:rPr kumimoji="0" lang="en-US" altLang="ko-KR" sz="800" kern="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Hadoop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저장장치를 병렬로 연결시켜 처리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빠르고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비용 효율적으로 처리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  <a:p>
            <a:pPr marL="92075" indent="-92075" defTabSz="762000" fontAlgn="auto" latinLnBrk="0">
              <a:spcBef>
                <a:spcPts val="100"/>
              </a:spcBef>
              <a:spcAft>
                <a:spcPts val="0"/>
              </a:spcAft>
              <a:buClr>
                <a:srgbClr val="D6EBF6">
                  <a:lumMod val="50000"/>
                </a:srgbClr>
              </a:buClr>
              <a:buSzPct val="80000"/>
              <a:buFont typeface="Wingdings" pitchFamily="2" charset="2"/>
              <a:buChar char="§"/>
              <a:defRPr/>
            </a:pPr>
            <a:r>
              <a:rPr kumimoji="0" lang="ko-KR" altLang="en-US" sz="800" kern="0" spc="-3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데이터의 안정성</a:t>
            </a:r>
            <a:r>
              <a:rPr kumimoji="0" lang="en-US" altLang="ko-KR" sz="800" kern="0" spc="-3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spc="-3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정합성보다 속도</a:t>
            </a:r>
            <a:r>
              <a:rPr kumimoji="0" lang="en-US" altLang="ko-KR" sz="800" kern="0" spc="-3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0" lang="ko-KR" altLang="en-US" sz="800" kern="0" spc="-3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및 비용에 초점</a:t>
            </a:r>
            <a:r>
              <a:rPr kumimoji="0" lang="en-US" altLang="ko-KR" sz="800" kern="0" spc="-3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0" lang="ko-KR" altLang="en-US" sz="800" kern="0" spc="-3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로그 데이터 처리</a:t>
            </a:r>
            <a:r>
              <a:rPr kumimoji="0" lang="en-US" altLang="ko-KR" sz="800" kern="0" spc="-3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0" lang="ko-KR" altLang="en-US" sz="800" kern="0" spc="-3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</a:t>
            </a:r>
            <a:r>
              <a:rPr kumimoji="0" lang="en-US" altLang="ko-KR" sz="800" kern="0" spc="-3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85" name="Rectangle 5"/>
          <p:cNvSpPr>
            <a:spLocks noChangeArrowheads="1"/>
          </p:cNvSpPr>
          <p:nvPr/>
        </p:nvSpPr>
        <p:spPr bwMode="auto">
          <a:xfrm>
            <a:off x="5154286" y="3720734"/>
            <a:ext cx="572857" cy="771976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표현</a:t>
            </a:r>
            <a:r>
              <a:rPr kumimoji="0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/>
            </a:r>
            <a:br>
              <a:rPr kumimoji="0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</a:p>
        </p:txBody>
      </p:sp>
      <p:sp>
        <p:nvSpPr>
          <p:cNvPr id="86" name="Rectangle 5"/>
          <p:cNvSpPr>
            <a:spLocks noChangeArrowheads="1"/>
          </p:cNvSpPr>
          <p:nvPr/>
        </p:nvSpPr>
        <p:spPr bwMode="auto">
          <a:xfrm>
            <a:off x="5766354" y="3720734"/>
            <a:ext cx="3816425" cy="771976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FFFFFF">
                <a:lumMod val="65000"/>
              </a:srgbClr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anchor="ctr"/>
          <a:lstStyle/>
          <a:p>
            <a:pPr marL="92075" indent="-92075" defTabSz="762000" fontAlgn="auto" latinLnBrk="0">
              <a:spcBef>
                <a:spcPts val="100"/>
              </a:spcBef>
              <a:spcAft>
                <a:spcPts val="0"/>
              </a:spcAft>
              <a:buClr>
                <a:srgbClr val="D6EBF6">
                  <a:lumMod val="50000"/>
                </a:srgbClr>
              </a:buClr>
              <a:buSzPct val="80000"/>
              <a:buFont typeface="Wingdings" pitchFamily="2" charset="2"/>
              <a:buChar char="§"/>
              <a:defRPr/>
            </a:pP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일반적으로 데이터 시각화로 알려져 있으며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분석된 데이터의 특징이나 의미를 쉽게 알 수 있도록 표현해주는 기술</a:t>
            </a:r>
            <a:endParaRPr kumimoji="0" lang="en-US" altLang="ko-KR" sz="800" kern="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indent="-92075" defTabSz="762000" fontAlgn="auto" latinLnBrk="0">
              <a:spcBef>
                <a:spcPts val="100"/>
              </a:spcBef>
              <a:spcAft>
                <a:spcPts val="0"/>
              </a:spcAft>
              <a:buClr>
                <a:srgbClr val="D6EBF6">
                  <a:lumMod val="50000"/>
                </a:srgbClr>
              </a:buClr>
              <a:buSzPct val="80000"/>
              <a:buFont typeface="Wingdings" pitchFamily="2" charset="2"/>
              <a:buChar char="§"/>
              <a:defRPr/>
            </a:pP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R :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통계 계산 및 시각화를 위한 언어 및 개발환경을 제공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/>
            </a:r>
            <a:b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모델링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최신 데이터 마이닝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시뮬레이션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수치해석 기법까지 구현 가능</a:t>
            </a:r>
            <a:endParaRPr kumimoji="0" lang="en-US" altLang="ko-KR" sz="800" kern="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indent="-92075" defTabSz="762000" fontAlgn="auto" latinLnBrk="0">
              <a:spcBef>
                <a:spcPts val="100"/>
              </a:spcBef>
              <a:spcAft>
                <a:spcPts val="0"/>
              </a:spcAft>
              <a:buClr>
                <a:srgbClr val="D6EBF6">
                  <a:lumMod val="50000"/>
                </a:srgbClr>
              </a:buClr>
              <a:buSzPct val="80000"/>
              <a:buFont typeface="Wingdings" pitchFamily="2" charset="2"/>
              <a:buChar char="§"/>
              <a:defRPr/>
            </a:pP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게놈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신약연구와 금융 예측 분석에 활용</a:t>
            </a:r>
          </a:p>
        </p:txBody>
      </p:sp>
      <p:sp>
        <p:nvSpPr>
          <p:cNvPr id="87" name="Rectangle 5"/>
          <p:cNvSpPr>
            <a:spLocks noChangeArrowheads="1"/>
          </p:cNvSpPr>
          <p:nvPr/>
        </p:nvSpPr>
        <p:spPr bwMode="auto">
          <a:xfrm>
            <a:off x="5154286" y="4534420"/>
            <a:ext cx="572857" cy="7719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36000" tIns="0" rIns="36000" bIns="0" rtlCol="0" anchor="ctr"/>
          <a:lstStyle/>
          <a:p>
            <a:pPr marL="0" marR="0" lvl="0" indent="0" algn="ctr" defTabSz="914400" eaLnBrk="0" fontAlgn="auto" latinLnBrk="0" hangingPunct="0">
              <a:lnSpc>
                <a:spcPct val="105000"/>
              </a:lnSpc>
              <a:spcBef>
                <a:spcPct val="35000"/>
              </a:spcBef>
              <a:spcAft>
                <a:spcPts val="0"/>
              </a:spcAft>
              <a:buClr>
                <a:srgbClr val="008400"/>
              </a:buClr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</a:t>
            </a:r>
            <a:r>
              <a:rPr kumimoji="0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/>
            </a:r>
            <a:br>
              <a:rPr kumimoji="0" lang="en-US" altLang="ko-KR" sz="10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kumimoji="0" lang="ko-KR" altLang="en-US" sz="10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인프라</a:t>
            </a:r>
          </a:p>
        </p:txBody>
      </p:sp>
      <p:sp>
        <p:nvSpPr>
          <p:cNvPr id="88" name="Rectangle 5"/>
          <p:cNvSpPr>
            <a:spLocks noChangeArrowheads="1"/>
          </p:cNvSpPr>
          <p:nvPr/>
        </p:nvSpPr>
        <p:spPr bwMode="auto">
          <a:xfrm>
            <a:off x="5766354" y="4534419"/>
            <a:ext cx="3816425" cy="771976"/>
          </a:xfrm>
          <a:prstGeom prst="rect">
            <a:avLst/>
          </a:prstGeom>
          <a:solidFill>
            <a:srgbClr val="FFFFFF"/>
          </a:solidFill>
          <a:ln w="6350" algn="ctr">
            <a:solidFill>
              <a:srgbClr val="FFFFFF">
                <a:lumMod val="65000"/>
              </a:srgbClr>
            </a:solidFill>
            <a:miter lim="800000"/>
            <a:headEnd/>
            <a:tailEnd/>
          </a:ln>
          <a:effectLst>
            <a:outerShdw sx="1000" sy="1000" algn="ctr" rotWithShape="0">
              <a:srgbClr val="808080"/>
            </a:outerShdw>
          </a:effectLst>
        </p:spPr>
        <p:txBody>
          <a:bodyPr anchor="ctr"/>
          <a:lstStyle/>
          <a:p>
            <a:pPr marL="92075" indent="-92075" defTabSz="762000" fontAlgn="auto" latinLnBrk="0">
              <a:spcBef>
                <a:spcPts val="100"/>
              </a:spcBef>
              <a:spcAft>
                <a:spcPts val="0"/>
              </a:spcAft>
              <a:buClr>
                <a:srgbClr val="D6EBF6">
                  <a:lumMod val="50000"/>
                </a:srgbClr>
              </a:buClr>
              <a:buSzPct val="80000"/>
              <a:buFont typeface="Wingdings" pitchFamily="2" charset="2"/>
              <a:buChar char="§"/>
              <a:defRPr/>
            </a:pP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분석과 표현을 수행할 수 있도록 해주는 기반기술과 플랫폼들</a:t>
            </a:r>
            <a:endParaRPr kumimoji="0" lang="en-US" altLang="ko-KR" sz="800" kern="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indent="-92075" defTabSz="762000" fontAlgn="auto" latinLnBrk="0">
              <a:spcBef>
                <a:spcPts val="100"/>
              </a:spcBef>
              <a:spcAft>
                <a:spcPts val="0"/>
              </a:spcAft>
              <a:buClr>
                <a:srgbClr val="D6EBF6">
                  <a:lumMod val="50000"/>
                </a:srgbClr>
              </a:buClr>
              <a:buSzPct val="80000"/>
              <a:buFont typeface="Wingdings" pitchFamily="2" charset="2"/>
              <a:buChar char="§"/>
              <a:defRPr/>
            </a:pP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대규모 데이터를 안정적으로 수집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저장하는 기술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저장된 데이터를 효과적으로 빠르게 처리하는 기술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가공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 기술로 구분</a:t>
            </a:r>
            <a:endParaRPr kumimoji="0" lang="en-US" altLang="ko-KR" sz="800" kern="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indent="-92075" defTabSz="762000" fontAlgn="auto" latinLnBrk="0">
              <a:spcBef>
                <a:spcPts val="100"/>
              </a:spcBef>
              <a:spcAft>
                <a:spcPts val="0"/>
              </a:spcAft>
              <a:buClr>
                <a:srgbClr val="D6EBF6">
                  <a:lumMod val="50000"/>
                </a:srgbClr>
              </a:buClr>
              <a:buSzPct val="80000"/>
              <a:buFont typeface="Wingdings" pitchFamily="2" charset="2"/>
              <a:buChar char="§"/>
              <a:defRPr/>
            </a:pP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BI(Business Intelligence), DW(Data </a:t>
            </a:r>
            <a:r>
              <a:rPr kumimoji="0" lang="en-US" altLang="ko-KR" sz="800" kern="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Wearhousing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), </a:t>
            </a:r>
            <a:r>
              <a:rPr kumimoji="0" lang="en-US" altLang="ko-KR" sz="800" kern="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Cloudcomputing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분산데이터베이스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0" lang="en-US" altLang="ko-KR" sz="800" kern="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NoSQL</a:t>
            </a:r>
            <a:r>
              <a:rPr kumimoji="0" lang="en-US" altLang="ko-KR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), </a:t>
            </a:r>
            <a:r>
              <a:rPr kumimoji="0" lang="ko-KR" altLang="en-US" sz="800" kern="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분산 파일시스템</a:t>
            </a:r>
          </a:p>
        </p:txBody>
      </p:sp>
    </p:spTree>
    <p:extLst>
      <p:ext uri="{BB962C8B-B14F-4D97-AF65-F5344CB8AC3E}">
        <p14:creationId xmlns:p14="http://schemas.microsoft.com/office/powerpoint/2010/main" val="283929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빅데이터 공통 플랫폼 내재화 방안 수립 방향 설정에 필요한 환경변화 동인과 적용 가능기술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선진 방향성 도출을 위해 기술환경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선진사례 등의 내</a:t>
            </a:r>
            <a:r>
              <a:rPr lang="en-US" altLang="ko-KR" dirty="0" smtClean="0"/>
              <a:t>/</a:t>
            </a:r>
            <a:r>
              <a:rPr lang="ko-KR" altLang="en-US" dirty="0" smtClean="0"/>
              <a:t>외부 환경분석을 통해 시사점을 도출함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 및 절차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1.1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개요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1" name="AutoShape 74"/>
          <p:cNvSpPr>
            <a:spLocks noChangeArrowheads="1"/>
          </p:cNvSpPr>
          <p:nvPr/>
        </p:nvSpPr>
        <p:spPr bwMode="auto">
          <a:xfrm>
            <a:off x="401410" y="2038350"/>
            <a:ext cx="2292198" cy="475342"/>
          </a:xfrm>
          <a:prstGeom prst="homePlate">
            <a:avLst>
              <a:gd name="adj" fmla="val 17722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정의</a:t>
            </a:r>
            <a:endParaRPr kumimoji="1" lang="en-US" altLang="ko-KR" sz="12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rgbClr val="08080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및 세분화</a:t>
            </a:r>
            <a:endParaRPr kumimoji="1" lang="ko-KR" altLang="en-US" sz="12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2" name="AutoShape 74"/>
          <p:cNvSpPr>
            <a:spLocks noChangeArrowheads="1"/>
          </p:cNvSpPr>
          <p:nvPr/>
        </p:nvSpPr>
        <p:spPr bwMode="auto">
          <a:xfrm>
            <a:off x="2744908" y="2046288"/>
            <a:ext cx="4351980" cy="475342"/>
          </a:xfrm>
          <a:prstGeom prst="homePlate">
            <a:avLst>
              <a:gd name="adj" fmla="val 17722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</a:t>
            </a:r>
            <a:r>
              <a: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 </a:t>
            </a:r>
            <a:r>
              <a:rPr kumimoji="1" lang="ko-KR" altLang="en-US" sz="1200" kern="1200" dirty="0" smtClean="0">
                <a:solidFill>
                  <a:srgbClr val="080808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kumimoji="1" lang="ko-KR" altLang="en-US" sz="12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3" name="AutoShape 74"/>
          <p:cNvSpPr>
            <a:spLocks noChangeArrowheads="1"/>
          </p:cNvSpPr>
          <p:nvPr/>
        </p:nvSpPr>
        <p:spPr bwMode="auto">
          <a:xfrm>
            <a:off x="7147727" y="2044700"/>
            <a:ext cx="2399270" cy="475342"/>
          </a:xfrm>
          <a:prstGeom prst="homePlate">
            <a:avLst>
              <a:gd name="adj" fmla="val 17722"/>
            </a:avLst>
          </a:prstGeom>
          <a:solidFill>
            <a:schemeClr val="bg1">
              <a:lumMod val="85000"/>
            </a:schemeClr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0" r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시사점</a:t>
            </a:r>
          </a:p>
        </p:txBody>
      </p:sp>
      <p:sp>
        <p:nvSpPr>
          <p:cNvPr id="104" name="Rectangle 10"/>
          <p:cNvSpPr>
            <a:spLocks noChangeArrowheads="1"/>
          </p:cNvSpPr>
          <p:nvPr/>
        </p:nvSpPr>
        <p:spPr bwMode="auto">
          <a:xfrm>
            <a:off x="416302" y="2604180"/>
            <a:ext cx="2187198" cy="366485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18000" rIns="18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kumimoji="1" lang="ko-KR" altLang="en-US" sz="1000" kern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5" name="Rectangle 10"/>
          <p:cNvSpPr>
            <a:spLocks noChangeArrowheads="1"/>
          </p:cNvSpPr>
          <p:nvPr/>
        </p:nvSpPr>
        <p:spPr bwMode="auto">
          <a:xfrm>
            <a:off x="7150100" y="2621642"/>
            <a:ext cx="2308511" cy="36648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18000" rIns="18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kumimoji="1" lang="ko-KR" altLang="en-US" sz="1000" kern="1200">
              <a:solidFill>
                <a:srgbClr val="FF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6" name="Oval 14"/>
          <p:cNvSpPr>
            <a:spLocks noChangeArrowheads="1"/>
          </p:cNvSpPr>
          <p:nvPr/>
        </p:nvSpPr>
        <p:spPr bwMode="auto">
          <a:xfrm>
            <a:off x="702469" y="3013915"/>
            <a:ext cx="1495546" cy="600075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환경분석 계획 수립</a:t>
            </a:r>
          </a:p>
        </p:txBody>
      </p:sp>
      <p:sp>
        <p:nvSpPr>
          <p:cNvPr id="107" name="Oval 85"/>
          <p:cNvSpPr>
            <a:spLocks noChangeArrowheads="1"/>
          </p:cNvSpPr>
          <p:nvPr/>
        </p:nvSpPr>
        <p:spPr bwMode="auto">
          <a:xfrm>
            <a:off x="704597" y="3905297"/>
            <a:ext cx="1495544" cy="600075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환경분석 정의</a:t>
            </a:r>
            <a:endParaRPr kumimoji="1" lang="en-US" altLang="ko-KR" sz="10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rgbClr val="080808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및 세분화</a:t>
            </a:r>
            <a:endParaRPr kumimoji="1" lang="ko-KR" altLang="en-US" sz="10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109" name="AutoShape 92"/>
          <p:cNvCxnSpPr>
            <a:cxnSpLocks noChangeShapeType="1"/>
            <a:stCxn id="106" idx="2"/>
            <a:endCxn id="107" idx="0"/>
          </p:cNvCxnSpPr>
          <p:nvPr/>
        </p:nvCxnSpPr>
        <p:spPr bwMode="auto">
          <a:xfrm>
            <a:off x="1450242" y="3613990"/>
            <a:ext cx="2127" cy="291307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stealth" w="med" len="med"/>
          </a:ln>
        </p:spPr>
      </p:cxnSp>
      <p:cxnSp>
        <p:nvCxnSpPr>
          <p:cNvPr id="113" name="AutoShape 70"/>
          <p:cNvCxnSpPr>
            <a:cxnSpLocks noChangeShapeType="1"/>
            <a:stCxn id="107" idx="2"/>
            <a:endCxn id="114" idx="1"/>
          </p:cNvCxnSpPr>
          <p:nvPr/>
        </p:nvCxnSpPr>
        <p:spPr bwMode="auto">
          <a:xfrm rot="5400000" flipH="1" flipV="1">
            <a:off x="2065315" y="3827488"/>
            <a:ext cx="64937" cy="1290831"/>
          </a:xfrm>
          <a:prstGeom prst="bentConnector4">
            <a:avLst>
              <a:gd name="adj1" fmla="val -352034"/>
              <a:gd name="adj2" fmla="val 78965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sp>
        <p:nvSpPr>
          <p:cNvPr id="114" name="Rectangle 10"/>
          <p:cNvSpPr>
            <a:spLocks noChangeArrowheads="1"/>
          </p:cNvSpPr>
          <p:nvPr/>
        </p:nvSpPr>
        <p:spPr bwMode="auto">
          <a:xfrm>
            <a:off x="2743200" y="2608006"/>
            <a:ext cx="4292600" cy="366485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none" lIns="18000" rIns="1800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endParaRPr kumimoji="1" lang="ko-KR" altLang="en-US" sz="1000" kern="1200">
              <a:solidFill>
                <a:srgbClr val="FF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5" name="Oval 14"/>
          <p:cNvSpPr>
            <a:spLocks noChangeArrowheads="1"/>
          </p:cNvSpPr>
          <p:nvPr/>
        </p:nvSpPr>
        <p:spPr bwMode="auto">
          <a:xfrm>
            <a:off x="3028759" y="2652456"/>
            <a:ext cx="9554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클라우드 컴퓨팅 </a:t>
            </a:r>
            <a:endParaRPr kumimoji="1" lang="en-US" altLang="ko-KR" sz="10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개념</a:t>
            </a:r>
            <a:endParaRPr kumimoji="1" lang="ko-KR" altLang="en-US" sz="10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116" name="Oval 85"/>
          <p:cNvSpPr>
            <a:spLocks noChangeArrowheads="1"/>
          </p:cNvSpPr>
          <p:nvPr/>
        </p:nvSpPr>
        <p:spPr bwMode="auto">
          <a:xfrm>
            <a:off x="3030886" y="3537752"/>
            <a:ext cx="955413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외부환경 분석</a:t>
            </a:r>
          </a:p>
        </p:txBody>
      </p:sp>
      <p:sp>
        <p:nvSpPr>
          <p:cNvPr id="117" name="Oval 86"/>
          <p:cNvSpPr>
            <a:spLocks noChangeArrowheads="1"/>
          </p:cNvSpPr>
          <p:nvPr/>
        </p:nvSpPr>
        <p:spPr bwMode="auto">
          <a:xfrm>
            <a:off x="3028759" y="4423048"/>
            <a:ext cx="9554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내부환경 분석</a:t>
            </a:r>
            <a:endParaRPr kumimoji="1" lang="ko-KR" altLang="en-US" sz="10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sp>
        <p:nvSpPr>
          <p:cNvPr id="118" name="Oval 87"/>
          <p:cNvSpPr>
            <a:spLocks noChangeArrowheads="1"/>
          </p:cNvSpPr>
          <p:nvPr/>
        </p:nvSpPr>
        <p:spPr bwMode="auto">
          <a:xfrm>
            <a:off x="3028759" y="5308344"/>
            <a:ext cx="9554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선진사례 분석</a:t>
            </a:r>
          </a:p>
        </p:txBody>
      </p:sp>
      <p:cxnSp>
        <p:nvCxnSpPr>
          <p:cNvPr id="119" name="AutoShape 92"/>
          <p:cNvCxnSpPr>
            <a:cxnSpLocks noChangeShapeType="1"/>
            <a:stCxn id="117" idx="2"/>
            <a:endCxn id="118" idx="0"/>
          </p:cNvCxnSpPr>
          <p:nvPr/>
        </p:nvCxnSpPr>
        <p:spPr bwMode="auto">
          <a:xfrm>
            <a:off x="3506465" y="5147204"/>
            <a:ext cx="0" cy="16114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20" name="AutoShape 92"/>
          <p:cNvCxnSpPr>
            <a:cxnSpLocks noChangeShapeType="1"/>
            <a:stCxn id="115" idx="2"/>
            <a:endCxn id="116" idx="0"/>
          </p:cNvCxnSpPr>
          <p:nvPr/>
        </p:nvCxnSpPr>
        <p:spPr bwMode="auto">
          <a:xfrm>
            <a:off x="3506465" y="3376612"/>
            <a:ext cx="2128" cy="16114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21" name="AutoShape 92"/>
          <p:cNvCxnSpPr>
            <a:cxnSpLocks noChangeShapeType="1"/>
            <a:stCxn id="116" idx="2"/>
            <a:endCxn id="117" idx="0"/>
          </p:cNvCxnSpPr>
          <p:nvPr/>
        </p:nvCxnSpPr>
        <p:spPr bwMode="auto">
          <a:xfrm flipH="1">
            <a:off x="3506465" y="4261908"/>
            <a:ext cx="2128" cy="16114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22" name="Oval 14"/>
          <p:cNvSpPr>
            <a:spLocks noChangeArrowheads="1"/>
          </p:cNvSpPr>
          <p:nvPr/>
        </p:nvSpPr>
        <p:spPr bwMode="auto">
          <a:xfrm>
            <a:off x="6118336" y="3948355"/>
            <a:ext cx="680942" cy="600075"/>
          </a:xfrm>
          <a:prstGeom prst="ellipse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round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분야별</a:t>
            </a:r>
            <a:endParaRPr kumimoji="1" lang="en-US" altLang="ko-KR" sz="9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시사점</a:t>
            </a:r>
          </a:p>
        </p:txBody>
      </p:sp>
      <p:cxnSp>
        <p:nvCxnSpPr>
          <p:cNvPr id="123" name="AutoShape 92"/>
          <p:cNvCxnSpPr>
            <a:cxnSpLocks noChangeShapeType="1"/>
            <a:stCxn id="193" idx="3"/>
            <a:endCxn id="122" idx="2"/>
          </p:cNvCxnSpPr>
          <p:nvPr/>
        </p:nvCxnSpPr>
        <p:spPr bwMode="auto">
          <a:xfrm>
            <a:off x="5511800" y="3014534"/>
            <a:ext cx="606536" cy="123385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cxnSp>
        <p:nvCxnSpPr>
          <p:cNvPr id="124" name="AutoShape 93"/>
          <p:cNvCxnSpPr>
            <a:cxnSpLocks noChangeShapeType="1"/>
            <a:stCxn id="196" idx="3"/>
            <a:endCxn id="122" idx="2"/>
          </p:cNvCxnSpPr>
          <p:nvPr/>
        </p:nvCxnSpPr>
        <p:spPr bwMode="auto">
          <a:xfrm flipV="1">
            <a:off x="5511800" y="4248393"/>
            <a:ext cx="606536" cy="142202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cxnSp>
        <p:nvCxnSpPr>
          <p:cNvPr id="125" name="AutoShape 94"/>
          <p:cNvCxnSpPr>
            <a:cxnSpLocks noChangeShapeType="1"/>
            <a:stCxn id="195" idx="3"/>
            <a:endCxn id="122" idx="2"/>
          </p:cNvCxnSpPr>
          <p:nvPr/>
        </p:nvCxnSpPr>
        <p:spPr bwMode="auto">
          <a:xfrm flipV="1">
            <a:off x="5511800" y="4248393"/>
            <a:ext cx="606536" cy="53673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cxnSp>
        <p:nvCxnSpPr>
          <p:cNvPr id="126" name="AutoShape 95"/>
          <p:cNvCxnSpPr>
            <a:cxnSpLocks noChangeShapeType="1"/>
            <a:stCxn id="194" idx="3"/>
            <a:endCxn id="122" idx="2"/>
          </p:cNvCxnSpPr>
          <p:nvPr/>
        </p:nvCxnSpPr>
        <p:spPr bwMode="auto">
          <a:xfrm>
            <a:off x="5513928" y="3899830"/>
            <a:ext cx="604408" cy="3485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sp>
        <p:nvSpPr>
          <p:cNvPr id="127" name="Oval 14"/>
          <p:cNvSpPr>
            <a:spLocks noChangeArrowheads="1"/>
          </p:cNvSpPr>
          <p:nvPr/>
        </p:nvSpPr>
        <p:spPr bwMode="auto">
          <a:xfrm>
            <a:off x="7500907" y="3013915"/>
            <a:ext cx="1495546" cy="600075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</a:t>
            </a:r>
            <a:r>
              <a:rPr kumimoji="1" lang="en-US" altLang="ko-KR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외부 환경분석</a:t>
            </a:r>
            <a:endParaRPr kumimoji="1" lang="en-US" altLang="ko-KR" sz="10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rgbClr val="080808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및 선진사례 분석 시사점</a:t>
            </a:r>
            <a:endParaRPr kumimoji="1" lang="ko-KR" altLang="en-US" sz="1000" i="0" u="none" strike="noStrike" kern="1200" cap="none" spc="0" normalizeH="0" baseline="0" noProof="0" dirty="0" smtClean="0">
              <a:ln>
                <a:noFill/>
              </a:ln>
              <a:solidFill>
                <a:srgbClr val="080808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8" name="Oval 85"/>
          <p:cNvSpPr>
            <a:spLocks noChangeArrowheads="1"/>
          </p:cNvSpPr>
          <p:nvPr/>
        </p:nvSpPr>
        <p:spPr bwMode="auto">
          <a:xfrm>
            <a:off x="7503035" y="3905297"/>
            <a:ext cx="1495544" cy="600075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종합 분석</a:t>
            </a:r>
          </a:p>
        </p:txBody>
      </p:sp>
      <p:cxnSp>
        <p:nvCxnSpPr>
          <p:cNvPr id="129" name="AutoShape 92"/>
          <p:cNvCxnSpPr>
            <a:cxnSpLocks noChangeShapeType="1"/>
            <a:stCxn id="127" idx="2"/>
            <a:endCxn id="128" idx="0"/>
          </p:cNvCxnSpPr>
          <p:nvPr/>
        </p:nvCxnSpPr>
        <p:spPr bwMode="auto">
          <a:xfrm>
            <a:off x="8248680" y="3613990"/>
            <a:ext cx="2127" cy="291307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stealth" w="med" len="med"/>
          </a:ln>
        </p:spPr>
      </p:cxnSp>
      <p:sp>
        <p:nvSpPr>
          <p:cNvPr id="169" name="Oval 85"/>
          <p:cNvSpPr>
            <a:spLocks noChangeArrowheads="1"/>
          </p:cNvSpPr>
          <p:nvPr/>
        </p:nvSpPr>
        <p:spPr bwMode="auto">
          <a:xfrm>
            <a:off x="7503035" y="4796678"/>
            <a:ext cx="1495544" cy="600075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i="0" u="none" strike="noStrike" kern="1200" cap="none" spc="0" normalizeH="0" baseline="0" noProof="0" dirty="0" smtClean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핵심 성공요소 도출</a:t>
            </a:r>
          </a:p>
        </p:txBody>
      </p:sp>
      <p:cxnSp>
        <p:nvCxnSpPr>
          <p:cNvPr id="170" name="AutoShape 92"/>
          <p:cNvCxnSpPr>
            <a:cxnSpLocks noChangeShapeType="1"/>
            <a:stCxn id="128" idx="2"/>
            <a:endCxn id="169" idx="0"/>
          </p:cNvCxnSpPr>
          <p:nvPr/>
        </p:nvCxnSpPr>
        <p:spPr bwMode="auto">
          <a:xfrm>
            <a:off x="8250807" y="4505372"/>
            <a:ext cx="0" cy="291306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stealth" w="med" len="med"/>
          </a:ln>
        </p:spPr>
      </p:cxnSp>
      <p:cxnSp>
        <p:nvCxnSpPr>
          <p:cNvPr id="176" name="AutoShape 70"/>
          <p:cNvCxnSpPr>
            <a:cxnSpLocks noChangeShapeType="1"/>
            <a:stCxn id="122" idx="4"/>
            <a:endCxn id="105" idx="1"/>
          </p:cNvCxnSpPr>
          <p:nvPr/>
        </p:nvCxnSpPr>
        <p:spPr bwMode="auto">
          <a:xfrm rot="5400000" flipH="1" flipV="1">
            <a:off x="6757273" y="4155604"/>
            <a:ext cx="94359" cy="691293"/>
          </a:xfrm>
          <a:prstGeom prst="bentConnector4">
            <a:avLst>
              <a:gd name="adj1" fmla="val -242266"/>
              <a:gd name="adj2" fmla="val 74626"/>
            </a:avLst>
          </a:prstGeom>
          <a:noFill/>
          <a:ln w="9525">
            <a:solidFill>
              <a:srgbClr val="000000"/>
            </a:solidFill>
            <a:miter lim="800000"/>
            <a:headEnd/>
            <a:tailEnd type="stealth" w="med" len="med"/>
          </a:ln>
          <a:effectLst/>
        </p:spPr>
      </p:cxnSp>
      <p:sp>
        <p:nvSpPr>
          <p:cNvPr id="193" name="Oval 14"/>
          <p:cNvSpPr>
            <a:spLocks noChangeArrowheads="1"/>
          </p:cNvSpPr>
          <p:nvPr/>
        </p:nvSpPr>
        <p:spPr bwMode="auto">
          <a:xfrm>
            <a:off x="4188088" y="2652456"/>
            <a:ext cx="13237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1778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컴퓨팅 정의</a:t>
            </a:r>
            <a:endParaRPr kumimoji="1" lang="en-US" altLang="ko-KR" sz="9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운용 모델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유형</a:t>
            </a:r>
            <a:endParaRPr kumimoji="1" lang="en-US" altLang="ko-KR" sz="9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도입 시 고려사항</a:t>
            </a:r>
            <a:endParaRPr kumimoji="1" lang="ko-KR" altLang="en-US" sz="90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4" name="Oval 85"/>
          <p:cNvSpPr>
            <a:spLocks noChangeArrowheads="1"/>
          </p:cNvSpPr>
          <p:nvPr/>
        </p:nvSpPr>
        <p:spPr bwMode="auto">
          <a:xfrm>
            <a:off x="4190215" y="3537752"/>
            <a:ext cx="1323713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시장 동향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일반환경 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법제도 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외부 클라우드 서비스 </a:t>
            </a:r>
            <a:endParaRPr kumimoji="1" lang="ko-KR" altLang="en-US" sz="900" kern="1200" dirty="0">
              <a:solidFill>
                <a:srgbClr val="FF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5" name="Oval 86"/>
          <p:cNvSpPr>
            <a:spLocks noChangeArrowheads="1"/>
          </p:cNvSpPr>
          <p:nvPr/>
        </p:nvSpPr>
        <p:spPr bwMode="auto">
          <a:xfrm>
            <a:off x="4188088" y="4423048"/>
            <a:ext cx="13237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최근 </a:t>
            </a:r>
            <a:r>
              <a: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이전</a:t>
            </a:r>
            <a:r>
              <a: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ISP </a:t>
            </a: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결과 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현황 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연관 부처 인터뷰 </a:t>
            </a:r>
            <a:endParaRPr kumimoji="1" lang="ko-KR" altLang="en-US" sz="900" kern="1200" dirty="0">
              <a:solidFill>
                <a:srgbClr val="FF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6" name="Oval 87"/>
          <p:cNvSpPr>
            <a:spLocks noChangeArrowheads="1"/>
          </p:cNvSpPr>
          <p:nvPr/>
        </p:nvSpPr>
        <p:spPr bwMode="auto">
          <a:xfrm>
            <a:off x="4188088" y="5308344"/>
            <a:ext cx="1323712" cy="724156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080808"/>
            </a:solidFill>
            <a:miter lim="800000"/>
            <a:headEnd/>
            <a:tailEnd/>
          </a:ln>
          <a:effectLst>
            <a:outerShdw dist="63500" dir="2212194" algn="ctr" rotWithShape="0">
              <a:srgbClr val="000000">
                <a:alpha val="50000"/>
              </a:srgbClr>
            </a:outerShdw>
          </a:effectLst>
        </p:spPr>
        <p:txBody>
          <a:bodyPr lIns="18000" rIns="18000" anchor="ctr"/>
          <a:lstStyle/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국외 선진사례 </a:t>
            </a:r>
            <a:endParaRPr kumimoji="1" lang="en-US" altLang="ko-KR" sz="9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lvl="0" indent="-889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선진사례 </a:t>
            </a:r>
            <a:endParaRPr kumimoji="1" lang="ko-KR" altLang="en-US" sz="900" kern="1200" dirty="0">
              <a:solidFill>
                <a:srgbClr val="FF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47" name="TextBox 53"/>
          <p:cNvSpPr txBox="1"/>
          <p:nvPr/>
        </p:nvSpPr>
        <p:spPr>
          <a:xfrm>
            <a:off x="3037027" y="6120463"/>
            <a:ext cx="2487473" cy="141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0249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※ 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각 단계별 개요 및 절차 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 시사점 종합 포함</a:t>
            </a:r>
            <a:endParaRPr lang="en-US" altLang="zh-CN" sz="9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258" name="AutoShape 92"/>
          <p:cNvCxnSpPr>
            <a:cxnSpLocks noChangeShapeType="1"/>
            <a:stCxn id="115" idx="3"/>
            <a:endCxn id="193" idx="1"/>
          </p:cNvCxnSpPr>
          <p:nvPr/>
        </p:nvCxnSpPr>
        <p:spPr bwMode="auto">
          <a:xfrm>
            <a:off x="3984171" y="3014534"/>
            <a:ext cx="203917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none" w="med" len="med"/>
          </a:ln>
        </p:spPr>
      </p:cxnSp>
      <p:cxnSp>
        <p:nvCxnSpPr>
          <p:cNvPr id="261" name="AutoShape 92"/>
          <p:cNvCxnSpPr>
            <a:cxnSpLocks noChangeShapeType="1"/>
            <a:stCxn id="116" idx="3"/>
            <a:endCxn id="194" idx="1"/>
          </p:cNvCxnSpPr>
          <p:nvPr/>
        </p:nvCxnSpPr>
        <p:spPr bwMode="auto">
          <a:xfrm>
            <a:off x="3986299" y="3899830"/>
            <a:ext cx="203916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none" w="med" len="med"/>
          </a:ln>
        </p:spPr>
      </p:cxnSp>
      <p:cxnSp>
        <p:nvCxnSpPr>
          <p:cNvPr id="262" name="AutoShape 92"/>
          <p:cNvCxnSpPr>
            <a:cxnSpLocks noChangeShapeType="1"/>
            <a:stCxn id="117" idx="3"/>
            <a:endCxn id="195" idx="1"/>
          </p:cNvCxnSpPr>
          <p:nvPr/>
        </p:nvCxnSpPr>
        <p:spPr bwMode="auto">
          <a:xfrm>
            <a:off x="3984171" y="4785126"/>
            <a:ext cx="203917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none" w="med" len="med"/>
          </a:ln>
        </p:spPr>
      </p:cxnSp>
      <p:cxnSp>
        <p:nvCxnSpPr>
          <p:cNvPr id="263" name="AutoShape 92"/>
          <p:cNvCxnSpPr>
            <a:cxnSpLocks noChangeShapeType="1"/>
            <a:stCxn id="118" idx="3"/>
            <a:endCxn id="196" idx="1"/>
          </p:cNvCxnSpPr>
          <p:nvPr/>
        </p:nvCxnSpPr>
        <p:spPr bwMode="auto">
          <a:xfrm>
            <a:off x="3984171" y="5670422"/>
            <a:ext cx="203917" cy="0"/>
          </a:xfrm>
          <a:prstGeom prst="straightConnector1">
            <a:avLst/>
          </a:prstGeom>
          <a:noFill/>
          <a:ln w="6350">
            <a:solidFill>
              <a:srgbClr val="000000"/>
            </a:solidFill>
            <a:round/>
            <a:headEnd/>
            <a:tailEnd type="none" w="med" len="med"/>
          </a:ln>
        </p:spPr>
      </p:cxnSp>
      <p:sp>
        <p:nvSpPr>
          <p:cNvPr id="44" name="직사각형 4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18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(AI) </a:t>
            </a:r>
            <a:r>
              <a:rPr lang="ko-KR" altLang="en-US" dirty="0" smtClean="0"/>
              <a:t>기술은 인간의 사고능력을 모방한 기술로 정부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산업계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금융권 등에서 </a:t>
            </a:r>
            <a:r>
              <a:rPr lang="ko-KR" altLang="en-US" dirty="0" err="1" smtClean="0"/>
              <a:t>新성장</a:t>
            </a:r>
            <a:r>
              <a:rPr lang="ko-KR" altLang="en-US" dirty="0" smtClean="0"/>
              <a:t> 동력으로 주목하고 있는 제 </a:t>
            </a:r>
            <a:r>
              <a:rPr lang="en-US" altLang="ko-KR" dirty="0" smtClean="0"/>
              <a:t>4</a:t>
            </a:r>
            <a:r>
              <a:rPr lang="ko-KR" altLang="en-US" dirty="0" smtClean="0"/>
              <a:t>차 산업혁명의 핵심기술임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ICBAM ( A</a:t>
            </a:r>
            <a:r>
              <a:rPr lang="en-US" altLang="ko-KR" sz="1400" b="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 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개요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인공지능 기술 분류 체계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45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인공지능 구현을 위한 핵심 기술에는 탐색기술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규칙 추론기술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기계학습이 있으며 이와 같은 기술을 기반으로 인공지능을 구현하는 지식 기반의 방법론과 데이터 기반의 방법론으로 구분됨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8" name="오각형 47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14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65755" y="1928522"/>
            <a:ext cx="513538" cy="553422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정의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932197" y="1928522"/>
            <a:ext cx="3862682" cy="55342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solidFill>
              <a:srgbClr val="E2E2E2"/>
            </a:solidFill>
            <a:miter lim="800000"/>
            <a:headEnd type="none" w="lg" len="lg"/>
            <a:tailEnd type="none" w="lg" len="lg"/>
          </a:ln>
          <a:effectLst/>
        </p:spPr>
        <p:txBody>
          <a:bodyPr lIns="72000" tIns="108000" rIns="36000" bIns="108000" anchor="ctr" anchorCtr="0">
            <a:noAutofit/>
          </a:bodyPr>
          <a:lstStyle/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인간의 사고능력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인지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추론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학습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모방한 제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차 산업혁명의 기술</a:t>
            </a:r>
            <a:endParaRPr kumimoji="0" lang="en-US" altLang="ko-KR" sz="1000" b="0" i="0" u="none" strike="noStrike" kern="0" cap="none" spc="-6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" name="Rectangle 6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65755" y="2516351"/>
            <a:ext cx="513538" cy="6695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구성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요소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" name="Rectangle 7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932197" y="2516351"/>
            <a:ext cx="3862682" cy="66953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solidFill>
              <a:srgbClr val="E2E2E2"/>
            </a:solidFill>
            <a:miter lim="800000"/>
            <a:headEnd type="none" w="lg" len="lg"/>
            <a:tailEnd type="none" w="lg" len="lg"/>
          </a:ln>
          <a:effectLst/>
        </p:spPr>
        <p:txBody>
          <a:bodyPr lIns="72000" tIns="108000" rIns="36000" bIns="108000" anchor="ctr" anchorCtr="0">
            <a:noAutofit/>
          </a:bodyPr>
          <a:lstStyle/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학습 추론 기술</a:t>
            </a:r>
            <a:endParaRPr kumimoji="0" lang="en-US" altLang="ko-KR" sz="1000" b="0" i="0" u="none" strike="noStrike" kern="0" cap="none" spc="-6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spc="-6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상황이해</a:t>
            </a:r>
            <a:r>
              <a:rPr lang="en-US" altLang="ko-KR" sz="1000" spc="-6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spc="-6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언어이해</a:t>
            </a:r>
            <a:r>
              <a:rPr lang="en-US" altLang="ko-KR" sz="1000" spc="-6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spc="-6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시각이해</a:t>
            </a:r>
            <a:endParaRPr lang="en-US" altLang="ko-KR" sz="1000" spc="-6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인식 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인지 기술</a:t>
            </a:r>
            <a:endParaRPr kumimoji="0" lang="en-US" altLang="ko-KR" sz="1000" b="0" i="0" u="none" strike="noStrike" kern="0" cap="none" spc="-6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" name="Rectangle 6"/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365755" y="3220293"/>
            <a:ext cx="513538" cy="2077419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주요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적용</a:t>
            </a:r>
            <a:endParaRPr lang="en-US" altLang="ko-KR" sz="10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분야</a:t>
            </a:r>
            <a:endParaRPr kumimoji="0" lang="en-US" altLang="ko-KR" sz="1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9" name="Rectangle 7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932198" y="3220293"/>
            <a:ext cx="795002" cy="66953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solidFill>
              <a:srgbClr val="E2E2E2"/>
            </a:solidFill>
            <a:miter lim="800000"/>
            <a:headEnd type="none" w="lg" len="lg"/>
            <a:tailEnd type="none" w="lg" len="lg"/>
          </a:ln>
          <a:effectLst/>
        </p:spPr>
        <p:txBody>
          <a:bodyPr lIns="72000" tIns="108000" rIns="36000" bIns="108000" anchor="ctr" anchorCtr="0">
            <a:noAutofit/>
          </a:bodyPr>
          <a:lstStyle/>
          <a:p>
            <a:pPr marL="12700" marR="0" lvl="1" algn="ctr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tabLst/>
              <a:defRPr/>
            </a:pP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제조</a:t>
            </a:r>
            <a:endParaRPr kumimoji="0" lang="en-US" altLang="ko-KR" sz="1000" b="0" i="0" u="none" strike="noStrike" kern="0" cap="none" spc="-6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" name="Rectangle 7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932198" y="3924235"/>
            <a:ext cx="795002" cy="66953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solidFill>
              <a:srgbClr val="E2E2E2"/>
            </a:solidFill>
            <a:miter lim="800000"/>
            <a:headEnd type="none" w="lg" len="lg"/>
            <a:tailEnd type="none" w="lg" len="lg"/>
          </a:ln>
          <a:effectLst/>
        </p:spPr>
        <p:txBody>
          <a:bodyPr lIns="72000" tIns="108000" rIns="36000" bIns="108000" anchor="ctr" anchorCtr="0">
            <a:noAutofit/>
          </a:bodyPr>
          <a:lstStyle/>
          <a:p>
            <a:pPr marL="12700" marR="0" lvl="1" algn="ctr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tabLst/>
              <a:defRPr/>
            </a:pP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</a:t>
            </a:r>
            <a:endParaRPr kumimoji="0" lang="en-US" altLang="ko-KR" sz="1000" b="0" i="0" u="none" strike="noStrike" kern="0" cap="none" spc="-6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" name="Rectangle 7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932198" y="4628177"/>
            <a:ext cx="795002" cy="669535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algn="ctr">
            <a:solidFill>
              <a:srgbClr val="E2E2E2"/>
            </a:solidFill>
            <a:miter lim="800000"/>
            <a:headEnd type="none" w="lg" len="lg"/>
            <a:tailEnd type="none" w="lg" len="lg"/>
          </a:ln>
          <a:effectLst/>
        </p:spPr>
        <p:txBody>
          <a:bodyPr lIns="72000" tIns="108000" rIns="36000" bIns="108000" anchor="ctr" anchorCtr="0">
            <a:noAutofit/>
          </a:bodyPr>
          <a:lstStyle/>
          <a:p>
            <a:pPr marL="12700" marR="0" lvl="1" algn="ctr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tabLst/>
              <a:defRPr/>
            </a:pP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인프라</a:t>
            </a:r>
            <a:endParaRPr kumimoji="0" lang="en-US" altLang="ko-KR" sz="1000" b="0" i="0" u="none" strike="noStrike" kern="0" cap="none" spc="-6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4" name="Rectangle 7"/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1770744" y="3220293"/>
            <a:ext cx="3024136" cy="66953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E2E2E2"/>
            </a:solidFill>
            <a:miter lim="800000"/>
            <a:headEnd type="none" w="lg" len="lg"/>
            <a:tailEnd type="none" w="lg" len="lg"/>
          </a:ln>
          <a:effectLst/>
        </p:spPr>
        <p:txBody>
          <a:bodyPr lIns="72000" tIns="108000" rIns="36000" bIns="108000" anchor="ctr" anchorCtr="0">
            <a:noAutofit/>
          </a:bodyPr>
          <a:lstStyle/>
          <a:p>
            <a:pPr marL="92075" lvl="1" indent="-79375" eaLnBrk="0" hangingPunct="0"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6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가정용</a:t>
            </a:r>
            <a:r>
              <a:rPr lang="en-US" altLang="ko-KR" sz="1000" spc="-6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1000" spc="-6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가전 항온 </a:t>
            </a:r>
            <a:r>
              <a:rPr lang="en-US" altLang="ko-KR" sz="1000" spc="-6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1000" spc="-6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항습 시스템</a:t>
            </a:r>
            <a:endParaRPr lang="en-US" altLang="ko-KR" sz="1000" spc="-6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lvl="1" indent="-79375" eaLnBrk="0" hangingPunct="0"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6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자율주행자동차</a:t>
            </a:r>
            <a:endParaRPr lang="en-US" altLang="ko-KR" sz="1000" spc="-6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lvl="1" indent="-79375" eaLnBrk="0" hangingPunct="0">
              <a:spcBef>
                <a:spcPts val="500"/>
              </a:spcBef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spc="-6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스마트 공장 </a:t>
            </a:r>
            <a:r>
              <a:rPr lang="en-US" altLang="ko-KR" sz="1000" spc="-6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1000" spc="-6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 맞춤형 제품 생산</a:t>
            </a:r>
            <a:endParaRPr lang="en-US" altLang="ko-KR" sz="1000" spc="-60" dirty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5" name="Rectangle 7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770744" y="3924235"/>
            <a:ext cx="3024136" cy="66953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E2E2E2"/>
            </a:solidFill>
            <a:miter lim="800000"/>
            <a:headEnd type="none" w="lg" len="lg"/>
            <a:tailEnd type="none" w="lg" len="lg"/>
          </a:ln>
          <a:effectLst/>
        </p:spPr>
        <p:txBody>
          <a:bodyPr lIns="72000" tIns="108000" rIns="36000" bIns="108000" anchor="ctr" anchorCtr="0">
            <a:noAutofit/>
          </a:bodyPr>
          <a:lstStyle/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금융</a:t>
            </a:r>
            <a:r>
              <a:rPr kumimoji="0" lang="ko-KR" altLang="en-US" sz="1000" b="0" i="0" u="none" strike="noStrike" kern="0" cap="none" spc="-6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통계 예측 및 고객 응대</a:t>
            </a:r>
            <a:endParaRPr kumimoji="0" lang="en-US" altLang="ko-KR" sz="1000" b="0" i="0" u="none" strike="noStrike" kern="0" cap="none" spc="-6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spc="-60" baseline="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자동 건강진단 및 관리</a:t>
            </a:r>
            <a:endParaRPr lang="en-US" altLang="ko-KR" sz="1000" spc="-60" baseline="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-6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자동 화물배송 </a:t>
            </a:r>
            <a:r>
              <a:rPr kumimoji="0" lang="en-US" altLang="ko-KR" sz="1000" b="0" i="0" u="none" strike="noStrike" kern="0" cap="none" spc="-6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kumimoji="0" lang="ko-KR" altLang="en-US" sz="1000" b="0" i="0" u="none" strike="noStrike" kern="0" cap="none" spc="-6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자동 번영 등</a:t>
            </a:r>
            <a:endParaRPr kumimoji="0" lang="en-US" altLang="ko-KR" sz="1000" b="0" i="0" u="none" strike="noStrike" kern="0" cap="none" spc="-6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6" name="Rectangle 7"/>
          <p:cNvSpPr>
            <a:spLocks noChangeArrowheads="1"/>
          </p:cNvSpPr>
          <p:nvPr>
            <p:custDataLst>
              <p:tags r:id="rId11"/>
            </p:custDataLst>
          </p:nvPr>
        </p:nvSpPr>
        <p:spPr bwMode="gray">
          <a:xfrm>
            <a:off x="1770744" y="4628177"/>
            <a:ext cx="3024136" cy="669535"/>
          </a:xfrm>
          <a:prstGeom prst="rect">
            <a:avLst/>
          </a:prstGeom>
          <a:solidFill>
            <a:schemeClr val="bg1"/>
          </a:solidFill>
          <a:ln w="9525" algn="ctr">
            <a:solidFill>
              <a:srgbClr val="E2E2E2"/>
            </a:solidFill>
            <a:miter lim="800000"/>
            <a:headEnd type="none" w="lg" len="lg"/>
            <a:tailEnd type="none" w="lg" len="lg"/>
          </a:ln>
          <a:effectLst/>
        </p:spPr>
        <p:txBody>
          <a:bodyPr lIns="72000" tIns="108000" rIns="36000" bIns="108000" anchor="ctr" anchorCtr="0">
            <a:noAutofit/>
          </a:bodyPr>
          <a:lstStyle/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작업 자동화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환경오염 모니터링</a:t>
            </a:r>
            <a:endParaRPr kumimoji="0" lang="en-US" altLang="ko-KR" sz="1000" b="0" i="0" u="none" strike="noStrike" kern="0" cap="none" spc="-6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000" spc="-6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교통 </a:t>
            </a:r>
            <a:r>
              <a:rPr lang="en-US" altLang="ko-KR" sz="1000" spc="-6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1000" spc="-6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기상 예측</a:t>
            </a:r>
            <a:endParaRPr lang="en-US" altLang="ko-KR" sz="1000" spc="-6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marR="0" lvl="1" indent="-79375" defTabSz="914400" eaLnBrk="0" fontAlgn="auto" latinLnBrk="0" hangingPunct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전력 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수도 </a:t>
            </a:r>
            <a:r>
              <a:rPr kumimoji="0" lang="en-US" altLang="ko-KR" sz="1000" b="0" i="0" u="none" strike="noStrike" kern="0" cap="none" spc="-6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kumimoji="0" lang="ko-KR" altLang="en-US" sz="1000" b="0" i="0" u="none" strike="noStrike" kern="0" cap="none" spc="-6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가스</a:t>
            </a:r>
            <a:r>
              <a:rPr kumimoji="0" lang="ko-KR" altLang="en-US" sz="1000" b="0" i="0" u="none" strike="noStrike" kern="0" cap="none" spc="-6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0" lang="en-US" altLang="ko-KR" sz="1000" b="0" i="0" u="none" strike="noStrike" kern="0" cap="none" spc="-6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kumimoji="0" lang="ko-KR" altLang="en-US" sz="1000" b="0" i="0" u="none" strike="noStrike" kern="0" cap="none" spc="-6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발전소 등 인프라 이상 감지</a:t>
            </a:r>
            <a:endParaRPr kumimoji="0" lang="en-US" altLang="ko-KR" sz="1000" b="0" i="0" u="none" strike="noStrike" kern="0" cap="none" spc="-6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854462"/>
              </p:ext>
            </p:extLst>
          </p:nvPr>
        </p:nvGraphicFramePr>
        <p:xfrm>
          <a:off x="5090659" y="1968796"/>
          <a:ext cx="4532313" cy="3336629"/>
        </p:xfrm>
        <a:graphic>
          <a:graphicData uri="http://schemas.openxmlformats.org/drawingml/2006/table">
            <a:tbl>
              <a:tblPr/>
              <a:tblGrid>
                <a:gridCol w="614816"/>
                <a:gridCol w="785212"/>
                <a:gridCol w="3132285"/>
              </a:tblGrid>
              <a:tr h="20789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900" b="0" i="0" u="none" strike="noStrik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핵심 기술</a:t>
                      </a:r>
                      <a:endParaRPr lang="ko-KR" altLang="en-US" sz="9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900" b="0" i="0" u="none" strike="noStrik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세부 기술</a:t>
                      </a:r>
                      <a:endParaRPr lang="ko-KR" altLang="en-US" sz="9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900" b="0" i="0" u="none" strike="noStrik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주요 설명</a:t>
                      </a:r>
                      <a:endParaRPr lang="ko-KR" altLang="en-US" sz="9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08582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학습 및 추론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0800" marB="10800" anchor="ctr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지식 표현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0800" marB="108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indent="-92075" algn="l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  <a:buClr>
                          <a:srgbClr val="15455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분석된 지식을 컴퓨터가 이해할 수 있는 언어로 표현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10800" marB="108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vMerge="1"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0800" marB="10800" anchor="ctr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지식 베이스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0800" marB="108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  <a:buClr>
                          <a:srgbClr val="15455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전문지식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문제해결 방법 등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DB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로 구축 관리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10800" marB="108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rowSpan="4"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상황 이해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0800" marB="10800" anchor="ctr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감정 이해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0800" marB="108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algn="l" fontAlgn="ctr" latinLnBrk="0">
                        <a:lnSpc>
                          <a:spcPct val="100000"/>
                        </a:lnSpc>
                        <a:spcBef>
                          <a:spcPts val="100"/>
                        </a:spcBef>
                        <a:buClr>
                          <a:srgbClr val="15455E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인간의 기분과 감정을 인식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10800" marB="1080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공간 이해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시공간의 정확한 인지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3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차원 세계를 변형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협력 지능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타 개체와 교류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이해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해석 및 대처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자가 이해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개인 개성과 심리적 특성을 인지하고 이해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언어 이해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자연어 처리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인간의 언어를 형태소 분석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개체명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인식</a:t>
                      </a:r>
                      <a:r>
                        <a:rPr lang="en-US" altLang="ko-KR" sz="8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8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및 의미 분석</a:t>
                      </a:r>
                      <a:endParaRPr lang="ko-KR" altLang="en-US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질의 응답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질문에 대해 상황에 맞는 적절한 답변을 제시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음성 처리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디지털 음성신호를 컴퓨터에서 처리 가능한 언어로 변환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자동 </a:t>
                      </a:r>
                      <a:r>
                        <a:rPr lang="ko-KR" altLang="en-US" sz="8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통번역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한 언어에서 다른 언어로 자동 번역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통역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시각 이해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내용기반 영상검색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영상 데이터 특징을 추출해 색인과 검색을 수행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행동 인식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동영상에서 움직이는 사물의 행동 인식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시각 지식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영상 데이터로부터 지식정보를 추출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생성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인식 및 인지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휴먼라이프 이해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인간의 생활을 이해하고 일상 생활에서 지능적 도움 제공</a:t>
                      </a: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8582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인지 아키텍처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90570" rtl="0" eaLnBrk="1" fontAlgn="ctr" latinLnBrk="0" hangingPunct="1">
                        <a:lnSpc>
                          <a:spcPct val="100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15455E"/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인지심리학 관점에서 인간의 마음 구조를</a:t>
                      </a:r>
                      <a:r>
                        <a:rPr lang="ko-KR" altLang="en-US" sz="8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컴퓨터 모델화</a:t>
                      </a:r>
                      <a:endParaRPr lang="ko-KR" altLang="en-US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18000" marB="18000" anchor="ctr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96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err="1" smtClean="0"/>
              <a:t>네이티브</a:t>
            </a:r>
            <a:r>
              <a:rPr lang="ko-KR" altLang="en-US" dirty="0" smtClean="0"/>
              <a:t> 어플리케이션과 </a:t>
            </a:r>
            <a:r>
              <a:rPr lang="ko-KR" altLang="en-US" dirty="0" err="1" smtClean="0"/>
              <a:t>모바일앱</a:t>
            </a:r>
            <a:r>
              <a:rPr lang="ko-KR" altLang="en-US" dirty="0" smtClean="0"/>
              <a:t> 어플리케이션의 특징을 혼합하여 만든 하이브리드 어플리케이션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웹앱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개발이 지속적으로 증가하고 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ICBAM ( Mobile 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6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7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이해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모바일 어플리케이션 전망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45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다양한 규격의 스마트 기기가 출시됨에 따라 모든 디바이스에서 일관된 사용 경험을 제공할 수 있는 모바일 하이브리드 어플리케이션 개발이 지속적으로 증가하고 있음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8" name="오각형 47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95" name="직사각형 37"/>
          <p:cNvSpPr>
            <a:spLocks noChangeArrowheads="1"/>
          </p:cNvSpPr>
          <p:nvPr/>
        </p:nvSpPr>
        <p:spPr bwMode="auto">
          <a:xfrm>
            <a:off x="8036695" y="3567274"/>
            <a:ext cx="1461019" cy="1594521"/>
          </a:xfrm>
          <a:prstGeom prst="rect">
            <a:avLst/>
          </a:prstGeom>
          <a:solidFill>
            <a:srgbClr val="E2E2E2"/>
          </a:solidFill>
          <a:ln w="9525">
            <a:noFill/>
            <a:miter lim="800000"/>
            <a:headEnd/>
            <a:tailEnd/>
          </a:ln>
        </p:spPr>
        <p:txBody>
          <a:bodyPr wrap="square" lIns="36000" tIns="72000" rIns="36000" bIns="72000" anchor="ctr" anchorCtr="0">
            <a:spAutoFit/>
          </a:bodyPr>
          <a:lstStyle/>
          <a:p>
            <a:pPr marL="92075" lvl="1" indent="-79375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점진적으로 </a:t>
            </a:r>
            <a:r>
              <a:rPr lang="ko-KR" altLang="en-US" sz="1000" kern="1200" spc="-5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웹앱의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비중이 증가하고 있음</a:t>
            </a:r>
          </a:p>
          <a:p>
            <a:pPr marL="92075" lvl="1" indent="-79375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HTML5 </a:t>
            </a:r>
            <a:r>
              <a:rPr lang="ko-KR" altLang="en-US" sz="1000" kern="1200" spc="-5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앱에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의한 개발자 경험 부족과 멀티플랫폼에 대한 최적화 문제 등의 한계로 당분간 모바일 </a:t>
            </a:r>
            <a:r>
              <a:rPr lang="ko-KR" altLang="en-US" sz="1000" kern="1200" spc="-5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앱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시장은 네이티브 </a:t>
            </a:r>
            <a:r>
              <a:rPr lang="ko-KR" altLang="en-US" sz="1000" kern="1200" spc="-5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앱이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지속적으로 주도해 나갈 전망임 </a:t>
            </a:r>
          </a:p>
        </p:txBody>
      </p:sp>
      <p:sp>
        <p:nvSpPr>
          <p:cNvPr id="96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44489" y="1956941"/>
            <a:ext cx="513538" cy="126014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정의</a:t>
            </a:r>
            <a:endParaRPr lang="en-US" altLang="ko-KR" sz="10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7" name="Rectangle 7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910931" y="1956941"/>
            <a:ext cx="3862682" cy="1260140"/>
          </a:xfrm>
          <a:prstGeom prst="rect">
            <a:avLst/>
          </a:prstGeom>
          <a:solidFill>
            <a:srgbClr val="E2E2E2"/>
          </a:solidFill>
          <a:ln w="9525" algn="ctr">
            <a:solidFill>
              <a:srgbClr val="E2E2E2"/>
            </a:solidFill>
            <a:miter lim="800000"/>
            <a:headEnd type="none" w="lg" len="lg"/>
            <a:tailEnd type="none" w="lg" len="lg"/>
          </a:ln>
          <a:effectLst/>
        </p:spPr>
        <p:txBody>
          <a:bodyPr lIns="72000" tIns="108000" rIns="36000" bIns="108000" anchor="t" anchorCtr="0">
            <a:noAutofit/>
          </a:bodyPr>
          <a:lstStyle/>
          <a:p>
            <a:pPr marL="92075" lvl="1" indent="-79375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4678B4"/>
              </a:buClr>
              <a:buFont typeface="Wingdings" panose="05000000000000000000" pitchFamily="2" charset="2"/>
              <a:buChar char="§"/>
            </a:pPr>
            <a:endParaRPr lang="en-US" altLang="ko-KR" sz="1000" kern="1200" spc="-1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993338" y="2028949"/>
            <a:ext cx="3697869" cy="1116124"/>
            <a:chOff x="1172580" y="2761533"/>
            <a:chExt cx="3445123" cy="739198"/>
          </a:xfrm>
        </p:grpSpPr>
        <p:sp>
          <p:nvSpPr>
            <p:cNvPr id="99" name="직사각형 37"/>
            <p:cNvSpPr>
              <a:spLocks noChangeArrowheads="1"/>
            </p:cNvSpPr>
            <p:nvPr/>
          </p:nvSpPr>
          <p:spPr bwMode="auto">
            <a:xfrm>
              <a:off x="1172580" y="2981795"/>
              <a:ext cx="1116000" cy="518936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36000" tIns="0" rIns="36000" bIns="0" anchor="ctr" anchorCtr="0">
              <a:noAutofit/>
            </a:bodyPr>
            <a:lstStyle/>
            <a:p>
              <a:pPr algn="ctr" eaLnBrk="0" hangingPunct="0">
                <a:lnSpc>
                  <a:spcPct val="105000"/>
                </a:lnSpc>
                <a:spcBef>
                  <a:spcPts val="100"/>
                </a:spcBef>
                <a:buClr>
                  <a:srgbClr val="106672"/>
                </a:buClr>
                <a:defRPr/>
              </a:pPr>
              <a:r>
                <a:rPr lang="ko-KR" altLang="en-US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각 기기의 </a:t>
              </a:r>
              <a:r>
                <a:rPr lang="en-US" altLang="ko-KR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OS</a:t>
              </a:r>
              <a:r>
                <a:rPr lang="ko-KR" altLang="en-US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별 개발 언어로 각각의 디바이스 </a:t>
              </a:r>
              <a:r>
                <a:rPr lang="en-US" altLang="ko-KR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API</a:t>
              </a:r>
              <a:r>
                <a:rPr lang="ko-KR" altLang="en-US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를 이용하여 </a:t>
              </a:r>
              <a:r>
                <a:rPr lang="ko-KR" altLang="en-US" sz="800" b="1" spc="-2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앱을</a:t>
              </a:r>
              <a:r>
                <a:rPr lang="ko-KR" altLang="en-US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개발</a:t>
              </a:r>
            </a:p>
          </p:txBody>
        </p:sp>
        <p:sp>
          <p:nvSpPr>
            <p:cNvPr id="100" name="Rectangle 3"/>
            <p:cNvSpPr>
              <a:spLocks noChangeArrowheads="1"/>
            </p:cNvSpPr>
            <p:nvPr/>
          </p:nvSpPr>
          <p:spPr bwMode="gray">
            <a:xfrm>
              <a:off x="1172580" y="2761533"/>
              <a:ext cx="1116000" cy="2059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36000" rIns="36000" anchor="ctr"/>
            <a:lstStyle/>
            <a:p>
              <a:pPr algn="ctr" eaLnBrk="0" hangingPunct="0">
                <a:spcBef>
                  <a:spcPts val="300"/>
                </a:spcBef>
                <a:buClr>
                  <a:srgbClr val="008400"/>
                </a:buClr>
                <a:defRPr/>
              </a:pPr>
              <a:r>
                <a:rPr lang="ko-KR" altLang="en-US" sz="900" b="1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네이티브</a:t>
              </a:r>
              <a:r>
                <a:rPr lang="en-US" altLang="ko-KR" sz="900" b="1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900" b="1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어플리케이션</a:t>
              </a:r>
            </a:p>
          </p:txBody>
        </p:sp>
        <p:sp>
          <p:nvSpPr>
            <p:cNvPr id="101" name="직사각형 37"/>
            <p:cNvSpPr>
              <a:spLocks noChangeArrowheads="1"/>
            </p:cNvSpPr>
            <p:nvPr/>
          </p:nvSpPr>
          <p:spPr bwMode="auto">
            <a:xfrm>
              <a:off x="2337142" y="2981795"/>
              <a:ext cx="1116000" cy="518936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36000" tIns="0" rIns="36000" bIns="0" anchor="ctr" anchorCtr="0">
              <a:noAutofit/>
            </a:bodyPr>
            <a:lstStyle/>
            <a:p>
              <a:pPr algn="ctr" eaLnBrk="0" hangingPunct="0">
                <a:lnSpc>
                  <a:spcPct val="105000"/>
                </a:lnSpc>
                <a:spcBef>
                  <a:spcPts val="100"/>
                </a:spcBef>
                <a:buClr>
                  <a:srgbClr val="106672"/>
                </a:buClr>
                <a:defRPr/>
              </a:pPr>
              <a:r>
                <a:rPr lang="ko-KR" altLang="en-US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모바일 웹 브라우저를 이용해 </a:t>
              </a:r>
              <a:r>
                <a:rPr lang="ko-KR" altLang="en-US" sz="800" b="1" spc="-2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웹서버에</a:t>
              </a:r>
              <a:r>
                <a:rPr lang="ko-KR" altLang="en-US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접근하여 </a:t>
              </a:r>
              <a:r>
                <a:rPr lang="ko-KR" altLang="en-US" sz="800" b="1" spc="-2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앱을</a:t>
              </a:r>
              <a:r>
                <a:rPr lang="ko-KR" altLang="en-US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실행하기 위하여 모바일 전용 </a:t>
              </a:r>
              <a:r>
                <a:rPr lang="ko-KR" altLang="en-US" sz="800" b="1" spc="-2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웹페이지를</a:t>
              </a:r>
              <a:r>
                <a:rPr lang="ko-KR" altLang="en-US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개발</a:t>
              </a:r>
            </a:p>
          </p:txBody>
        </p:sp>
        <p:sp>
          <p:nvSpPr>
            <p:cNvPr id="102" name="Rectangle 3"/>
            <p:cNvSpPr>
              <a:spLocks noChangeArrowheads="1"/>
            </p:cNvSpPr>
            <p:nvPr/>
          </p:nvSpPr>
          <p:spPr bwMode="gray">
            <a:xfrm>
              <a:off x="2337142" y="2761533"/>
              <a:ext cx="1116000" cy="2059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36000" rIns="36000" anchor="ctr"/>
            <a:lstStyle/>
            <a:p>
              <a:pPr algn="ctr" eaLnBrk="0" hangingPunct="0">
                <a:spcBef>
                  <a:spcPts val="300"/>
                </a:spcBef>
                <a:buClr>
                  <a:srgbClr val="008400"/>
                </a:buClr>
                <a:defRPr/>
              </a:pPr>
              <a:r>
                <a:rPr lang="ko-KR" altLang="en-US" sz="900" b="1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모바일 웹 어플리케이션</a:t>
              </a:r>
            </a:p>
          </p:txBody>
        </p:sp>
        <p:sp>
          <p:nvSpPr>
            <p:cNvPr id="103" name="직사각형 37"/>
            <p:cNvSpPr>
              <a:spLocks noChangeArrowheads="1"/>
            </p:cNvSpPr>
            <p:nvPr/>
          </p:nvSpPr>
          <p:spPr bwMode="auto">
            <a:xfrm>
              <a:off x="3501703" y="2981795"/>
              <a:ext cx="1116000" cy="518936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36000" tIns="0" rIns="36000" bIns="0" anchor="ctr" anchorCtr="0">
              <a:noAutofit/>
            </a:bodyPr>
            <a:lstStyle/>
            <a:p>
              <a:pPr algn="ctr" eaLnBrk="0" hangingPunct="0">
                <a:lnSpc>
                  <a:spcPct val="105000"/>
                </a:lnSpc>
                <a:spcBef>
                  <a:spcPts val="100"/>
                </a:spcBef>
                <a:buClr>
                  <a:srgbClr val="106672"/>
                </a:buClr>
                <a:defRPr/>
              </a:pPr>
              <a:r>
                <a:rPr lang="en-US" altLang="ko-KR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HTML5 </a:t>
              </a:r>
              <a:r>
                <a:rPr lang="ko-KR" altLang="en-US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형식으로 어플리케이션을 개발하고 이를 네이티브 환경에서 디바이스 </a:t>
              </a:r>
              <a:r>
                <a:rPr lang="en-US" altLang="ko-KR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API</a:t>
              </a:r>
              <a:r>
                <a:rPr lang="ko-KR" altLang="en-US" sz="800" b="1" spc="-2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를 연동하여 개발</a:t>
              </a:r>
            </a:p>
          </p:txBody>
        </p:sp>
        <p:sp>
          <p:nvSpPr>
            <p:cNvPr id="104" name="Rectangle 3"/>
            <p:cNvSpPr>
              <a:spLocks noChangeArrowheads="1"/>
            </p:cNvSpPr>
            <p:nvPr/>
          </p:nvSpPr>
          <p:spPr bwMode="gray">
            <a:xfrm>
              <a:off x="3501703" y="2761533"/>
              <a:ext cx="1116000" cy="20597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lIns="36000" rIns="36000" anchor="ctr"/>
            <a:lstStyle/>
            <a:p>
              <a:pPr algn="ctr" eaLnBrk="0" hangingPunct="0">
                <a:spcBef>
                  <a:spcPts val="300"/>
                </a:spcBef>
                <a:buClr>
                  <a:srgbClr val="008400"/>
                </a:buClr>
                <a:defRPr/>
              </a:pPr>
              <a:r>
                <a:rPr lang="ko-KR" altLang="en-US" sz="900" b="1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모바일 </a:t>
              </a:r>
              <a:r>
                <a:rPr lang="ko-KR" altLang="en-US" sz="900" b="1" dirty="0" err="1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하이브리드</a:t>
              </a:r>
              <a:r>
                <a:rPr lang="ko-KR" altLang="en-US" sz="900" b="1" dirty="0" smtClean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어플리케이션</a:t>
              </a:r>
            </a:p>
          </p:txBody>
        </p:sp>
      </p:grpSp>
      <p:graphicFrame>
        <p:nvGraphicFramePr>
          <p:cNvPr id="105" name="표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272031"/>
              </p:ext>
            </p:extLst>
          </p:nvPr>
        </p:nvGraphicFramePr>
        <p:xfrm>
          <a:off x="344488" y="3279497"/>
          <a:ext cx="4429125" cy="1965602"/>
        </p:xfrm>
        <a:graphic>
          <a:graphicData uri="http://schemas.openxmlformats.org/drawingml/2006/table">
            <a:tbl>
              <a:tblPr/>
              <a:tblGrid>
                <a:gridCol w="1188132"/>
                <a:gridCol w="1080331"/>
                <a:gridCol w="1080331"/>
                <a:gridCol w="1080331"/>
              </a:tblGrid>
              <a:tr h="3445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fontAlgn="ctr" latinLnBrk="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ko-KR" altLang="en-US" sz="800" b="0" i="0" u="none" strike="noStrik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구분</a:t>
                      </a:r>
                      <a:endParaRPr lang="ko-KR" altLang="en-US" sz="8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800" b="0" i="0" u="none" strike="noStrik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모바일 네이티브 어플리케이션</a:t>
                      </a:r>
                      <a:endParaRPr lang="ko-KR" altLang="en-US" sz="8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800" b="0" i="0" u="none" strike="noStrik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모바일 웹 어플리케이션</a:t>
                      </a:r>
                      <a:endParaRPr lang="ko-KR" altLang="en-US" sz="8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0">
                        <a:lnSpc>
                          <a:spcPct val="100000"/>
                        </a:lnSpc>
                      </a:pPr>
                      <a:r>
                        <a:rPr lang="ko-KR" altLang="en-US" sz="800" b="0" i="0" u="none" strike="noStrike" kern="1200" dirty="0" smtClean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모바일 하이브리드 어플리케이션</a:t>
                      </a:r>
                      <a:endParaRPr lang="ko-KR" altLang="en-US" sz="800" b="0" i="0" u="none" strike="noStrike" kern="1200" dirty="0"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862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그래픽 성능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10800" marB="10800" anchor="ctr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indent="0" algn="ctr" fontAlgn="ctr" latinLnBrk="0">
                        <a:lnSpc>
                          <a:spcPct val="100000"/>
                        </a:lnSpc>
                        <a:buClr>
                          <a:srgbClr val="106672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상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10800" marB="1080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indent="0" algn="ctr" fontAlgn="ctr" latinLnBrk="0">
                        <a:lnSpc>
                          <a:spcPct val="100000"/>
                        </a:lnSpc>
                        <a:buClr>
                          <a:srgbClr val="106672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하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10800" marB="1080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indent="0" algn="ctr" fontAlgn="ctr" latinLnBrk="0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상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10800" marB="1080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49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앱스토어 판매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불가능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49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오프라인모드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일부 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49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웹서비스 매시업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불가능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49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멀티플랫폼 지원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어려움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용이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중간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49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스토리지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로컬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서버</a:t>
                      </a:r>
                      <a:r>
                        <a:rPr lang="en-US" altLang="ko-KR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클라우드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모드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49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다중사용자 공동작업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불가능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2049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소프트웨어 업데이트</a:t>
                      </a:r>
                      <a:endParaRPr lang="en-US" altLang="ko-KR" sz="8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18000" marB="18000" anchor="ctr" horzOverflow="overflow">
                    <a:lnL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재설치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사용중 수정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고딕"/>
                          <a:ea typeface="나눔고딕"/>
                          <a:cs typeface="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부분재설치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66666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>
                          <a:lumMod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pSp>
        <p:nvGrpSpPr>
          <p:cNvPr id="106" name="그룹 105"/>
          <p:cNvGrpSpPr/>
          <p:nvPr/>
        </p:nvGrpSpPr>
        <p:grpSpPr>
          <a:xfrm>
            <a:off x="5043732" y="3490329"/>
            <a:ext cx="3003477" cy="1784413"/>
            <a:chOff x="6316969" y="4222162"/>
            <a:chExt cx="3500884" cy="2006336"/>
          </a:xfrm>
        </p:grpSpPr>
        <p:cxnSp>
          <p:nvCxnSpPr>
            <p:cNvPr id="107" name="직선 연결선 106"/>
            <p:cNvCxnSpPr/>
            <p:nvPr/>
          </p:nvCxnSpPr>
          <p:spPr bwMode="auto">
            <a:xfrm>
              <a:off x="6702387" y="4641968"/>
              <a:ext cx="2855053" cy="0"/>
            </a:xfrm>
            <a:prstGeom prst="lin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grpSp>
          <p:nvGrpSpPr>
            <p:cNvPr id="108" name="그룹 107"/>
            <p:cNvGrpSpPr/>
            <p:nvPr/>
          </p:nvGrpSpPr>
          <p:grpSpPr>
            <a:xfrm>
              <a:off x="6775887" y="4325361"/>
              <a:ext cx="809155" cy="318994"/>
              <a:chOff x="2690272" y="2573580"/>
              <a:chExt cx="809155" cy="318994"/>
            </a:xfrm>
          </p:grpSpPr>
          <p:sp>
            <p:nvSpPr>
              <p:cNvPr id="158" name="내용 개체 틀 2"/>
              <p:cNvSpPr txBox="1">
                <a:spLocks/>
              </p:cNvSpPr>
              <p:nvPr/>
            </p:nvSpPr>
            <p:spPr>
              <a:xfrm>
                <a:off x="2815427" y="2573580"/>
                <a:ext cx="684000" cy="1872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rtl="0" eaLnBrk="0" fontAlgn="base" latinLnBrk="0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굴림" pitchFamily="50" charset="-127"/>
                  <a:buNone/>
                  <a:defRPr kumimoji="1" sz="1800" b="0">
                    <a:solidFill>
                      <a:srgbClr val="000000"/>
                    </a:solidFill>
                    <a:latin typeface="Rix정고딕 B" panose="02020603020101020101" pitchFamily="18" charset="-127"/>
                    <a:ea typeface="Rix정고딕 B" panose="02020603020101020101" pitchFamily="18" charset="-127"/>
                    <a:cs typeface="+mn-cs"/>
                  </a:defRPr>
                </a:lvl1pPr>
                <a:lvl2pPr marL="493566" indent="-244203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굴림" pitchFamily="50" charset="-127"/>
                  <a:buChar char="–"/>
                  <a:defRPr kumimoji="1" sz="1733">
                    <a:solidFill>
                      <a:srgbClr val="000000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741208" indent="-245923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굴림" pitchFamily="50" charset="-127"/>
                  <a:buChar char="•"/>
                  <a:defRPr kumimoji="1" sz="1733">
                    <a:solidFill>
                      <a:srgbClr val="000000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4626097" indent="-247642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4pPr>
                <a:lvl5pPr marL="4875460" indent="-247642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5pPr>
                <a:lvl6pPr marL="5370745" indent="-247642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6pPr>
                <a:lvl7pPr marL="5866029" indent="-247642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7pPr>
                <a:lvl8pPr marL="6361314" indent="-247642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8pPr>
                <a:lvl9pPr marL="6856599" indent="-247642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9pPr>
              </a:lstStyle>
              <a:p>
                <a:pPr>
                  <a:defRPr/>
                </a:pPr>
                <a:r>
                  <a:rPr lang="ko-KR" altLang="en-US" sz="700" dirty="0" err="1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네이티브앱</a:t>
                </a:r>
                <a:endParaRPr lang="ko-KR" altLang="en-US" sz="700" dirty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 bwMode="auto">
              <a:xfrm>
                <a:off x="2690272" y="2637272"/>
                <a:ext cx="182072" cy="108000"/>
              </a:xfrm>
              <a:prstGeom prst="rect">
                <a:avLst/>
              </a:prstGeom>
              <a:solidFill>
                <a:srgbClr val="0070C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ko-KR" altLang="en-US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0" name="직사각형 159"/>
              <p:cNvSpPr/>
              <p:nvPr/>
            </p:nvSpPr>
            <p:spPr bwMode="auto">
              <a:xfrm>
                <a:off x="2690272" y="2768440"/>
                <a:ext cx="182072" cy="108000"/>
              </a:xfrm>
              <a:prstGeom prst="rect">
                <a:avLst/>
              </a:prstGeom>
              <a:solidFill>
                <a:srgbClr val="B5DAE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72000" bIns="36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defRPr/>
                </a:pPr>
                <a:endParaRPr lang="ko-KR" altLang="en-US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61" name="내용 개체 틀 2"/>
              <p:cNvSpPr txBox="1">
                <a:spLocks/>
              </p:cNvSpPr>
              <p:nvPr/>
            </p:nvSpPr>
            <p:spPr>
              <a:xfrm>
                <a:off x="2815427" y="2705326"/>
                <a:ext cx="684000" cy="1872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rtl="0" eaLnBrk="0" fontAlgn="base" latinLnBrk="0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굴림" pitchFamily="50" charset="-127"/>
                  <a:buNone/>
                  <a:defRPr kumimoji="1" sz="1800" b="0">
                    <a:solidFill>
                      <a:srgbClr val="000000"/>
                    </a:solidFill>
                    <a:latin typeface="Rix정고딕 B" panose="02020603020101020101" pitchFamily="18" charset="-127"/>
                    <a:ea typeface="Rix정고딕 B" panose="02020603020101020101" pitchFamily="18" charset="-127"/>
                    <a:cs typeface="+mn-cs"/>
                  </a:defRPr>
                </a:lvl1pPr>
                <a:lvl2pPr marL="493566" indent="-244203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굴림" pitchFamily="50" charset="-127"/>
                  <a:buChar char="–"/>
                  <a:defRPr kumimoji="1" sz="1733">
                    <a:solidFill>
                      <a:srgbClr val="000000"/>
                    </a:solidFill>
                    <a:latin typeface="산돌고딕 M" pitchFamily="18" charset="-127"/>
                    <a:ea typeface="산돌고딕 M" pitchFamily="18" charset="-127"/>
                  </a:defRPr>
                </a:lvl2pPr>
                <a:lvl3pPr marL="741208" indent="-245923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굴림" pitchFamily="50" charset="-127"/>
                  <a:buChar char="•"/>
                  <a:defRPr kumimoji="1" sz="1733">
                    <a:solidFill>
                      <a:srgbClr val="000000"/>
                    </a:solidFill>
                    <a:latin typeface="산돌고딕 M" pitchFamily="18" charset="-127"/>
                    <a:ea typeface="산돌고딕 M" pitchFamily="18" charset="-127"/>
                  </a:defRPr>
                </a:lvl3pPr>
                <a:lvl4pPr marL="4626097" indent="-247642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4pPr>
                <a:lvl5pPr marL="4875460" indent="-247642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5pPr>
                <a:lvl6pPr marL="5370745" indent="-247642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6pPr>
                <a:lvl7pPr marL="5866029" indent="-247642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7pPr>
                <a:lvl8pPr marL="6361314" indent="-247642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8pPr>
                <a:lvl9pPr marL="6856599" indent="-247642" algn="l" rtl="0" fontAlgn="base" latinLnBrk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Char char="•"/>
                  <a:defRPr kumimoji="1" sz="2167">
                    <a:solidFill>
                      <a:schemeClr val="tx1"/>
                    </a:solidFill>
                    <a:latin typeface="굴림" pitchFamily="50" charset="-127"/>
                    <a:ea typeface="가는각진제목체" pitchFamily="18" charset="-127"/>
                  </a:defRPr>
                </a:lvl9pPr>
              </a:lstStyle>
              <a:p>
                <a:pPr>
                  <a:defRPr/>
                </a:pPr>
                <a:r>
                  <a:rPr lang="ko-KR" altLang="en-US" sz="700" dirty="0" err="1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웹앱</a:t>
                </a:r>
                <a:endParaRPr lang="ko-KR" altLang="en-US" sz="700" dirty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109" name="직사각형 108"/>
            <p:cNvSpPr/>
            <p:nvPr/>
          </p:nvSpPr>
          <p:spPr bwMode="auto">
            <a:xfrm>
              <a:off x="6452908" y="6032111"/>
              <a:ext cx="896644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2011</a:t>
              </a:r>
              <a:r>
                <a:rPr lang="ko-KR" altLang="en-US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</a:t>
              </a:r>
            </a:p>
          </p:txBody>
        </p:sp>
        <p:sp>
          <p:nvSpPr>
            <p:cNvPr id="110" name="직사각형 109"/>
            <p:cNvSpPr/>
            <p:nvPr/>
          </p:nvSpPr>
          <p:spPr bwMode="auto">
            <a:xfrm>
              <a:off x="6864292" y="6032111"/>
              <a:ext cx="896644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2012</a:t>
              </a:r>
              <a:r>
                <a:rPr lang="ko-KR" altLang="en-US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</a:t>
              </a:r>
            </a:p>
          </p:txBody>
        </p:sp>
        <p:sp>
          <p:nvSpPr>
            <p:cNvPr id="111" name="직사각형 110"/>
            <p:cNvSpPr/>
            <p:nvPr/>
          </p:nvSpPr>
          <p:spPr bwMode="auto">
            <a:xfrm>
              <a:off x="6316969" y="5897620"/>
              <a:ext cx="318728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0</a:t>
              </a:r>
              <a:endPara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 bwMode="auto">
            <a:xfrm>
              <a:off x="6316969" y="5086791"/>
              <a:ext cx="318728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1500</a:t>
              </a:r>
              <a:endPara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3" name="직사각형 112"/>
            <p:cNvSpPr/>
            <p:nvPr/>
          </p:nvSpPr>
          <p:spPr bwMode="auto">
            <a:xfrm>
              <a:off x="6316969" y="4816515"/>
              <a:ext cx="318728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2000</a:t>
              </a:r>
              <a:endPara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4" name="직사각형 113"/>
            <p:cNvSpPr/>
            <p:nvPr/>
          </p:nvSpPr>
          <p:spPr bwMode="auto">
            <a:xfrm>
              <a:off x="6316969" y="4546239"/>
              <a:ext cx="318728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2500</a:t>
              </a:r>
              <a:endPara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5" name="직사각형 114"/>
            <p:cNvSpPr/>
            <p:nvPr/>
          </p:nvSpPr>
          <p:spPr bwMode="auto">
            <a:xfrm>
              <a:off x="6316969" y="4275963"/>
              <a:ext cx="318728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3000</a:t>
              </a:r>
              <a:endPara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116" name="직선 연결선 115"/>
            <p:cNvCxnSpPr/>
            <p:nvPr/>
          </p:nvCxnSpPr>
          <p:spPr bwMode="auto">
            <a:xfrm>
              <a:off x="6702387" y="4371677"/>
              <a:ext cx="2855053" cy="0"/>
            </a:xfrm>
            <a:prstGeom prst="lin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7" name="직선 연결선 116"/>
            <p:cNvCxnSpPr/>
            <p:nvPr/>
          </p:nvCxnSpPr>
          <p:spPr bwMode="auto">
            <a:xfrm>
              <a:off x="6702387" y="5993424"/>
              <a:ext cx="2855053" cy="0"/>
            </a:xfrm>
            <a:prstGeom prst="lin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8" name="직선 연결선 117"/>
            <p:cNvCxnSpPr/>
            <p:nvPr/>
          </p:nvCxnSpPr>
          <p:spPr bwMode="auto">
            <a:xfrm>
              <a:off x="6702387" y="5182550"/>
              <a:ext cx="2855053" cy="0"/>
            </a:xfrm>
            <a:prstGeom prst="lin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19" name="직선 연결선 118"/>
            <p:cNvCxnSpPr/>
            <p:nvPr/>
          </p:nvCxnSpPr>
          <p:spPr bwMode="auto">
            <a:xfrm>
              <a:off x="6702387" y="4912259"/>
              <a:ext cx="2855053" cy="0"/>
            </a:xfrm>
            <a:prstGeom prst="lin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20" name="직사각형 119"/>
            <p:cNvSpPr/>
            <p:nvPr/>
          </p:nvSpPr>
          <p:spPr bwMode="auto">
            <a:xfrm>
              <a:off x="7275676" y="6032111"/>
              <a:ext cx="896644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2013</a:t>
              </a:r>
              <a:r>
                <a:rPr lang="ko-KR" altLang="en-US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</a:t>
              </a:r>
            </a:p>
          </p:txBody>
        </p:sp>
        <p:sp>
          <p:nvSpPr>
            <p:cNvPr id="121" name="직사각형 120"/>
            <p:cNvSpPr/>
            <p:nvPr/>
          </p:nvSpPr>
          <p:spPr bwMode="auto">
            <a:xfrm>
              <a:off x="7687060" y="6032111"/>
              <a:ext cx="896644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2014</a:t>
              </a:r>
              <a:r>
                <a:rPr lang="ko-KR" altLang="en-US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</a:t>
              </a:r>
            </a:p>
          </p:txBody>
        </p:sp>
        <p:sp>
          <p:nvSpPr>
            <p:cNvPr id="122" name="직사각형 121"/>
            <p:cNvSpPr/>
            <p:nvPr/>
          </p:nvSpPr>
          <p:spPr bwMode="auto">
            <a:xfrm>
              <a:off x="8098443" y="6032111"/>
              <a:ext cx="896644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2015</a:t>
              </a:r>
              <a:r>
                <a:rPr lang="ko-KR" altLang="en-US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</a:t>
              </a:r>
            </a:p>
          </p:txBody>
        </p:sp>
        <p:sp>
          <p:nvSpPr>
            <p:cNvPr id="123" name="직사각형 122"/>
            <p:cNvSpPr/>
            <p:nvPr/>
          </p:nvSpPr>
          <p:spPr bwMode="auto">
            <a:xfrm>
              <a:off x="8509827" y="6032111"/>
              <a:ext cx="896644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2016</a:t>
              </a:r>
              <a:r>
                <a:rPr lang="ko-KR" altLang="en-US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</a:t>
              </a:r>
            </a:p>
          </p:txBody>
        </p:sp>
        <p:sp>
          <p:nvSpPr>
            <p:cNvPr id="124" name="직사각형 123"/>
            <p:cNvSpPr/>
            <p:nvPr/>
          </p:nvSpPr>
          <p:spPr bwMode="auto">
            <a:xfrm>
              <a:off x="8921209" y="6032111"/>
              <a:ext cx="896644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2017</a:t>
              </a:r>
              <a:r>
                <a:rPr lang="ko-KR" altLang="en-US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년</a:t>
              </a:r>
            </a:p>
          </p:txBody>
        </p:sp>
        <p:cxnSp>
          <p:nvCxnSpPr>
            <p:cNvPr id="125" name="직선 연결선 124"/>
            <p:cNvCxnSpPr/>
            <p:nvPr/>
          </p:nvCxnSpPr>
          <p:spPr bwMode="auto">
            <a:xfrm>
              <a:off x="6702387" y="5452841"/>
              <a:ext cx="2855053" cy="0"/>
            </a:xfrm>
            <a:prstGeom prst="lin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26" name="직사각형 125"/>
            <p:cNvSpPr/>
            <p:nvPr/>
          </p:nvSpPr>
          <p:spPr bwMode="auto">
            <a:xfrm>
              <a:off x="6316969" y="5357067"/>
              <a:ext cx="318728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1000</a:t>
              </a:r>
              <a:endPara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127" name="직선 연결선 126"/>
            <p:cNvCxnSpPr/>
            <p:nvPr/>
          </p:nvCxnSpPr>
          <p:spPr bwMode="auto">
            <a:xfrm>
              <a:off x="6702387" y="5723132"/>
              <a:ext cx="2855053" cy="0"/>
            </a:xfrm>
            <a:prstGeom prst="line">
              <a:avLst/>
            </a:prstGeom>
            <a:solidFill>
              <a:srgbClr val="EAEAEA"/>
            </a:soli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sp>
          <p:nvSpPr>
            <p:cNvPr id="128" name="직사각형 127"/>
            <p:cNvSpPr/>
            <p:nvPr/>
          </p:nvSpPr>
          <p:spPr bwMode="auto">
            <a:xfrm>
              <a:off x="6316969" y="5627343"/>
              <a:ext cx="318728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eaLnBrk="0" hangingPunct="0">
                <a:buClr>
                  <a:srgbClr val="008400"/>
                </a:buClr>
                <a:defRPr/>
              </a:pPr>
              <a:r>
                <a:rPr lang="en-US" altLang="ko-KR" sz="8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500</a:t>
              </a:r>
              <a:endParaRPr lang="ko-KR" altLang="en-US" sz="8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29" name="Rectangle 90"/>
            <p:cNvSpPr>
              <a:spLocks noChangeArrowheads="1"/>
            </p:cNvSpPr>
            <p:nvPr/>
          </p:nvSpPr>
          <p:spPr bwMode="auto">
            <a:xfrm>
              <a:off x="6764360" y="5855803"/>
              <a:ext cx="256894" cy="126000"/>
            </a:xfrm>
            <a:prstGeom prst="rect">
              <a:avLst/>
            </a:prstGeom>
            <a:solidFill>
              <a:srgbClr val="0070C0"/>
            </a:solidFill>
            <a:ln w="9525" algn="ctr">
              <a:solidFill>
                <a:srgbClr val="0070C0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0" name="Rectangle 90"/>
            <p:cNvSpPr>
              <a:spLocks noChangeArrowheads="1"/>
            </p:cNvSpPr>
            <p:nvPr/>
          </p:nvSpPr>
          <p:spPr bwMode="auto">
            <a:xfrm>
              <a:off x="7174701" y="5650603"/>
              <a:ext cx="256894" cy="331200"/>
            </a:xfrm>
            <a:prstGeom prst="rect">
              <a:avLst/>
            </a:prstGeom>
            <a:solidFill>
              <a:srgbClr val="0070C0"/>
            </a:solidFill>
            <a:ln w="9525" algn="ctr">
              <a:solidFill>
                <a:srgbClr val="0070C0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1" name="Rectangle 90"/>
            <p:cNvSpPr>
              <a:spLocks noChangeArrowheads="1"/>
            </p:cNvSpPr>
            <p:nvPr/>
          </p:nvSpPr>
          <p:spPr bwMode="auto">
            <a:xfrm>
              <a:off x="7585042" y="5449003"/>
              <a:ext cx="256894" cy="532800"/>
            </a:xfrm>
            <a:prstGeom prst="rect">
              <a:avLst/>
            </a:prstGeom>
            <a:solidFill>
              <a:srgbClr val="0070C0"/>
            </a:solidFill>
            <a:ln w="9525" algn="ctr">
              <a:solidFill>
                <a:srgbClr val="0070C0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2" name="Rectangle 90"/>
            <p:cNvSpPr>
              <a:spLocks noChangeArrowheads="1"/>
            </p:cNvSpPr>
            <p:nvPr/>
          </p:nvSpPr>
          <p:spPr bwMode="auto">
            <a:xfrm>
              <a:off x="7995383" y="5254603"/>
              <a:ext cx="256894" cy="727200"/>
            </a:xfrm>
            <a:prstGeom prst="rect">
              <a:avLst/>
            </a:prstGeom>
            <a:solidFill>
              <a:srgbClr val="0070C0"/>
            </a:solidFill>
            <a:ln w="9525" algn="ctr">
              <a:solidFill>
                <a:srgbClr val="0070C0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3" name="Rectangle 90"/>
            <p:cNvSpPr>
              <a:spLocks noChangeArrowheads="1"/>
            </p:cNvSpPr>
            <p:nvPr/>
          </p:nvSpPr>
          <p:spPr bwMode="auto">
            <a:xfrm>
              <a:off x="8405724" y="5035003"/>
              <a:ext cx="256894" cy="946800"/>
            </a:xfrm>
            <a:prstGeom prst="rect">
              <a:avLst/>
            </a:prstGeom>
            <a:solidFill>
              <a:srgbClr val="0070C0"/>
            </a:solidFill>
            <a:ln w="9525" algn="ctr">
              <a:solidFill>
                <a:srgbClr val="0070C0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4" name="Rectangle 90"/>
            <p:cNvSpPr>
              <a:spLocks noChangeArrowheads="1"/>
            </p:cNvSpPr>
            <p:nvPr/>
          </p:nvSpPr>
          <p:spPr bwMode="auto">
            <a:xfrm>
              <a:off x="8816065" y="4797403"/>
              <a:ext cx="256894" cy="1184400"/>
            </a:xfrm>
            <a:prstGeom prst="rect">
              <a:avLst/>
            </a:prstGeom>
            <a:solidFill>
              <a:srgbClr val="0070C0"/>
            </a:solidFill>
            <a:ln w="9525" algn="ctr">
              <a:solidFill>
                <a:srgbClr val="0070C0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5" name="Rectangle 90"/>
            <p:cNvSpPr>
              <a:spLocks noChangeArrowheads="1"/>
            </p:cNvSpPr>
            <p:nvPr/>
          </p:nvSpPr>
          <p:spPr bwMode="auto">
            <a:xfrm>
              <a:off x="9226405" y="4575488"/>
              <a:ext cx="256894" cy="1406315"/>
            </a:xfrm>
            <a:prstGeom prst="rect">
              <a:avLst/>
            </a:prstGeom>
            <a:solidFill>
              <a:srgbClr val="0070C0"/>
            </a:solidFill>
            <a:ln w="9525" algn="ctr">
              <a:solidFill>
                <a:srgbClr val="0070C0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6" name="Rectangle 90"/>
            <p:cNvSpPr>
              <a:spLocks noChangeArrowheads="1"/>
            </p:cNvSpPr>
            <p:nvPr/>
          </p:nvSpPr>
          <p:spPr bwMode="auto">
            <a:xfrm>
              <a:off x="9226405" y="4530881"/>
              <a:ext cx="255600" cy="54000"/>
            </a:xfrm>
            <a:prstGeom prst="rect">
              <a:avLst/>
            </a:prstGeom>
            <a:solidFill>
              <a:srgbClr val="B5DAEF"/>
            </a:solidFill>
            <a:ln w="9525" algn="ctr">
              <a:solidFill>
                <a:srgbClr val="B5DAEF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7" name="Rectangle 90"/>
            <p:cNvSpPr>
              <a:spLocks noChangeArrowheads="1"/>
            </p:cNvSpPr>
            <p:nvPr/>
          </p:nvSpPr>
          <p:spPr bwMode="auto">
            <a:xfrm>
              <a:off x="8817359" y="4752691"/>
              <a:ext cx="255600" cy="36000"/>
            </a:xfrm>
            <a:prstGeom prst="rect">
              <a:avLst/>
            </a:prstGeom>
            <a:solidFill>
              <a:srgbClr val="B5DAEF"/>
            </a:solidFill>
            <a:ln w="9525" algn="ctr">
              <a:solidFill>
                <a:srgbClr val="B5DAEF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8" name="Rectangle 90"/>
            <p:cNvSpPr>
              <a:spLocks noChangeArrowheads="1"/>
            </p:cNvSpPr>
            <p:nvPr/>
          </p:nvSpPr>
          <p:spPr bwMode="auto">
            <a:xfrm>
              <a:off x="8407018" y="5007963"/>
              <a:ext cx="255600" cy="18000"/>
            </a:xfrm>
            <a:prstGeom prst="rect">
              <a:avLst/>
            </a:prstGeom>
            <a:solidFill>
              <a:srgbClr val="B5DAEF"/>
            </a:solidFill>
            <a:ln w="9525" algn="ctr">
              <a:solidFill>
                <a:srgbClr val="B5DAEF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39" name="Rectangle 90"/>
            <p:cNvSpPr>
              <a:spLocks noChangeArrowheads="1"/>
            </p:cNvSpPr>
            <p:nvPr/>
          </p:nvSpPr>
          <p:spPr bwMode="auto">
            <a:xfrm>
              <a:off x="7995383" y="5237150"/>
              <a:ext cx="255600" cy="10800"/>
            </a:xfrm>
            <a:prstGeom prst="rect">
              <a:avLst/>
            </a:prstGeom>
            <a:solidFill>
              <a:srgbClr val="B5DAEF"/>
            </a:solidFill>
            <a:ln w="9525" algn="ctr">
              <a:solidFill>
                <a:srgbClr val="B5DAEF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0" name="Rectangle 90"/>
            <p:cNvSpPr>
              <a:spLocks noChangeArrowheads="1"/>
            </p:cNvSpPr>
            <p:nvPr/>
          </p:nvSpPr>
          <p:spPr bwMode="auto">
            <a:xfrm>
              <a:off x="7585042" y="5435692"/>
              <a:ext cx="255600" cy="3600"/>
            </a:xfrm>
            <a:prstGeom prst="rect">
              <a:avLst/>
            </a:prstGeom>
            <a:solidFill>
              <a:srgbClr val="B5DAEF"/>
            </a:solidFill>
            <a:ln w="9525" algn="ctr">
              <a:solidFill>
                <a:srgbClr val="B5DAEF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1" name="Rectangle 90"/>
            <p:cNvSpPr>
              <a:spLocks noChangeArrowheads="1"/>
            </p:cNvSpPr>
            <p:nvPr/>
          </p:nvSpPr>
          <p:spPr bwMode="auto">
            <a:xfrm>
              <a:off x="7174701" y="5636223"/>
              <a:ext cx="255600" cy="3600"/>
            </a:xfrm>
            <a:prstGeom prst="rect">
              <a:avLst/>
            </a:prstGeom>
            <a:solidFill>
              <a:srgbClr val="B5DAEF"/>
            </a:solidFill>
            <a:ln w="9525" algn="ctr">
              <a:solidFill>
                <a:srgbClr val="B5DAEF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2" name="Rectangle 90"/>
            <p:cNvSpPr>
              <a:spLocks noChangeArrowheads="1"/>
            </p:cNvSpPr>
            <p:nvPr/>
          </p:nvSpPr>
          <p:spPr bwMode="auto">
            <a:xfrm>
              <a:off x="6764360" y="5842484"/>
              <a:ext cx="255600" cy="3600"/>
            </a:xfrm>
            <a:prstGeom prst="rect">
              <a:avLst/>
            </a:prstGeom>
            <a:solidFill>
              <a:srgbClr val="B5DAEF"/>
            </a:solidFill>
            <a:ln w="9525" algn="ctr">
              <a:solidFill>
                <a:srgbClr val="B5DAEF"/>
              </a:solidFill>
              <a:miter lim="800000"/>
              <a:headEnd type="none" w="lg" len="lg"/>
              <a:tailEnd type="none" w="lg" len="lg"/>
            </a:ln>
            <a:effectLst/>
          </p:spPr>
          <p:txBody>
            <a:bodyPr tIns="91440" bIns="91440" anchor="ctr"/>
            <a:lstStyle/>
            <a:p>
              <a:pPr algn="ctr">
                <a:defRPr/>
              </a:pPr>
              <a:endParaRPr lang="ko-KR" altLang="en-US" sz="12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 bwMode="auto">
            <a:xfrm>
              <a:off x="6719981" y="5833245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261</a:t>
              </a:r>
              <a:endParaRPr lang="ko-KR" altLang="en-US" sz="7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4" name="직사각형 143"/>
            <p:cNvSpPr/>
            <p:nvPr/>
          </p:nvSpPr>
          <p:spPr bwMode="auto">
            <a:xfrm>
              <a:off x="7129289" y="5737335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632</a:t>
              </a:r>
              <a:endParaRPr lang="ko-KR" altLang="en-US" sz="7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5" name="직사각형 144"/>
            <p:cNvSpPr/>
            <p:nvPr/>
          </p:nvSpPr>
          <p:spPr bwMode="auto">
            <a:xfrm>
              <a:off x="7529072" y="5641423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1,005</a:t>
              </a:r>
              <a:endParaRPr lang="ko-KR" altLang="en-US" sz="7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6" name="직사각형 145"/>
            <p:cNvSpPr/>
            <p:nvPr/>
          </p:nvSpPr>
          <p:spPr bwMode="auto">
            <a:xfrm>
              <a:off x="7938380" y="5545511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1,366</a:t>
              </a:r>
              <a:endParaRPr lang="ko-KR" altLang="en-US" sz="7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7" name="직사각형 146"/>
            <p:cNvSpPr/>
            <p:nvPr/>
          </p:nvSpPr>
          <p:spPr bwMode="auto">
            <a:xfrm>
              <a:off x="8347688" y="5449599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1,764</a:t>
              </a:r>
              <a:endParaRPr lang="ko-KR" altLang="en-US" sz="7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 bwMode="auto">
            <a:xfrm>
              <a:off x="8776046" y="5353687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2,202</a:t>
              </a:r>
              <a:endParaRPr lang="ko-KR" altLang="en-US" sz="7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 bwMode="auto">
            <a:xfrm>
              <a:off x="9175828" y="5257775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FFFFFF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2,625</a:t>
              </a:r>
              <a:endParaRPr lang="ko-KR" altLang="en-US" sz="700" dirty="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 bwMode="auto">
            <a:xfrm>
              <a:off x="6723326" y="5661891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</a:t>
              </a:r>
              <a:endParaRPr lang="ko-KR" altLang="en-US" sz="7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 bwMode="auto">
            <a:xfrm>
              <a:off x="7133302" y="5473400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8</a:t>
              </a:r>
              <a:endParaRPr lang="ko-KR" altLang="en-US" sz="7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 bwMode="auto">
            <a:xfrm>
              <a:off x="7533753" y="5284911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15</a:t>
              </a:r>
              <a:endParaRPr lang="ko-KR" altLang="en-US" sz="7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 bwMode="auto">
            <a:xfrm>
              <a:off x="7943729" y="5085771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22</a:t>
              </a:r>
              <a:endParaRPr lang="ko-KR" altLang="en-US" sz="7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 bwMode="auto">
            <a:xfrm>
              <a:off x="8363230" y="4860308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32</a:t>
              </a:r>
              <a:endParaRPr lang="ko-KR" altLang="en-US" sz="7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 bwMode="auto">
            <a:xfrm>
              <a:off x="8773206" y="4595619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45</a:t>
              </a:r>
              <a:endParaRPr lang="ko-KR" altLang="en-US" sz="7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 bwMode="auto">
            <a:xfrm>
              <a:off x="9183184" y="4366439"/>
              <a:ext cx="362385" cy="1963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buClr>
                  <a:srgbClr val="008400"/>
                </a:buClr>
                <a:defRPr/>
              </a:pPr>
              <a:r>
                <a:rPr lang="en-US" altLang="ko-KR" sz="700" dirty="0" smtClean="0">
                  <a:solidFill>
                    <a:srgbClr val="000000">
                      <a:lumMod val="65000"/>
                      <a:lumOff val="35000"/>
                    </a:srgb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62</a:t>
              </a:r>
              <a:endParaRPr lang="ko-KR" altLang="en-US" sz="7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7" name="TextBox 156"/>
            <p:cNvSpPr txBox="1"/>
            <p:nvPr/>
          </p:nvSpPr>
          <p:spPr bwMode="auto">
            <a:xfrm>
              <a:off x="8879570" y="4222162"/>
              <a:ext cx="677870" cy="130801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>
                <a:defRPr/>
              </a:pPr>
              <a:r>
                <a:rPr lang="ko-KR" altLang="en-US" sz="6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단위</a:t>
              </a:r>
              <a:r>
                <a:rPr lang="en-US" altLang="ko-KR" sz="6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:</a:t>
              </a:r>
              <a:r>
                <a:rPr lang="ko-KR" altLang="en-US" sz="6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억</a:t>
              </a:r>
              <a:r>
                <a:rPr lang="en-US" altLang="ko-KR" sz="6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6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건</a:t>
              </a:r>
            </a:p>
          </p:txBody>
        </p:sp>
      </p:grpSp>
      <p:sp>
        <p:nvSpPr>
          <p:cNvPr id="162" name="Rectangle 116"/>
          <p:cNvSpPr>
            <a:spLocks noChangeArrowheads="1"/>
          </p:cNvSpPr>
          <p:nvPr/>
        </p:nvSpPr>
        <p:spPr bwMode="auto">
          <a:xfrm>
            <a:off x="5079105" y="2006647"/>
            <a:ext cx="4429124" cy="974626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wrap="square" lIns="72000" tIns="0" rIns="36000" bIns="0" anchor="t" anchorCtr="0">
            <a:spAutoFit/>
          </a:bodyPr>
          <a:lstStyle/>
          <a:p>
            <a:pPr marL="92075" lvl="1" indent="-79375" eaLnBrk="0" fontAlgn="base" hangingPunct="0">
              <a:spcBef>
                <a:spcPts val="2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네이티브 어플리케이션과 모바일 웹 어플리케이션의 </a:t>
            </a:r>
            <a:r>
              <a:rPr lang="ko-KR" altLang="en-US" sz="1000" kern="1200" spc="-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장단점을 혼합하여 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만든 </a:t>
            </a:r>
            <a:r>
              <a:rPr lang="ko-KR" altLang="en-US" sz="1000" kern="1200" spc="-5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하이브리드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어플리케이션 개발 추세</a:t>
            </a:r>
          </a:p>
          <a:p>
            <a:pPr marL="92075" lvl="1" indent="-79375" eaLnBrk="0" fontAlgn="base" hangingPunct="0">
              <a:spcBef>
                <a:spcPts val="2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최근 </a:t>
            </a:r>
            <a:r>
              <a:rPr lang="ko-KR" altLang="en-US" sz="1000" kern="1200" spc="-5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모바일어플리케이션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환경은 플랫폼</a:t>
            </a:r>
            <a:r>
              <a:rPr lang="en-US" altLang="ko-KR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lang="en-US" altLang="ko-KR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kern="1200" spc="-5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웹서비스가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더욱 밀접하게 연계되는 형태로 </a:t>
            </a:r>
            <a:r>
              <a:rPr lang="ko-KR" altLang="en-US" sz="1000" kern="1200" spc="-5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진화중</a:t>
            </a:r>
            <a:endParaRPr lang="ko-KR" altLang="en-US" sz="1000" kern="1200" spc="-5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2075" lvl="1" indent="-79375" eaLnBrk="0" fontAlgn="base" hangingPunct="0">
              <a:spcBef>
                <a:spcPts val="2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특히</a:t>
            </a:r>
            <a:r>
              <a:rPr lang="en-US" altLang="ko-KR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갈수록 다양해지는 멀티 플랫폼에 유연하게 대응할 수 있는 대안으로 </a:t>
            </a:r>
            <a:r>
              <a:rPr lang="en-US" altLang="ko-KR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HTML5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기반의 </a:t>
            </a:r>
            <a:r>
              <a:rPr lang="ko-KR" altLang="en-US" sz="1000" kern="1200" spc="-5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하이브리드</a:t>
            </a:r>
            <a:r>
              <a:rPr lang="ko-KR" altLang="en-US" sz="1000" kern="1200" spc="-5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어플리케이션이 인기 있을 전망</a:t>
            </a:r>
          </a:p>
        </p:txBody>
      </p:sp>
      <p:sp>
        <p:nvSpPr>
          <p:cNvPr id="163" name="TextBox 162"/>
          <p:cNvSpPr txBox="1"/>
          <p:nvPr/>
        </p:nvSpPr>
        <p:spPr bwMode="auto">
          <a:xfrm>
            <a:off x="5983236" y="3262529"/>
            <a:ext cx="2592288" cy="169662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algn="ct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rgbClr val="008400"/>
              </a:buClr>
            </a:pPr>
            <a:r>
              <a:rPr kumimoji="1" lang="ko-KR" altLang="en-US" sz="1050" b="1" u="sng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네이티브 앱과 웹 앱의 다운로드 추이</a:t>
            </a:r>
            <a:endParaRPr kumimoji="1" lang="ko-KR" altLang="en-US" sz="1050" b="1" u="sng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94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오픈소스는 사용의 자유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및 협업개발의 자유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 배포의 자유 사상을 가지고 누구나 사용할 수 있는 </a:t>
            </a:r>
            <a:r>
              <a:rPr lang="ko-KR" altLang="en-US" dirty="0" err="1" smtClean="0"/>
              <a:t>헙업체계로서</a:t>
            </a:r>
            <a:r>
              <a:rPr lang="ko-KR" altLang="en-US" dirty="0" smtClean="0"/>
              <a:t> 사용 활성화를 통한 상호발전을 목적으로 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편의 향상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OPEN SOURCE (1/2)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14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FOSS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는 ‘공짜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(No-Cost)’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소프트웨어와는 다른 개념임 </a:t>
              </a: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최근에는 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FOSS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또한 상업용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(Commercial)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소프트웨어로 간주되기 시작함 </a:t>
              </a: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FOSS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의 상대어는 폐쇄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(Closed Source)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또는 독점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(Proprietary)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소프트웨어로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이해하는 것이 일반적임</a:t>
              </a:r>
              <a:endParaRPr kumimoji="1" lang="ko-KR" altLang="en-US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5" name="오각형 14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00023" y="1557758"/>
            <a:ext cx="9505951" cy="3785767"/>
            <a:chOff x="200024" y="1557758"/>
            <a:chExt cx="4698276" cy="3785767"/>
          </a:xfrm>
        </p:grpSpPr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200024" y="1850782"/>
              <a:ext cx="4698276" cy="349274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65113" indent="-265113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Font typeface="Wingdings" pitchFamily="2" charset="2"/>
                <a:buChar char="q"/>
              </a:pPr>
              <a:endParaRPr lang="en-US" altLang="ko-KR" spc="-130" dirty="0">
                <a:latin typeface="맑은 고딕"/>
                <a:ea typeface="맑은 고딕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200024" y="1557758"/>
              <a:ext cx="4698276" cy="3150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648325" algn="l"/>
                </a:tabLst>
                <a:defRPr/>
              </a:pPr>
              <a:r>
                <a:rPr kumimoji="0" lang="en-US" altLang="ko-KR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Open Source</a:t>
              </a:r>
              <a:r>
                <a:rPr kumimoji="0" lang="ko-KR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정의 및 특성</a:t>
              </a:r>
              <a:endPara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39" name="그룹 29"/>
          <p:cNvGrpSpPr/>
          <p:nvPr/>
        </p:nvGrpSpPr>
        <p:grpSpPr>
          <a:xfrm>
            <a:off x="6465168" y="1916832"/>
            <a:ext cx="1440160" cy="1064588"/>
            <a:chOff x="-2175792" y="476672"/>
            <a:chExt cx="3312368" cy="3307439"/>
          </a:xfrm>
        </p:grpSpPr>
        <p:pic>
          <p:nvPicPr>
            <p:cNvPr id="40" name="Picture 2" descr="http://dev.kthcorp.com/wp-content/uploads/2013/01/kth_wordcloud1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2175792" y="476672"/>
              <a:ext cx="3312368" cy="3307439"/>
            </a:xfrm>
            <a:prstGeom prst="rect">
              <a:avLst/>
            </a:prstGeom>
            <a:noFill/>
          </p:spPr>
        </p:pic>
        <p:pic>
          <p:nvPicPr>
            <p:cNvPr id="41" name="Picture 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2175792" y="2780928"/>
              <a:ext cx="1280592" cy="960444"/>
            </a:xfrm>
            <a:prstGeom prst="rect">
              <a:avLst/>
            </a:prstGeom>
            <a:solidFill>
              <a:srgbClr val="0047C0"/>
            </a:solidFill>
            <a:ln w="9525">
              <a:noFill/>
              <a:miter lim="800000"/>
              <a:headEnd/>
              <a:tailEnd/>
            </a:ln>
          </p:spPr>
        </p:pic>
      </p:grpSp>
      <p:sp>
        <p:nvSpPr>
          <p:cNvPr id="42" name="모서리가 둥근 직사각형 41"/>
          <p:cNvSpPr/>
          <p:nvPr/>
        </p:nvSpPr>
        <p:spPr>
          <a:xfrm>
            <a:off x="416496" y="2204864"/>
            <a:ext cx="4608512" cy="2991250"/>
          </a:xfrm>
          <a:prstGeom prst="roundRect">
            <a:avLst>
              <a:gd name="adj" fmla="val 424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2520" y="2268549"/>
            <a:ext cx="4176464" cy="2914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latinLnBrk="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FOSS : </a:t>
            </a:r>
            <a:r>
              <a:rPr lang="en-US" altLang="ko-KR" sz="1100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Free &amp; Open Source Software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약자 </a:t>
            </a:r>
            <a:endParaRPr lang="en-US" altLang="ko-KR" sz="11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indent="-177800" latinLnBrk="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FOSS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에서는 특정 라이선스에 따라 </a:t>
            </a:r>
            <a:r>
              <a:rPr lang="ko-KR" altLang="en-US" sz="1100" b="1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소프트웨어의 소스코드가 공개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1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indent="-177800" latinLnBrk="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일반적으로 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FOSS 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사용자는 소프트웨어에 대한 </a:t>
            </a:r>
            <a:r>
              <a:rPr lang="ko-KR" altLang="en-US" sz="1100" b="1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자유로운 사용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 </a:t>
            </a:r>
            <a:r>
              <a:rPr lang="ko-KR" altLang="en-US" sz="1100" b="1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복사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100" b="1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수정</a:t>
            </a:r>
            <a:r>
              <a:rPr lang="en-US" altLang="ko-KR" sz="1100" b="1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100" b="1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개작 및 재 배포의 권한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부여</a:t>
            </a:r>
            <a:endParaRPr lang="en-US" altLang="ko-KR" sz="11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indent="-177800" latinLnBrk="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FOSS 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Free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는 ‘공짜’를 의미하는 것이 아니라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100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사용자가 소스코드에 접근하고</a:t>
            </a:r>
            <a:r>
              <a:rPr lang="en-US" altLang="ko-KR" sz="1100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100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프로그램을 사용</a:t>
            </a:r>
            <a:r>
              <a:rPr lang="en-US" altLang="ko-KR" sz="1100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100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수정</a:t>
            </a:r>
            <a:r>
              <a:rPr lang="en-US" altLang="ko-KR" sz="1100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100" u="sng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재배포 할 수 있는 ‘자유’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의미 </a:t>
            </a:r>
            <a:endParaRPr lang="en-US" altLang="ko-KR" sz="11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indent="-177800" latinLnBrk="0">
              <a:lnSpc>
                <a:spcPct val="15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FOSS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는 개방형 표준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(Open Standard)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과는 다른 의미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. </a:t>
            </a:r>
            <a:b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하지만 일반적으로 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FOSS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는 국제적인 표준을 따르는 경향 존재 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(OGC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와 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OSGeo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는 다른 조직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 </a:t>
            </a:r>
          </a:p>
        </p:txBody>
      </p:sp>
      <p:pic>
        <p:nvPicPr>
          <p:cNvPr id="44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05128" y="2060848"/>
            <a:ext cx="58093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>
            <p:custDataLst>
              <p:tags r:id="rId1"/>
            </p:custDataLst>
          </p:nvPr>
        </p:nvSpPr>
        <p:spPr bwMode="auto">
          <a:xfrm>
            <a:off x="1496616" y="1988840"/>
            <a:ext cx="2232248" cy="144016"/>
          </a:xfrm>
          <a:prstGeom prst="rect">
            <a:avLst/>
          </a:prstGeom>
          <a:solidFill>
            <a:schemeClr val="bg1">
              <a:alpha val="98000"/>
            </a:schemeClr>
          </a:solidFill>
        </p:spPr>
        <p:txBody>
          <a:bodyPr wrap="square" lIns="46800" rIns="46800" rtlCol="0" anchor="ctr">
            <a:noAutofit/>
          </a:bodyPr>
          <a:lstStyle>
            <a:defPPr>
              <a:defRPr lang="ko-KR"/>
            </a:defPPr>
            <a:lvl1pPr algn="ctr" latinLnBrk="0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 sz="1400" b="1" u="sng">
                <a:latin typeface="Arial" pitchFamily="34" charset="0"/>
                <a:ea typeface="맑은 고딕" pitchFamily="50" charset="-127"/>
              </a:defRPr>
            </a:lvl1pPr>
          </a:lstStyle>
          <a:p>
            <a:pPr lvl="0"/>
            <a:r>
              <a:rPr lang="en-US" altLang="ko-KR" sz="1200" b="0" u="none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FOSS </a:t>
            </a:r>
            <a:r>
              <a:rPr lang="ko-KR" altLang="en-US" sz="1200" b="0" u="none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정의</a:t>
            </a:r>
            <a:endParaRPr lang="ko-KR" altLang="en-US" sz="1200" b="0" u="none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537176" y="4149080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1" u="sng" dirty="0" smtClean="0">
                <a:solidFill>
                  <a:srgbClr val="FFC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스토리지</a:t>
            </a:r>
            <a:endParaRPr lang="ko-KR" altLang="en-US" sz="1100" b="1" i="1" u="sng" dirty="0">
              <a:solidFill>
                <a:srgbClr val="FFC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48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457056" y="2924944"/>
            <a:ext cx="7356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그룹 34"/>
          <p:cNvGrpSpPr/>
          <p:nvPr/>
        </p:nvGrpSpPr>
        <p:grpSpPr>
          <a:xfrm>
            <a:off x="5313040" y="4005064"/>
            <a:ext cx="936104" cy="648072"/>
            <a:chOff x="9561512" y="4869160"/>
            <a:chExt cx="1419041" cy="1399260"/>
          </a:xfrm>
        </p:grpSpPr>
        <p:pic>
          <p:nvPicPr>
            <p:cNvPr id="51" name="그림 50" descr="GEONW.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61512" y="4869160"/>
              <a:ext cx="1383765" cy="1399260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9608813" y="5734096"/>
              <a:ext cx="1324438" cy="467534"/>
            </a:xfrm>
            <a:prstGeom prst="roundRect">
              <a:avLst>
                <a:gd name="adj" fmla="val 50000"/>
              </a:avLst>
            </a:prstGeom>
            <a:solidFill>
              <a:srgbClr val="0047C0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300" b="1" dirty="0" smtClean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        </a:t>
              </a:r>
              <a:r>
                <a:rPr lang="en-US" altLang="ko-KR" sz="300" b="1" dirty="0" smtClean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UN GeoNetwork</a:t>
              </a:r>
              <a:endParaRPr lang="ko-KR" altLang="en-US" sz="300" b="1" dirty="0"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pic>
          <p:nvPicPr>
            <p:cNvPr id="53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9703416" y="5800886"/>
              <a:ext cx="283808" cy="335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7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0744046" y="5132981"/>
              <a:ext cx="236507" cy="222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6" name="Picture 1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609459" y="3861048"/>
            <a:ext cx="808037" cy="725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185248" y="4941168"/>
            <a:ext cx="1018232" cy="265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537176" y="4437112"/>
            <a:ext cx="856109" cy="264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16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337376" y="2475996"/>
            <a:ext cx="864096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1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36618" y="4725144"/>
            <a:ext cx="1140718" cy="182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1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481393" y="2908044"/>
            <a:ext cx="960106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19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321352" y="4797152"/>
            <a:ext cx="952128" cy="300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169024" y="3356992"/>
            <a:ext cx="490165" cy="545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337398" y="4710630"/>
            <a:ext cx="1199778" cy="296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5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17096" y="3501008"/>
            <a:ext cx="437778" cy="441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6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5800700" y="5012613"/>
            <a:ext cx="1384548" cy="263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7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5601072" y="2348880"/>
            <a:ext cx="451296" cy="505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977336" y="4344753"/>
            <a:ext cx="713234" cy="380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0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481392" y="3340091"/>
            <a:ext cx="961082" cy="304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타원 69"/>
          <p:cNvSpPr/>
          <p:nvPr/>
        </p:nvSpPr>
        <p:spPr>
          <a:xfrm>
            <a:off x="5169024" y="2060848"/>
            <a:ext cx="4320480" cy="3077209"/>
          </a:xfrm>
          <a:prstGeom prst="ellipse">
            <a:avLst/>
          </a:prstGeom>
          <a:solidFill>
            <a:srgbClr val="FF0000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71" name="Picture 2" descr="C:\Windows\TEMP\UNI000018b45913.gif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465168" y="2945590"/>
            <a:ext cx="1872208" cy="1203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2" name="Picture 15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761312" y="2060848"/>
            <a:ext cx="864096" cy="38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TextBox 72"/>
          <p:cNvSpPr txBox="1"/>
          <p:nvPr/>
        </p:nvSpPr>
        <p:spPr>
          <a:xfrm>
            <a:off x="7041232" y="2663334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i="1" u="sng" dirty="0" smtClean="0">
                <a:solidFill>
                  <a:srgbClr val="FFC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공간</a:t>
            </a:r>
            <a:r>
              <a:rPr lang="en-US" altLang="ko-KR" sz="1100" b="1" i="1" u="sng" dirty="0" smtClean="0">
                <a:solidFill>
                  <a:srgbClr val="FFC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1100" b="1" i="1" u="sng" dirty="0" smtClean="0">
                <a:solidFill>
                  <a:srgbClr val="FFC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endParaRPr lang="ko-KR" altLang="en-US" sz="1100" b="1" i="1" u="sng" dirty="0">
              <a:solidFill>
                <a:srgbClr val="FFC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55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현재 오픈소스의 이용률은 높은 편이고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상용 소프트웨어의 많은 부분들이 오픈소스 기술을 차용하여 제품화하고 있으며 향후 더욱 발전할 것으로 전망됨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편의 향상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OPEN SOURCE (2/2)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14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클라우드 및 오픈소스 기반의 분산처리 아키텍처와 빅데이터 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IT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기술의 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Convergence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임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오픈소스 도입 및 사용에 대하여</a:t>
              </a: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정부 및 공공기관의 적극적인 움직임이 필요함</a:t>
              </a: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국외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다수 국가의 공공기관의 소프트웨어 도입을 오픈소스 기반으로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도입 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/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운용하고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있고 더욱 증가 할 추세임 </a:t>
              </a:r>
            </a:p>
          </p:txBody>
        </p:sp>
        <p:sp>
          <p:nvSpPr>
            <p:cNvPr id="15" name="오각형 14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00023" y="1557758"/>
            <a:ext cx="9505951" cy="3785767"/>
            <a:chOff x="200024" y="1557758"/>
            <a:chExt cx="4698276" cy="3785767"/>
          </a:xfrm>
        </p:grpSpPr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200024" y="1850782"/>
              <a:ext cx="4698276" cy="3492743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265113" indent="-265113" eaLnBrk="0" fontAlgn="base" hangingPunct="0">
                <a:spcBef>
                  <a:spcPts val="1200"/>
                </a:spcBef>
                <a:spcAft>
                  <a:spcPct val="0"/>
                </a:spcAft>
                <a:buClr>
                  <a:prstClr val="black"/>
                </a:buClr>
                <a:buFont typeface="Wingdings" pitchFamily="2" charset="2"/>
                <a:buChar char="q"/>
              </a:pPr>
              <a:endParaRPr lang="en-US" altLang="ko-KR" spc="-130" dirty="0">
                <a:latin typeface="맑은 고딕"/>
                <a:ea typeface="맑은 고딕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200024" y="1557758"/>
              <a:ext cx="4698276" cy="31508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5648325" algn="l"/>
                </a:tabLst>
                <a:defRPr/>
              </a:pPr>
              <a:r>
                <a:rPr kumimoji="0" lang="en-US" altLang="ko-KR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Open Source</a:t>
              </a:r>
              <a:r>
                <a:rPr kumimoji="0" lang="ko-KR" altLang="en-US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방향성</a:t>
              </a:r>
              <a:endParaRPr kumimoji="0" lang="ko-KR" altLang="en-US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75" name="Text Box 104"/>
          <p:cNvSpPr txBox="1">
            <a:spLocks noChangeArrowheads="1"/>
          </p:cNvSpPr>
          <p:nvPr/>
        </p:nvSpPr>
        <p:spPr bwMode="auto">
          <a:xfrm>
            <a:off x="784275" y="1967161"/>
            <a:ext cx="198795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72000" bIns="0">
            <a:spAutoFit/>
          </a:bodyPr>
          <a:lstStyle/>
          <a:p>
            <a:pPr marL="180975" indent="-180975" fontAlgn="auto" latinLnBrk="1">
              <a:spcBef>
                <a:spcPct val="20000"/>
              </a:spcBef>
              <a:spcAft>
                <a:spcPts val="0"/>
              </a:spcAft>
              <a:buClrTx/>
              <a:buFont typeface="Wingdings" pitchFamily="2" charset="2"/>
              <a:buChar char="q"/>
              <a:defRPr/>
            </a:pPr>
            <a:r>
              <a:rPr lang="ko-KR" altLang="en-US" sz="12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오픈소스 규모 및 성장률</a:t>
            </a:r>
          </a:p>
        </p:txBody>
      </p:sp>
      <p:sp>
        <p:nvSpPr>
          <p:cNvPr id="77" name="Text Box 104"/>
          <p:cNvSpPr txBox="1">
            <a:spLocks noChangeArrowheads="1"/>
          </p:cNvSpPr>
          <p:nvPr/>
        </p:nvSpPr>
        <p:spPr bwMode="auto">
          <a:xfrm>
            <a:off x="3759704" y="1967161"/>
            <a:ext cx="2863395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72000" bIns="0">
            <a:spAutoFit/>
          </a:bodyPr>
          <a:lstStyle/>
          <a:p>
            <a:pPr marL="180975" indent="-180975" fontAlgn="auto" latinLnBrk="1">
              <a:spcBef>
                <a:spcPct val="20000"/>
              </a:spcBef>
              <a:spcAft>
                <a:spcPts val="0"/>
              </a:spcAft>
              <a:buClrTx/>
              <a:buFont typeface="Wingdings" pitchFamily="2" charset="2"/>
              <a:buChar char="q"/>
              <a:defRPr/>
            </a:pPr>
            <a:r>
              <a:rPr lang="ko-KR" altLang="en-US" sz="12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오픈소스 시장 규모</a:t>
            </a:r>
            <a:r>
              <a:rPr lang="en-US" altLang="ko-KR" sz="12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 </a:t>
            </a:r>
            <a:r>
              <a:rPr lang="ko-KR" altLang="en-US" sz="12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단위 </a:t>
            </a:r>
            <a:r>
              <a:rPr lang="en-US" altLang="ko-KR" sz="12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12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억원</a:t>
            </a:r>
            <a:r>
              <a:rPr lang="en-US" altLang="ko-KR" sz="12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lang="ko-KR" altLang="en-US" sz="1200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8" name="Text Box 104"/>
          <p:cNvSpPr txBox="1">
            <a:spLocks noChangeArrowheads="1"/>
          </p:cNvSpPr>
          <p:nvPr/>
        </p:nvSpPr>
        <p:spPr bwMode="auto">
          <a:xfrm>
            <a:off x="6821714" y="1967161"/>
            <a:ext cx="2989943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00" tIns="0" rIns="72000" bIns="0">
            <a:spAutoFit/>
          </a:bodyPr>
          <a:lstStyle/>
          <a:p>
            <a:pPr marL="180975" indent="-180975" fontAlgn="auto" latinLnBrk="1">
              <a:spcBef>
                <a:spcPct val="20000"/>
              </a:spcBef>
              <a:spcAft>
                <a:spcPts val="0"/>
              </a:spcAft>
              <a:buClrTx/>
              <a:buFont typeface="Wingdings" pitchFamily="2" charset="2"/>
              <a:buChar char="q"/>
              <a:defRPr/>
            </a:pPr>
            <a:r>
              <a:rPr lang="ko-KR" altLang="en-US" sz="12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오픈소스 </a:t>
            </a:r>
            <a:r>
              <a:rPr lang="en-US" altLang="ko-KR" sz="12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12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오픈소스 서비스 성장 규모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05"/>
          <a:stretch/>
        </p:blipFill>
        <p:spPr>
          <a:xfrm>
            <a:off x="3454400" y="2220686"/>
            <a:ext cx="3175859" cy="2032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4" b="6011"/>
          <a:stretch/>
        </p:blipFill>
        <p:spPr>
          <a:xfrm>
            <a:off x="6883399" y="2264227"/>
            <a:ext cx="2579915" cy="19671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2" t="8233" b="14047"/>
          <a:stretch/>
        </p:blipFill>
        <p:spPr>
          <a:xfrm>
            <a:off x="290287" y="2247809"/>
            <a:ext cx="3018972" cy="2168836"/>
          </a:xfrm>
          <a:prstGeom prst="rect">
            <a:avLst/>
          </a:prstGeom>
        </p:spPr>
      </p:pic>
      <p:sp>
        <p:nvSpPr>
          <p:cNvPr id="79" name="직사각형 78"/>
          <p:cNvSpPr/>
          <p:nvPr/>
        </p:nvSpPr>
        <p:spPr>
          <a:xfrm>
            <a:off x="327720" y="4300549"/>
            <a:ext cx="9135594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오픈소스 규모는 연간 평균 약 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12%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씩 지속적으로 증가</a:t>
            </a:r>
            <a:endParaRPr lang="en-US" altLang="ko-KR" sz="11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indent="-17780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10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Cloud, GIS, HTML5</a:t>
            </a:r>
            <a:r>
              <a:rPr lang="ko-KR" altLang="en-US" sz="110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 사실상 기술적 </a:t>
            </a:r>
            <a:r>
              <a:rPr lang="en-US" altLang="ko-KR" sz="110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</a:t>
            </a:r>
            <a:r>
              <a:rPr lang="ko-KR" altLang="en-US" sz="1100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 동향이 될 것으로 예측</a:t>
            </a:r>
            <a:endParaRPr lang="en-US" altLang="ko-KR" sz="11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177800" indent="-177800" latinLnBrk="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오픈소스 시장은 매년 평균 약 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15%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씩 성장하여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2020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년에는 </a:t>
            </a:r>
            <a:r>
              <a:rPr lang="en-US" altLang="ko-KR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2,800</a:t>
            </a:r>
            <a:r>
              <a:rPr lang="ko-KR" altLang="en-US" sz="11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억원 규모의 시장을 형성할 것으로 예상</a:t>
            </a:r>
            <a:endParaRPr lang="en-US" altLang="ko-KR" sz="11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0" name="Rectangle 32"/>
          <p:cNvSpPr>
            <a:spLocks noChangeArrowheads="1"/>
          </p:cNvSpPr>
          <p:nvPr/>
        </p:nvSpPr>
        <p:spPr bwMode="auto">
          <a:xfrm>
            <a:off x="326116" y="5150383"/>
            <a:ext cx="4214791" cy="1354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※ </a:t>
            </a:r>
            <a:r>
              <a:rPr kumimoji="1" lang="ko-KR" altLang="en-US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공개 소프트웨어 백서</a:t>
            </a: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정보통신산업진흥원 </a:t>
            </a:r>
            <a:r>
              <a:rPr kumimoji="1" lang="en-US" altLang="ko-KR" sz="8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(2016 )</a:t>
            </a:r>
          </a:p>
        </p:txBody>
      </p:sp>
    </p:spTree>
    <p:extLst>
      <p:ext uri="{BB962C8B-B14F-4D97-AF65-F5344CB8AC3E}">
        <p14:creationId xmlns:p14="http://schemas.microsoft.com/office/powerpoint/2010/main" val="16198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공개된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</a:t>
            </a:r>
            <a:r>
              <a:rPr lang="ko-KR" altLang="en-US" dirty="0"/>
              <a:t>통해 수많은 개발자가 </a:t>
            </a:r>
            <a:r>
              <a:rPr lang="en-US" altLang="ko-KR" dirty="0"/>
              <a:t>API</a:t>
            </a:r>
            <a:r>
              <a:rPr lang="ko-KR" altLang="en-US" dirty="0"/>
              <a:t>를 바탕으로 개발한 어플리케이션의 서비스를 가능하게 하는 </a:t>
            </a:r>
            <a:r>
              <a:rPr lang="ko-KR" altLang="en-US" dirty="0" smtClean="0"/>
              <a:t>플랫폼으로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오픈 플랫폼 </a:t>
            </a:r>
            <a:r>
              <a:rPr lang="ko-KR" altLang="en-US" dirty="0"/>
              <a:t>하에서 개발자들은 다양한 어플리케이션을 만들어 </a:t>
            </a:r>
            <a:r>
              <a:rPr lang="en-US" altLang="ko-KR" dirty="0"/>
              <a:t>API </a:t>
            </a:r>
            <a:r>
              <a:rPr lang="ko-KR" altLang="en-US" dirty="0"/>
              <a:t>공급자인 </a:t>
            </a:r>
            <a:r>
              <a:rPr lang="en-US" altLang="ko-KR" dirty="0"/>
              <a:t>Container</a:t>
            </a:r>
            <a:r>
              <a:rPr lang="ko-KR" altLang="en-US" dirty="0"/>
              <a:t>에게 </a:t>
            </a:r>
            <a:r>
              <a:rPr lang="ko-KR" altLang="en-US" dirty="0" smtClean="0"/>
              <a:t>제공</a:t>
            </a:r>
            <a:r>
              <a:rPr lang="ko-KR" altLang="en-US" dirty="0"/>
              <a:t>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편의 향상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OPEN API (1/2)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94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Open API 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활용 개념도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5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6" name="이등변 삼각형 95"/>
          <p:cNvSpPr/>
          <p:nvPr/>
        </p:nvSpPr>
        <p:spPr>
          <a:xfrm rot="5400000">
            <a:off x="4613974" y="4115461"/>
            <a:ext cx="2592288" cy="139422"/>
          </a:xfrm>
          <a:prstGeom prst="triangle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7" name="Rectangle 13"/>
          <p:cNvSpPr>
            <a:spLocks noChangeArrowheads="1"/>
          </p:cNvSpPr>
          <p:nvPr/>
        </p:nvSpPr>
        <p:spPr bwMode="auto">
          <a:xfrm>
            <a:off x="6177588" y="1951079"/>
            <a:ext cx="342643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rgbClr val="00A1D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Key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Findings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8" name="Rectangle 669"/>
          <p:cNvSpPr>
            <a:spLocks noChangeArrowheads="1"/>
          </p:cNvSpPr>
          <p:nvPr/>
        </p:nvSpPr>
        <p:spPr bwMode="auto">
          <a:xfrm>
            <a:off x="6184900" y="2369330"/>
            <a:ext cx="3419125" cy="391717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ko-KR" altLang="en-US" sz="1200" kern="1200" dirty="0">
                <a:latin typeface="Rix모던고딕 B" pitchFamily="18" charset="-127"/>
                <a:ea typeface="Rix모던고딕 B" pitchFamily="18" charset="-127"/>
              </a:rPr>
              <a:t>보유한 정보나 어플리케이션들을 타 시스템에서 네트워크를 통해 활용할 수 있도록 공개</a:t>
            </a:r>
          </a:p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ko-KR" altLang="en-US" sz="1200" kern="1200" dirty="0">
                <a:latin typeface="Rix모던고딕 B" pitchFamily="18" charset="-127"/>
                <a:ea typeface="Rix모던고딕 B" pitchFamily="18" charset="-127"/>
              </a:rPr>
              <a:t>웹 확산과 함께 웹 환경에서 다른 기관에서 </a:t>
            </a:r>
            <a:r>
              <a:rPr lang="en-US" altLang="ko-KR" sz="1200" kern="1200" dirty="0">
                <a:latin typeface="Rix모던고딕 B" pitchFamily="18" charset="-127"/>
                <a:ea typeface="Rix모던고딕 B" pitchFamily="18" charset="-127"/>
              </a:rPr>
              <a:t>Open API </a:t>
            </a:r>
            <a:r>
              <a:rPr lang="ko-KR" altLang="en-US" sz="1200" kern="1200" dirty="0">
                <a:latin typeface="Rix모던고딕 B" pitchFamily="18" charset="-127"/>
                <a:ea typeface="Rix모던고딕 B" pitchFamily="18" charset="-127"/>
              </a:rPr>
              <a:t>형태로 공개한 정보나 기능들을 결합하여 새로운 업무와 서비스 창출 활발</a:t>
            </a:r>
          </a:p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ko-KR" altLang="en-US" sz="1200" kern="1200" dirty="0">
                <a:latin typeface="Rix모던고딕 B" pitchFamily="18" charset="-127"/>
                <a:ea typeface="Rix모던고딕 B" pitchFamily="18" charset="-127"/>
              </a:rPr>
              <a:t>정부가 보유한 자원들도 </a:t>
            </a:r>
            <a:r>
              <a:rPr lang="en-US" altLang="ko-KR" sz="1200" kern="1200" dirty="0">
                <a:latin typeface="Rix모던고딕 B" pitchFamily="18" charset="-127"/>
                <a:ea typeface="Rix모던고딕 B" pitchFamily="18" charset="-127"/>
              </a:rPr>
              <a:t>Open API</a:t>
            </a:r>
            <a:r>
              <a:rPr lang="ko-KR" altLang="en-US" sz="1200" kern="1200" dirty="0">
                <a:latin typeface="Rix모던고딕 B" pitchFamily="18" charset="-127"/>
                <a:ea typeface="Rix모던고딕 B" pitchFamily="18" charset="-127"/>
              </a:rPr>
              <a:t>화 하여 민간 산업발전에 기여해야 한다는 사회적 요구 증가</a:t>
            </a:r>
          </a:p>
          <a:p>
            <a:pPr marL="87313" lvl="0" indent="-87313" defTabSz="914239" latinLnBrk="1"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</a:pPr>
            <a:r>
              <a:rPr lang="en-US" altLang="ko-KR" sz="1200" kern="1200" dirty="0">
                <a:latin typeface="Rix모던고딕 B" pitchFamily="18" charset="-127"/>
                <a:ea typeface="Rix모던고딕 B" pitchFamily="18" charset="-127"/>
              </a:rPr>
              <a:t>Open API</a:t>
            </a:r>
            <a:r>
              <a:rPr lang="ko-KR" altLang="en-US" sz="1200" kern="1200" dirty="0">
                <a:latin typeface="Rix모던고딕 B" pitchFamily="18" charset="-127"/>
                <a:ea typeface="Rix모던고딕 B" pitchFamily="18" charset="-127"/>
              </a:rPr>
              <a:t>를 위한 국제표준기술로 웹 </a:t>
            </a:r>
            <a:r>
              <a:rPr lang="ko-KR" altLang="en-US" sz="1200" kern="1200" dirty="0" smtClean="0">
                <a:latin typeface="Rix모던고딕 B" pitchFamily="18" charset="-127"/>
                <a:ea typeface="Rix모던고딕 B" pitchFamily="18" charset="-127"/>
              </a:rPr>
              <a:t>서비스 </a:t>
            </a:r>
            <a:r>
              <a:rPr lang="ko-KR" altLang="en-US" sz="1200" kern="1200" dirty="0">
                <a:latin typeface="Rix모던고딕 B" pitchFamily="18" charset="-127"/>
                <a:ea typeface="Rix모던고딕 B" pitchFamily="18" charset="-127"/>
              </a:rPr>
              <a:t>존재</a:t>
            </a:r>
          </a:p>
        </p:txBody>
      </p:sp>
      <p:sp>
        <p:nvSpPr>
          <p:cNvPr id="118" name="Rectangle 27"/>
          <p:cNvSpPr>
            <a:spLocks noChangeArrowheads="1"/>
          </p:cNvSpPr>
          <p:nvPr/>
        </p:nvSpPr>
        <p:spPr bwMode="auto">
          <a:xfrm>
            <a:off x="279462" y="1951079"/>
            <a:ext cx="5460938" cy="4335421"/>
          </a:xfrm>
          <a:prstGeom prst="rect">
            <a:avLst/>
          </a:prstGeom>
          <a:noFill/>
          <a:ln w="3175" algn="ctr">
            <a:solidFill>
              <a:sysClr val="windowText" lastClr="000000">
                <a:lumMod val="50000"/>
                <a:lumOff val="50000"/>
              </a:sysClr>
            </a:solidFill>
            <a:miter lim="800000"/>
            <a:headEnd/>
            <a:tailEnd/>
          </a:ln>
          <a:extLst/>
        </p:spPr>
        <p:txBody>
          <a:bodyPr anchor="ctr"/>
          <a:lstStyle/>
          <a:p>
            <a:pPr marL="111125" marR="0" lvl="0" indent="-111125" defTabSz="91440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0" lang="en-US" altLang="ko-KR" sz="13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119" name="_x98469656" descr="DRW000004f81edd"/>
          <p:cNvPicPr>
            <a:picLocks noChangeAspect="1" noChangeArrowheads="1"/>
          </p:cNvPicPr>
          <p:nvPr/>
        </p:nvPicPr>
        <p:blipFill>
          <a:blip r:embed="rId3" cstate="print">
            <a:lum contrast="12000"/>
          </a:blip>
          <a:srcRect l="1830" t="967" r="3416" b="2390"/>
          <a:stretch>
            <a:fillRect/>
          </a:stretch>
        </p:blipFill>
        <p:spPr bwMode="auto">
          <a:xfrm>
            <a:off x="399200" y="2505908"/>
            <a:ext cx="5243438" cy="3401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6305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en-US" altLang="ko-KR" dirty="0" smtClean="0"/>
              <a:t>OPEN API </a:t>
            </a:r>
            <a:r>
              <a:rPr lang="ko-KR" altLang="en-US" dirty="0" smtClean="0"/>
              <a:t>사용 사례를 검토함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서비스 편의 향상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OPEN API (2/2)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3492743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기상청의 방재기상정보 </a:t>
            </a:r>
            <a:r>
              <a:rPr kumimoji="0" lang="en-US" altLang="ko-KR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Open API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경찰청의 미아정보 </a:t>
            </a:r>
            <a:r>
              <a:rPr lang="en-US" altLang="ko-KR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Open API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00023" y="5453237"/>
            <a:ext cx="9505952" cy="747538"/>
            <a:chOff x="272480" y="5514672"/>
            <a:chExt cx="9361040" cy="747538"/>
          </a:xfrm>
        </p:grpSpPr>
        <p:sp>
          <p:nvSpPr>
            <p:cNvPr id="18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en-US" altLang="ko-KR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Open API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서비스는 단지 기존 서비스의 확장을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넘어 </a:t>
              </a:r>
              <a:r>
                <a:rPr kumimoji="1" lang="ko-KR" altLang="en-US" sz="120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저렴하게 高부가가치의 새로운 비즈니스를 창출할 수 있는 효과적 방법임</a:t>
              </a:r>
            </a:p>
          </p:txBody>
        </p:sp>
        <p:sp>
          <p:nvSpPr>
            <p:cNvPr id="19" name="오각형 18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pic>
        <p:nvPicPr>
          <p:cNvPr id="21" name="_x98464624" descr="DRW000004f81ee1"/>
          <p:cNvPicPr>
            <a:picLocks noChangeAspect="1" noChangeArrowheads="1"/>
          </p:cNvPicPr>
          <p:nvPr/>
        </p:nvPicPr>
        <p:blipFill>
          <a:blip r:embed="rId3" cstate="print"/>
          <a:srcRect l="1328" t="1178" r="5586" b="1944"/>
          <a:stretch>
            <a:fillRect/>
          </a:stretch>
        </p:blipFill>
        <p:spPr bwMode="auto">
          <a:xfrm>
            <a:off x="345785" y="1968028"/>
            <a:ext cx="4425949" cy="233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_x98537720" descr="EMB000004f81ed9"/>
          <p:cNvPicPr>
            <a:picLocks noChangeAspect="1" noChangeArrowheads="1"/>
          </p:cNvPicPr>
          <p:nvPr/>
        </p:nvPicPr>
        <p:blipFill>
          <a:blip r:embed="rId4" cstate="print"/>
          <a:srcRect r="133" b="4408"/>
          <a:stretch>
            <a:fillRect/>
          </a:stretch>
        </p:blipFill>
        <p:spPr bwMode="auto">
          <a:xfrm>
            <a:off x="5332189" y="1968028"/>
            <a:ext cx="403225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668"/>
          <p:cNvSpPr>
            <a:spLocks noChangeArrowheads="1"/>
          </p:cNvSpPr>
          <p:nvPr/>
        </p:nvSpPr>
        <p:spPr bwMode="auto">
          <a:xfrm>
            <a:off x="270578" y="4419571"/>
            <a:ext cx="4501156" cy="1164904"/>
          </a:xfrm>
          <a:prstGeom prst="rect">
            <a:avLst/>
          </a:prstGeom>
          <a:noFill/>
          <a:ln w="1270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0" rIns="36000" bIns="0" anchor="t"/>
          <a:lstStyle/>
          <a:p>
            <a:pPr marL="90488" indent="-904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기상청이 생산하는 태풍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황사 등의 방재기상정보를 재난관리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교통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농수산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국방기관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민간예보사업자 등 유관기관의 업무시스템이나 사이트에서 활용할 수 있도록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Open API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형태를 제공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기존 시스템 간의 직접 연계가 되지 않아 실시간 정보 수집이 힘들었으나 웹서비스 방식으로 정보제공이 가능해짐에 따라 연계비용 및 시간을 획기적으로 감소함</a:t>
            </a:r>
            <a:endParaRPr kumimoji="1" lang="ko-KR" altLang="en-US" sz="1000" kern="12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6" name="Rectangle 668"/>
          <p:cNvSpPr>
            <a:spLocks noChangeArrowheads="1"/>
          </p:cNvSpPr>
          <p:nvPr/>
        </p:nvSpPr>
        <p:spPr bwMode="auto">
          <a:xfrm>
            <a:off x="5132863" y="4419571"/>
            <a:ext cx="4501156" cy="1164904"/>
          </a:xfrm>
          <a:prstGeom prst="rect">
            <a:avLst/>
          </a:prstGeom>
          <a:noFill/>
          <a:ln w="1270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0" rIns="36000" bIns="0" anchor="t"/>
          <a:lstStyle/>
          <a:p>
            <a:pPr marL="90488" indent="-904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미아찾기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성공률을 높이기 위해 경찰청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미아찾기센터의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미아발생정보 및 미아 관련 정보를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Open API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 제공하여 신속하고 효율적으로 유관 기관의 업무 시스템과 공유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미아정보 공개를 통해 외부 다수 기관과 연계하여 실시간으로 미아정보를 공유하여 미아정보를 다양한 채널로 유통시킴으로써 대국민 서비스 향상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연계를 위한 개발기간이 단축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21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algn="just"/>
            <a:r>
              <a:rPr lang="ko-KR" altLang="en-US" dirty="0"/>
              <a:t>하자유형 자동분류 및 분석 서비스 검증</a:t>
            </a:r>
            <a:r>
              <a:rPr lang="en-US" altLang="ko-KR" dirty="0"/>
              <a:t>(POC) </a:t>
            </a:r>
            <a:r>
              <a:rPr lang="ko-KR" altLang="en-US" dirty="0"/>
              <a:t>수행 중 </a:t>
            </a:r>
            <a:r>
              <a:rPr lang="en-US" altLang="ko-KR" dirty="0"/>
              <a:t>VOC </a:t>
            </a:r>
            <a:r>
              <a:rPr lang="ko-KR" altLang="en-US" dirty="0"/>
              <a:t>음성파일에 대한 처리 </a:t>
            </a:r>
            <a:r>
              <a:rPr lang="ko-KR" altLang="en-US" dirty="0" smtClean="0"/>
              <a:t>방안을 검토한 내용임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 1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 VOC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음성파일 처리 방안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4771735" y="127112"/>
            <a:ext cx="4936548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graphicFrame>
        <p:nvGraphicFramePr>
          <p:cNvPr id="90" name="Group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671806"/>
              </p:ext>
            </p:extLst>
          </p:nvPr>
        </p:nvGraphicFramePr>
        <p:xfrm>
          <a:off x="208397" y="1406007"/>
          <a:ext cx="9494061" cy="4774320"/>
        </p:xfrm>
        <a:graphic>
          <a:graphicData uri="http://schemas.openxmlformats.org/drawingml/2006/table">
            <a:tbl>
              <a:tblPr/>
              <a:tblGrid>
                <a:gridCol w="353578"/>
                <a:gridCol w="900000"/>
                <a:gridCol w="2088515"/>
                <a:gridCol w="1993060"/>
                <a:gridCol w="4158908"/>
              </a:tblGrid>
              <a:tr h="21448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No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처리 방안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방안 설명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전제 조건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비 고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75600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Google </a:t>
                      </a: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Speech-API </a:t>
                      </a: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사용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LH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공사 내부에서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 미만으로 분할된 음성파일을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API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를 이용해 텍스트 포맷 파일로 변환하여 비식별 처리 후 구글 스토리지로 업로드 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 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분석 수행</a:t>
                      </a:r>
                      <a:endParaRPr kumimoji="0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1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음성파일 확보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확인</a:t>
                      </a:r>
                      <a:endParaRPr kumimoji="0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1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수행기간을 고려한 대상 선정</a:t>
                      </a:r>
                      <a:endParaRPr kumimoji="0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1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공사 내 로컬 작업을 위한 파일 분할</a:t>
                      </a:r>
                      <a:endParaRPr kumimoji="0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1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텍스트 변환 파일의 비식별 처리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수행 기간</a:t>
                      </a:r>
                      <a:r>
                        <a:rPr kumimoji="0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수행 환경에 따른 요금 고려</a:t>
                      </a:r>
                      <a:endParaRPr kumimoji="0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1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3">
                              <a:lumMod val="10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확보된 음성파일 특성에 대한 선 검토 필요</a:t>
                      </a:r>
                      <a:endParaRPr kumimoji="0" lang="en-US" altLang="ko-KR" sz="9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accent3">
                            <a:lumMod val="10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Google</a:t>
                      </a: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Speech-API</a:t>
                      </a: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사용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LH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공사 내부에서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VOC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음성파일을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Call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상담 패턴을 고려해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 미만으로 분할한 후 개인정보 내역이 포함된 파일을 삭제 후 구글 스토리지로 업로드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분석 수행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음성파일 확보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확인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Call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상담 패턴 확인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공사 내 로컬 작업을 위한 파일 분할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Call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상담 패턴을 활용한 파일 분할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해당 파일 삭제로 개인정보 사전 처리 고려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(’18.04.17(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화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부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샘플 음성파일 기준으로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Call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상담 패턴을 사전 파악하여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VOC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음성파일 분할 시간 정의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6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</a:t>
                      </a:r>
                      <a:endParaRPr lang="ko-KR" altLang="en-US" sz="1000" b="1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STT</a:t>
                      </a: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솔루션 사용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LH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공사 내부에서 해당 솔루션을 사용해 음성파일을 텍스트 파일로 변환하여 비식별 처리 후 구글 스토리지로 업로드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분석 수행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음성파일 확보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확인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대상 솔루션 벤더 선정 및 특성 파악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수행기간을 고려한 대상 선정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텍스트 변환 파일의 비식별 처리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리뷰와이저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(https://reviewiser.io)</a:t>
                      </a: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브리지텍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(http://www.bridgetec.co.kr/business/voicesolution/index.jsp)</a:t>
                      </a: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셀바스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AI (http://speech.selvasai.com/)</a:t>
                      </a: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시스트란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  (http://www.systran-software.co.kr/translation-products/asr/ezdas/)</a:t>
                      </a: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동방정보통신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(http://www.dbic.co.kr/pro/pro_etc_voice.html)</a:t>
                      </a: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베이글소프트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(http://www.vagelsoft.com/?page_id=872)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4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</a:t>
                      </a:r>
                      <a:endParaRPr lang="ko-KR" altLang="en-US" sz="1000" b="1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음성파일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제외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수행 기간과 환경을 고려하여 수집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분석 대상에서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VOC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음성 파일 제외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분석 대상 제외에 대한 고객 협의 및 확인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VOC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음성파일 제외 사항에 대한 근거 명확화 필요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00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ko-KR" altLang="en-US" sz="1000" b="1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기타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[ VOC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음성파일 관리 현황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(2018.03.30(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금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부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]</a:t>
                      </a: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1. 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공식적으로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약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150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만건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500  </a:t>
                      </a:r>
                      <a:r>
                        <a:rPr kumimoji="0" lang="en-US" altLang="ko-KR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GByte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정도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를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주거자산관리처에서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관리 중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2. 1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일 업무시간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(09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~ 18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중 시간대별 디렉토리 내에 음성파일을 생성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/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보관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3.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파일명은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상담사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번호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자리와 분초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자리 조합으로 구성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4.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파일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확장자는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REC</a:t>
                      </a: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5.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빈도는 관리중인 디렉토리 내 파일 개수로 확인 필요하며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여름 장마철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겨율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혹한기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등에 콜이 많음</a:t>
                      </a:r>
                    </a:p>
                  </a:txBody>
                  <a:tcPr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 bwMode="auto">
          <a:xfrm>
            <a:off x="200025" y="1657349"/>
            <a:ext cx="9505949" cy="790575"/>
          </a:xfrm>
          <a:prstGeom prst="rect">
            <a:avLst/>
          </a:prstGeom>
          <a:noFill/>
          <a:ln w="63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C000">
                <a:alpha val="40000"/>
              </a:srgbClr>
            </a:glow>
          </a:effectLst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308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 bwMode="auto">
          <a:xfrm>
            <a:off x="4438650" y="2447471"/>
            <a:ext cx="5086350" cy="3743780"/>
          </a:xfrm>
          <a:prstGeom prst="rect">
            <a:avLst/>
          </a:prstGeom>
          <a:pattFill prst="lgCheck">
            <a:fgClr>
              <a:srgbClr val="FFFFCC"/>
            </a:fgClr>
            <a:bgClr>
              <a:schemeClr val="bg1"/>
            </a:bgClr>
          </a:pattFill>
          <a:ln w="63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C000">
                <a:alpha val="40000"/>
              </a:srgbClr>
            </a:glow>
          </a:effectLst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pPr algn="just"/>
            <a:r>
              <a:rPr lang="en-US" altLang="ko-KR" dirty="0" smtClean="0"/>
              <a:t>Google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Speech-API</a:t>
            </a:r>
            <a:r>
              <a:rPr lang="ko-KR" altLang="en-US" dirty="0" smtClean="0"/>
              <a:t> </a:t>
            </a:r>
            <a:r>
              <a:rPr lang="ko-KR" altLang="en-US" dirty="0"/>
              <a:t>사용 시 내부적인 프로세스 내역임 </a:t>
            </a:r>
            <a:r>
              <a:rPr lang="en-US" altLang="ko-KR" dirty="0"/>
              <a:t>(</a:t>
            </a:r>
            <a:r>
              <a:rPr lang="ko-KR" altLang="en-US" dirty="0"/>
              <a:t>요청 접수 이후의 처리단계는 사용자에게 공개되지 않고 내부적으로 관리됨           </a:t>
            </a:r>
            <a:r>
              <a:rPr lang="en-US" altLang="ko-KR" dirty="0"/>
              <a:t>)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GCP Speech-API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프로세스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4771735" y="127112"/>
            <a:ext cx="4936548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1795688" y="1113971"/>
            <a:ext cx="352425" cy="152854"/>
          </a:xfrm>
          <a:prstGeom prst="rect">
            <a:avLst/>
          </a:prstGeom>
          <a:pattFill prst="lgCheck">
            <a:fgClr>
              <a:srgbClr val="FFFFCC"/>
            </a:fgClr>
            <a:bgClr>
              <a:schemeClr val="bg1"/>
            </a:bgClr>
          </a:pattFill>
          <a:ln w="63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C000">
                <a:alpha val="40000"/>
              </a:srgbClr>
            </a:glow>
          </a:effectLst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API </a:t>
            </a:r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 시 프로세스 처리 내역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81000" y="1939925"/>
            <a:ext cx="9036050" cy="4308475"/>
            <a:chOff x="452438" y="1196975"/>
            <a:chExt cx="8964612" cy="4824413"/>
          </a:xfrm>
        </p:grpSpPr>
        <p:sp>
          <p:nvSpPr>
            <p:cNvPr id="42" name="AutoShape 186"/>
            <p:cNvSpPr>
              <a:spLocks noChangeArrowheads="1"/>
            </p:cNvSpPr>
            <p:nvPr/>
          </p:nvSpPr>
          <p:spPr bwMode="auto">
            <a:xfrm>
              <a:off x="3117850" y="1412875"/>
              <a:ext cx="863600" cy="204788"/>
            </a:xfrm>
            <a:prstGeom prst="flowChartProcess">
              <a:avLst/>
            </a:prstGeom>
            <a:solidFill>
              <a:srgbClr val="EAEAEA"/>
            </a:solidFill>
            <a:ln w="12700" algn="ctr">
              <a:solidFill>
                <a:srgbClr val="5F5F5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0" hangingPunct="0"/>
              <a:r>
                <a:rPr kumimoji="0" lang="ko-KR" altLang="en-US" sz="900" b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요청접수</a:t>
              </a:r>
            </a:p>
          </p:txBody>
        </p:sp>
        <p:sp>
          <p:nvSpPr>
            <p:cNvPr id="43" name="Line 6"/>
            <p:cNvSpPr>
              <a:spLocks noChangeShapeType="1"/>
            </p:cNvSpPr>
            <p:nvPr/>
          </p:nvSpPr>
          <p:spPr bwMode="auto">
            <a:xfrm>
              <a:off x="3549650" y="1622425"/>
              <a:ext cx="0" cy="439896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44" name="Rectangle 7"/>
            <p:cNvSpPr>
              <a:spLocks noChangeArrowheads="1"/>
            </p:cNvSpPr>
            <p:nvPr/>
          </p:nvSpPr>
          <p:spPr bwMode="auto">
            <a:xfrm>
              <a:off x="3478213" y="2173288"/>
              <a:ext cx="136525" cy="71120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45" name="Line 8"/>
            <p:cNvSpPr>
              <a:spLocks noChangeShapeType="1"/>
            </p:cNvSpPr>
            <p:nvPr/>
          </p:nvSpPr>
          <p:spPr bwMode="auto">
            <a:xfrm flipV="1">
              <a:off x="817563" y="2211388"/>
              <a:ext cx="265906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47" name="AutoShape 186"/>
            <p:cNvSpPr>
              <a:spLocks noChangeArrowheads="1"/>
            </p:cNvSpPr>
            <p:nvPr/>
          </p:nvSpPr>
          <p:spPr bwMode="auto">
            <a:xfrm>
              <a:off x="5849938" y="1412875"/>
              <a:ext cx="863600" cy="204788"/>
            </a:xfrm>
            <a:prstGeom prst="flowChartProcess">
              <a:avLst/>
            </a:prstGeom>
            <a:solidFill>
              <a:srgbClr val="EAEAEA"/>
            </a:solidFill>
            <a:ln w="12700" algn="ctr">
              <a:solidFill>
                <a:srgbClr val="5F5F5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0" hangingPunct="0"/>
              <a:r>
                <a:rPr kumimoji="0" lang="ko-KR" altLang="en-US" sz="9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정보관리 </a:t>
              </a:r>
              <a:r>
                <a:rPr kumimoji="0" lang="en-US" altLang="ko-KR" sz="9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DB</a:t>
              </a:r>
              <a:endParaRPr kumimoji="0"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48" name="Line 11"/>
            <p:cNvSpPr>
              <a:spLocks noChangeShapeType="1"/>
            </p:cNvSpPr>
            <p:nvPr/>
          </p:nvSpPr>
          <p:spPr bwMode="auto">
            <a:xfrm>
              <a:off x="6281738" y="1622425"/>
              <a:ext cx="0" cy="439896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0" name="AutoShape 186"/>
            <p:cNvSpPr>
              <a:spLocks noChangeArrowheads="1"/>
            </p:cNvSpPr>
            <p:nvPr/>
          </p:nvSpPr>
          <p:spPr bwMode="auto">
            <a:xfrm>
              <a:off x="7223125" y="1412875"/>
              <a:ext cx="863600" cy="204788"/>
            </a:xfrm>
            <a:prstGeom prst="flowChartProcess">
              <a:avLst/>
            </a:prstGeom>
            <a:solidFill>
              <a:srgbClr val="EAEAEA"/>
            </a:solidFill>
            <a:ln w="12700" algn="ctr">
              <a:solidFill>
                <a:srgbClr val="5F5F5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0" hangingPunct="0"/>
              <a:r>
                <a:rPr kumimoji="0" lang="ko-KR" altLang="en-US" sz="9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첨부파일 저장소</a:t>
              </a:r>
              <a:endParaRPr kumimoji="0"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1" name="Line 14"/>
            <p:cNvSpPr>
              <a:spLocks noChangeShapeType="1"/>
            </p:cNvSpPr>
            <p:nvPr/>
          </p:nvSpPr>
          <p:spPr bwMode="auto">
            <a:xfrm>
              <a:off x="7654925" y="1622425"/>
              <a:ext cx="0" cy="439896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2" name="Line 15"/>
            <p:cNvSpPr>
              <a:spLocks noChangeShapeType="1"/>
            </p:cNvSpPr>
            <p:nvPr/>
          </p:nvSpPr>
          <p:spPr bwMode="auto">
            <a:xfrm>
              <a:off x="3621088" y="2817813"/>
              <a:ext cx="2592387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3" name="Rectangle 16"/>
            <p:cNvSpPr>
              <a:spLocks noChangeArrowheads="1"/>
            </p:cNvSpPr>
            <p:nvPr/>
          </p:nvSpPr>
          <p:spPr bwMode="auto">
            <a:xfrm>
              <a:off x="7581900" y="4005263"/>
              <a:ext cx="142875" cy="654050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4" name="Text Box 17"/>
            <p:cNvSpPr txBox="1">
              <a:spLocks noChangeArrowheads="1"/>
            </p:cNvSpPr>
            <p:nvPr/>
          </p:nvSpPr>
          <p:spPr bwMode="auto">
            <a:xfrm>
              <a:off x="1111746" y="1848297"/>
              <a:ext cx="1945291" cy="379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fontAlgn="base" hangingPunct="0"/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API</a:t>
              </a:r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를 통한 텍스트 변환 처리 요청</a:t>
              </a:r>
              <a:endParaRPr kumimoji="0" lang="ko-KR" altLang="en-US" sz="8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0" fontAlgn="base" hangingPunct="0"/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분할 정보</a:t>
              </a:r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변환 정보</a:t>
              </a:r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처리내역 관리 정보</a:t>
              </a:r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endParaRPr kumimoji="0" lang="en-US" altLang="ko-KR" sz="8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6" name="Line 18"/>
            <p:cNvSpPr>
              <a:spLocks noChangeShapeType="1"/>
            </p:cNvSpPr>
            <p:nvPr/>
          </p:nvSpPr>
          <p:spPr bwMode="auto">
            <a:xfrm>
              <a:off x="817563" y="1765300"/>
              <a:ext cx="0" cy="418941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7" name="Text Box 19"/>
            <p:cNvSpPr txBox="1">
              <a:spLocks noChangeArrowheads="1"/>
            </p:cNvSpPr>
            <p:nvPr/>
          </p:nvSpPr>
          <p:spPr bwMode="auto">
            <a:xfrm>
              <a:off x="4529457" y="2446691"/>
              <a:ext cx="2168525" cy="379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/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변환 요청 관리정보 검색</a:t>
              </a:r>
              <a:endParaRPr kumimoji="0" lang="en-US" altLang="ko-KR" sz="8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0" fontAlgn="base" hangingPunct="0"/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 </a:t>
              </a:r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ID</a:t>
              </a:r>
              <a:r>
                <a:rPr kumimoji="0" lang="en-US" altLang="ko-KR" sz="8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</a:p>
          </p:txBody>
        </p:sp>
        <p:sp>
          <p:nvSpPr>
            <p:cNvPr id="58" name="Text Box 20"/>
            <p:cNvSpPr txBox="1">
              <a:spLocks noChangeArrowheads="1"/>
            </p:cNvSpPr>
            <p:nvPr/>
          </p:nvSpPr>
          <p:spPr bwMode="auto">
            <a:xfrm>
              <a:off x="3100237" y="1196975"/>
              <a:ext cx="936625" cy="241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/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GCP</a:t>
              </a:r>
              <a:endParaRPr kumimoji="0" lang="ko-KR" altLang="en-US" sz="8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9" name="Rectangle 21"/>
            <p:cNvSpPr>
              <a:spLocks noChangeArrowheads="1"/>
            </p:cNvSpPr>
            <p:nvPr/>
          </p:nvSpPr>
          <p:spPr bwMode="auto">
            <a:xfrm>
              <a:off x="6215063" y="2736850"/>
              <a:ext cx="142875" cy="944563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0" name="Line 22"/>
            <p:cNvSpPr>
              <a:spLocks noChangeShapeType="1"/>
            </p:cNvSpPr>
            <p:nvPr/>
          </p:nvSpPr>
          <p:spPr bwMode="auto">
            <a:xfrm>
              <a:off x="4989513" y="4114800"/>
              <a:ext cx="2592387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1" name="Freeform 23"/>
            <p:cNvSpPr>
              <a:spLocks/>
            </p:cNvSpPr>
            <p:nvPr/>
          </p:nvSpPr>
          <p:spPr bwMode="auto">
            <a:xfrm>
              <a:off x="6364288" y="3038475"/>
              <a:ext cx="212725" cy="311150"/>
            </a:xfrm>
            <a:custGeom>
              <a:avLst/>
              <a:gdLst>
                <a:gd name="T0" fmla="*/ 0 w 208"/>
                <a:gd name="T1" fmla="*/ 14 h 258"/>
                <a:gd name="T2" fmla="*/ 133 w 208"/>
                <a:gd name="T3" fmla="*/ 19 h 258"/>
                <a:gd name="T4" fmla="*/ 207 w 208"/>
                <a:gd name="T5" fmla="*/ 129 h 258"/>
                <a:gd name="T6" fmla="*/ 138 w 208"/>
                <a:gd name="T7" fmla="*/ 239 h 258"/>
                <a:gd name="T8" fmla="*/ 0 w 208"/>
                <a:gd name="T9" fmla="*/ 24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258">
                  <a:moveTo>
                    <a:pt x="0" y="14"/>
                  </a:moveTo>
                  <a:cubicBezTo>
                    <a:pt x="22" y="15"/>
                    <a:pt x="98" y="0"/>
                    <a:pt x="133" y="19"/>
                  </a:cubicBezTo>
                  <a:cubicBezTo>
                    <a:pt x="168" y="38"/>
                    <a:pt x="206" y="92"/>
                    <a:pt x="207" y="129"/>
                  </a:cubicBezTo>
                  <a:cubicBezTo>
                    <a:pt x="208" y="166"/>
                    <a:pt x="172" y="220"/>
                    <a:pt x="138" y="239"/>
                  </a:cubicBezTo>
                  <a:cubicBezTo>
                    <a:pt x="104" y="258"/>
                    <a:pt x="29" y="241"/>
                    <a:pt x="0" y="241"/>
                  </a:cubicBezTo>
                </a:path>
              </a:pathLst>
            </a:custGeom>
            <a:noFill/>
            <a:ln w="31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2" name="Text Box 24"/>
            <p:cNvSpPr txBox="1">
              <a:spLocks noChangeArrowheads="1"/>
            </p:cNvSpPr>
            <p:nvPr/>
          </p:nvSpPr>
          <p:spPr bwMode="auto">
            <a:xfrm>
              <a:off x="6484938" y="2960688"/>
              <a:ext cx="1079500" cy="379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/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변환 처리를 위한 </a:t>
              </a:r>
              <a:r>
                <a:rPr kumimoji="0" lang="ko-KR" altLang="en-US" sz="8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정보항목 추출</a:t>
              </a:r>
            </a:p>
          </p:txBody>
        </p:sp>
        <p:sp>
          <p:nvSpPr>
            <p:cNvPr id="63" name="Text Box 25"/>
            <p:cNvSpPr txBox="1">
              <a:spLocks noChangeArrowheads="1"/>
            </p:cNvSpPr>
            <p:nvPr/>
          </p:nvSpPr>
          <p:spPr bwMode="auto">
            <a:xfrm>
              <a:off x="5728142" y="3906144"/>
              <a:ext cx="1253497" cy="241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fontAlgn="base" hangingPunct="0"/>
              <a:r>
                <a:rPr kumimoji="0" lang="ko-KR" altLang="en-US" sz="8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첨부파일 검색 </a:t>
              </a:r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 </a:t>
              </a:r>
              <a:r>
                <a:rPr kumimoji="0" lang="ko-KR" altLang="en-US" sz="8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정보</a:t>
              </a:r>
              <a:r>
                <a:rPr kumimoji="0" lang="en-US" altLang="ko-KR" sz="8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</a:p>
          </p:txBody>
        </p:sp>
        <p:sp>
          <p:nvSpPr>
            <p:cNvPr id="64" name="AutoShape 186"/>
            <p:cNvSpPr>
              <a:spLocks noChangeArrowheads="1"/>
            </p:cNvSpPr>
            <p:nvPr/>
          </p:nvSpPr>
          <p:spPr bwMode="auto">
            <a:xfrm>
              <a:off x="8604250" y="1412875"/>
              <a:ext cx="812800" cy="222250"/>
            </a:xfrm>
            <a:prstGeom prst="flowChartProcess">
              <a:avLst/>
            </a:prstGeom>
            <a:solidFill>
              <a:srgbClr val="EAEAEA"/>
            </a:solidFill>
            <a:ln w="12700" algn="ctr">
              <a:solidFill>
                <a:srgbClr val="5F5F5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0" hangingPunct="0"/>
              <a:r>
                <a:rPr kumimoji="0" lang="ko-KR" altLang="en-US" sz="9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처리 이력</a:t>
              </a:r>
              <a:endParaRPr kumimoji="0"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5" name="Oval 28"/>
            <p:cNvSpPr>
              <a:spLocks noChangeArrowheads="1"/>
            </p:cNvSpPr>
            <p:nvPr/>
          </p:nvSpPr>
          <p:spPr bwMode="auto">
            <a:xfrm>
              <a:off x="452438" y="1311275"/>
              <a:ext cx="742950" cy="454025"/>
            </a:xfrm>
            <a:prstGeom prst="ellipse">
              <a:avLst/>
            </a:prstGeom>
            <a:solidFill>
              <a:srgbClr val="EAEAEA"/>
            </a:solidFill>
            <a:ln w="12700" algn="ctr">
              <a:solidFill>
                <a:srgbClr val="5F5F5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eaLnBrk="0" fontAlgn="base" hangingPunct="0"/>
              <a:r>
                <a:rPr lang="en-US" altLang="ko-KR" sz="9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LH</a:t>
              </a:r>
              <a:r>
                <a:rPr lang="ko-KR" altLang="en-US" sz="9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공사</a:t>
              </a:r>
              <a:endPara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0" fontAlgn="base" hangingPunct="0"/>
              <a:r>
                <a:rPr kumimoji="0" lang="ko-KR" altLang="en-US" sz="9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로컬 환경</a:t>
              </a:r>
              <a:endParaRPr kumimoji="0"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6" name="Line 33"/>
            <p:cNvSpPr>
              <a:spLocks noChangeShapeType="1"/>
            </p:cNvSpPr>
            <p:nvPr/>
          </p:nvSpPr>
          <p:spPr bwMode="auto">
            <a:xfrm>
              <a:off x="9012238" y="1620838"/>
              <a:ext cx="0" cy="440055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7" name="Rectangle 34"/>
            <p:cNvSpPr>
              <a:spLocks noChangeArrowheads="1"/>
            </p:cNvSpPr>
            <p:nvPr/>
          </p:nvSpPr>
          <p:spPr bwMode="auto">
            <a:xfrm>
              <a:off x="8948738" y="5055649"/>
              <a:ext cx="131274" cy="46445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8" name="Line 35"/>
            <p:cNvSpPr>
              <a:spLocks noChangeShapeType="1"/>
            </p:cNvSpPr>
            <p:nvPr/>
          </p:nvSpPr>
          <p:spPr bwMode="auto">
            <a:xfrm>
              <a:off x="4989513" y="4587875"/>
              <a:ext cx="2592387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9" name="Text Box 36"/>
            <p:cNvSpPr txBox="1">
              <a:spLocks noChangeArrowheads="1"/>
            </p:cNvSpPr>
            <p:nvPr/>
          </p:nvSpPr>
          <p:spPr bwMode="auto">
            <a:xfrm>
              <a:off x="1536139" y="4521647"/>
              <a:ext cx="1161259" cy="379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fontAlgn="base" hangingPunct="0"/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처리 데이터 전송</a:t>
              </a:r>
              <a:endParaRPr kumimoji="0" lang="ko-KR" altLang="en-US" sz="8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ctr" eaLnBrk="0" fontAlgn="base" hangingPunct="0"/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변환 내역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및 기본정보</a:t>
              </a:r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endParaRPr kumimoji="0" lang="en-US" altLang="ko-KR" sz="8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0" name="AutoShape 186"/>
            <p:cNvSpPr>
              <a:spLocks noChangeArrowheads="1"/>
            </p:cNvSpPr>
            <p:nvPr/>
          </p:nvSpPr>
          <p:spPr bwMode="auto">
            <a:xfrm>
              <a:off x="4491038" y="1412875"/>
              <a:ext cx="849312" cy="222250"/>
            </a:xfrm>
            <a:prstGeom prst="flowChartProcess">
              <a:avLst/>
            </a:prstGeom>
            <a:solidFill>
              <a:srgbClr val="EAEAEA"/>
            </a:solidFill>
            <a:ln w="12700" algn="ctr">
              <a:solidFill>
                <a:srgbClr val="5F5F5F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>
              <a:lvl1pPr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1pPr>
              <a:lvl2pPr marL="742950" indent="-28575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2pPr>
              <a:lvl3pPr marL="11430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3pPr>
              <a:lvl4pPr marL="16002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4pPr>
              <a:lvl5pPr marL="2057400" indent="-228600" algn="l" fontAlgn="base" latinLnBrk="1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굴림" panose="020B0600000101010101" pitchFamily="50" charset="-127"/>
                </a:defRPr>
              </a:lvl9pPr>
            </a:lstStyle>
            <a:p>
              <a:pPr algn="ctr" eaLnBrk="0" hangingPunct="0"/>
              <a:r>
                <a:rPr kumimoji="0" lang="ko-KR" altLang="en-US" sz="9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원문전송</a:t>
              </a:r>
            </a:p>
          </p:txBody>
        </p:sp>
        <p:sp>
          <p:nvSpPr>
            <p:cNvPr id="71" name="Line 38"/>
            <p:cNvSpPr>
              <a:spLocks noChangeShapeType="1"/>
            </p:cNvSpPr>
            <p:nvPr/>
          </p:nvSpPr>
          <p:spPr bwMode="auto">
            <a:xfrm flipH="1">
              <a:off x="4912694" y="1639889"/>
              <a:ext cx="3794" cy="432817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2" name="Rectangle 39"/>
            <p:cNvSpPr>
              <a:spLocks noChangeArrowheads="1"/>
            </p:cNvSpPr>
            <p:nvPr/>
          </p:nvSpPr>
          <p:spPr bwMode="auto">
            <a:xfrm>
              <a:off x="4845050" y="3536950"/>
              <a:ext cx="131275" cy="1994085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3" name="Line 41"/>
            <p:cNvSpPr>
              <a:spLocks noChangeShapeType="1"/>
            </p:cNvSpPr>
            <p:nvPr/>
          </p:nvSpPr>
          <p:spPr bwMode="auto">
            <a:xfrm>
              <a:off x="4989513" y="3608388"/>
              <a:ext cx="1223962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4" name="Line 43"/>
            <p:cNvSpPr>
              <a:spLocks noChangeShapeType="1"/>
            </p:cNvSpPr>
            <p:nvPr/>
          </p:nvSpPr>
          <p:spPr bwMode="auto">
            <a:xfrm>
              <a:off x="4989513" y="5335200"/>
              <a:ext cx="3959225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5" name="Line 44"/>
            <p:cNvSpPr>
              <a:spLocks noChangeShapeType="1"/>
            </p:cNvSpPr>
            <p:nvPr/>
          </p:nvSpPr>
          <p:spPr bwMode="auto">
            <a:xfrm>
              <a:off x="814388" y="5337175"/>
              <a:ext cx="403225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6" name="Line 47"/>
            <p:cNvSpPr>
              <a:spLocks noChangeShapeType="1"/>
            </p:cNvSpPr>
            <p:nvPr/>
          </p:nvSpPr>
          <p:spPr bwMode="auto">
            <a:xfrm>
              <a:off x="815975" y="4868863"/>
              <a:ext cx="4032250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ko-KR" altLang="en-US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7" name="Text Box 48"/>
            <p:cNvSpPr txBox="1">
              <a:spLocks noChangeArrowheads="1"/>
            </p:cNvSpPr>
            <p:nvPr/>
          </p:nvSpPr>
          <p:spPr bwMode="auto">
            <a:xfrm>
              <a:off x="6419636" y="5124957"/>
              <a:ext cx="975190" cy="241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fontAlgn="base" hangingPunct="0"/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전송이력정보 </a:t>
              </a:r>
              <a:r>
                <a:rPr kumimoji="0" lang="ko-KR" altLang="en-US" sz="8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생성</a:t>
              </a:r>
            </a:p>
          </p:txBody>
        </p:sp>
        <p:sp>
          <p:nvSpPr>
            <p:cNvPr id="78" name="Text Box 49"/>
            <p:cNvSpPr txBox="1">
              <a:spLocks noChangeArrowheads="1"/>
            </p:cNvSpPr>
            <p:nvPr/>
          </p:nvSpPr>
          <p:spPr bwMode="auto">
            <a:xfrm>
              <a:off x="1722232" y="5112197"/>
              <a:ext cx="797074" cy="241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fontAlgn="base" hangingPunct="0"/>
              <a:r>
                <a:rPr kumimoji="0" lang="ko-KR" altLang="en-US" sz="8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정상접수 </a:t>
              </a:r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ACK.</a:t>
              </a:r>
              <a:endParaRPr kumimoji="0" lang="en-US" altLang="ko-KR" sz="8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9" name="Text Box 51"/>
            <p:cNvSpPr txBox="1">
              <a:spLocks noChangeArrowheads="1"/>
            </p:cNvSpPr>
            <p:nvPr/>
          </p:nvSpPr>
          <p:spPr bwMode="auto">
            <a:xfrm>
              <a:off x="5421990" y="4383088"/>
              <a:ext cx="1889631" cy="241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0" fontAlgn="base" hangingPunct="0"/>
              <a:r>
                <a:rPr kumimoji="0" lang="ko-KR" altLang="en-US" sz="8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첨부파일 제공 </a:t>
              </a:r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변환 파일</a:t>
              </a:r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기본 처리정보</a:t>
              </a:r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endParaRPr kumimoji="0" lang="en-US" altLang="ko-KR" sz="8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0" name="Text Box 52"/>
            <p:cNvSpPr txBox="1">
              <a:spLocks noChangeArrowheads="1"/>
            </p:cNvSpPr>
            <p:nvPr/>
          </p:nvSpPr>
          <p:spPr bwMode="auto">
            <a:xfrm>
              <a:off x="5060950" y="3397003"/>
              <a:ext cx="1152525" cy="241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fontAlgn="base" hangingPunct="0"/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변환 정보항목 </a:t>
              </a:r>
              <a:r>
                <a:rPr kumimoji="0" lang="ko-KR" altLang="en-US" sz="800" b="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취합</a:t>
              </a:r>
            </a:p>
          </p:txBody>
        </p:sp>
        <p:sp>
          <p:nvSpPr>
            <p:cNvPr id="81" name="AutoShape 53"/>
            <p:cNvSpPr>
              <a:spLocks/>
            </p:cNvSpPr>
            <p:nvPr/>
          </p:nvSpPr>
          <p:spPr bwMode="auto">
            <a:xfrm flipH="1">
              <a:off x="7896301" y="1828800"/>
              <a:ext cx="1115937" cy="592138"/>
            </a:xfrm>
            <a:prstGeom prst="accentCallout2">
              <a:avLst>
                <a:gd name="adj1" fmla="val 19301"/>
                <a:gd name="adj2" fmla="val 107056"/>
                <a:gd name="adj3" fmla="val 19301"/>
                <a:gd name="adj4" fmla="val 114407"/>
                <a:gd name="adj5" fmla="val -34588"/>
                <a:gd name="adj6" fmla="val 120000"/>
              </a:avLst>
            </a:prstGeom>
            <a:noFill/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Ins="18000"/>
            <a:lstStyle/>
            <a:p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첨부파일 저장소에는  음성파일의 텍스트 변환을 위한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정보와 관리 정보가 임시로 </a:t>
              </a:r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저장되나</a:t>
              </a:r>
              <a:r>
                <a:rPr kumimoji="0" lang="en-US" altLang="ko-KR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0" lang="ko-KR" altLang="en-US" sz="800" b="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조회 불가능</a:t>
              </a:r>
              <a:endParaRPr kumimoji="0" lang="ko-KR" altLang="en-US" sz="800" b="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83" name="직사각형 82"/>
          <p:cNvSpPr/>
          <p:nvPr/>
        </p:nvSpPr>
        <p:spPr bwMode="auto">
          <a:xfrm>
            <a:off x="3048000" y="2447471"/>
            <a:ext cx="1333500" cy="3743780"/>
          </a:xfrm>
          <a:prstGeom prst="rect">
            <a:avLst/>
          </a:prstGeom>
          <a:noFill/>
          <a:ln w="63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C000">
                <a:alpha val="40000"/>
              </a:srgbClr>
            </a:glow>
          </a:effectLst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4" name="Oval 15"/>
          <p:cNvSpPr>
            <a:spLocks noChangeArrowheads="1"/>
          </p:cNvSpPr>
          <p:nvPr/>
        </p:nvSpPr>
        <p:spPr bwMode="auto">
          <a:xfrm>
            <a:off x="3111500" y="2894014"/>
            <a:ext cx="231775" cy="230186"/>
          </a:xfrm>
          <a:prstGeom prst="ellipse">
            <a:avLst/>
          </a:prstGeom>
          <a:solidFill>
            <a:srgbClr val="FFC000"/>
          </a:solidFill>
          <a:ln w="3175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lIns="54000" tIns="46800" rIns="54000" bIns="46800" anchor="ctr"/>
          <a:lstStyle/>
          <a:p>
            <a:r>
              <a:rPr lang="en-US" altLang="ko-KR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endParaRPr lang="ko-KR" altLang="en-US" sz="9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5" name="Oval 15"/>
          <p:cNvSpPr>
            <a:spLocks noChangeArrowheads="1"/>
          </p:cNvSpPr>
          <p:nvPr/>
        </p:nvSpPr>
        <p:spPr bwMode="auto">
          <a:xfrm>
            <a:off x="5683250" y="3427414"/>
            <a:ext cx="231775" cy="230186"/>
          </a:xfrm>
          <a:prstGeom prst="ellipse">
            <a:avLst/>
          </a:prstGeom>
          <a:solidFill>
            <a:srgbClr val="FFC000"/>
          </a:solidFill>
          <a:ln w="3175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lIns="54000" tIns="46800" rIns="54000" bIns="46800" anchor="ctr"/>
          <a:lstStyle/>
          <a:p>
            <a:r>
              <a:rPr lang="en-US" altLang="ko-KR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endParaRPr lang="ko-KR" altLang="en-US" sz="9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6" name="Oval 15"/>
          <p:cNvSpPr>
            <a:spLocks noChangeArrowheads="1"/>
          </p:cNvSpPr>
          <p:nvPr/>
        </p:nvSpPr>
        <p:spPr bwMode="auto">
          <a:xfrm>
            <a:off x="5064125" y="5046664"/>
            <a:ext cx="231775" cy="230186"/>
          </a:xfrm>
          <a:prstGeom prst="ellipse">
            <a:avLst/>
          </a:prstGeom>
          <a:solidFill>
            <a:srgbClr val="FFC000"/>
          </a:solidFill>
          <a:ln w="3175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lIns="54000" tIns="46800" rIns="54000" bIns="46800" anchor="ctr"/>
          <a:lstStyle/>
          <a:p>
            <a:r>
              <a:rPr lang="en-US" altLang="ko-KR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  <a:endParaRPr lang="ko-KR" altLang="en-US" sz="9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7" name="Oval 15"/>
          <p:cNvSpPr>
            <a:spLocks noChangeArrowheads="1"/>
          </p:cNvSpPr>
          <p:nvPr/>
        </p:nvSpPr>
        <p:spPr bwMode="auto">
          <a:xfrm>
            <a:off x="3111500" y="5284789"/>
            <a:ext cx="231775" cy="230186"/>
          </a:xfrm>
          <a:prstGeom prst="ellipse">
            <a:avLst/>
          </a:prstGeom>
          <a:solidFill>
            <a:srgbClr val="FFC000"/>
          </a:solidFill>
          <a:ln w="3175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lIns="54000" tIns="46800" rIns="54000" bIns="46800" anchor="ctr"/>
          <a:lstStyle/>
          <a:p>
            <a:r>
              <a:rPr lang="en-US" altLang="ko-KR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5</a:t>
            </a:r>
            <a:endParaRPr lang="ko-KR" altLang="en-US" sz="9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8" name="Oval 15"/>
          <p:cNvSpPr>
            <a:spLocks noChangeArrowheads="1"/>
          </p:cNvSpPr>
          <p:nvPr/>
        </p:nvSpPr>
        <p:spPr bwMode="auto">
          <a:xfrm>
            <a:off x="6416675" y="3903664"/>
            <a:ext cx="231775" cy="230186"/>
          </a:xfrm>
          <a:prstGeom prst="ellipse">
            <a:avLst/>
          </a:prstGeom>
          <a:solidFill>
            <a:srgbClr val="FFC000"/>
          </a:solidFill>
          <a:ln w="3175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lIns="54000" tIns="46800" rIns="54000" bIns="46800" anchor="ctr"/>
          <a:lstStyle/>
          <a:p>
            <a:r>
              <a:rPr lang="en-US" altLang="ko-KR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3</a:t>
            </a:r>
            <a:endParaRPr lang="ko-KR" altLang="en-US" sz="9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9" name="텍스트 개체 틀 2">
            <a:extLst>
              <a:ext uri="{FF2B5EF4-FFF2-40B4-BE49-F238E27FC236}">
                <a16:creationId xmlns="" xmlns:a16="http://schemas.microsoft.com/office/drawing/2014/main" id="{3FB236AE-0ACF-5943-930D-41B9AB2BF382}"/>
              </a:ext>
            </a:extLst>
          </p:cNvPr>
          <p:cNvSpPr txBox="1">
            <a:spLocks/>
          </p:cNvSpPr>
          <p:nvPr/>
        </p:nvSpPr>
        <p:spPr bwMode="auto">
          <a:xfrm>
            <a:off x="2971800" y="5939726"/>
            <a:ext cx="6648450" cy="276999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600" b="1" spc="-50" baseline="0">
                <a:solidFill>
                  <a:srgbClr val="000000"/>
                </a:solidFill>
                <a:latin typeface="+mn-ea"/>
                <a:ea typeface="+mn-ea"/>
                <a:cs typeface="+mn-cs"/>
              </a:defRPr>
            </a:lvl1pPr>
            <a:lvl2pPr marL="455613" indent="-225425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2pPr>
            <a:lvl3pPr marL="684213" indent="-227013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3pPr>
            <a:lvl4pPr marL="404177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4pPr>
            <a:lvl5pPr marL="4271963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9pPr>
          </a:lstStyle>
          <a:p>
            <a:pPr algn="ctr"/>
            <a:r>
              <a:rPr lang="ko-KR" altLang="en-US" sz="1200" b="0" dirty="0" smtClean="0">
                <a:solidFill>
                  <a:srgbClr val="C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보안 사항을 준수하며</a:t>
            </a:r>
            <a:r>
              <a:rPr lang="en-US" altLang="ko-KR" sz="1200" b="0" dirty="0" smtClean="0">
                <a:solidFill>
                  <a:srgbClr val="C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  <a:r>
              <a:rPr lang="ko-KR" altLang="en-US" sz="1200" b="0" dirty="0" smtClean="0">
                <a:solidFill>
                  <a:srgbClr val="C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200" b="0" dirty="0" smtClean="0">
                <a:solidFill>
                  <a:srgbClr val="C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API </a:t>
            </a:r>
            <a:r>
              <a:rPr lang="ko-KR" altLang="en-US" sz="1200" b="0" dirty="0" smtClean="0">
                <a:solidFill>
                  <a:srgbClr val="C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호출 시 사용되는 데이터를 저장하여 별도로 활용하지 않음</a:t>
            </a:r>
            <a:endParaRPr lang="en-US" altLang="ko-KR" sz="1200" b="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02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algn="just"/>
            <a:r>
              <a:rPr lang="en-US" altLang="ko-KR" dirty="0"/>
              <a:t>GCP</a:t>
            </a:r>
            <a:r>
              <a:rPr lang="ko-KR" altLang="en-US" dirty="0"/>
              <a:t>의 </a:t>
            </a:r>
            <a:r>
              <a:rPr lang="en-US" altLang="ko-KR" dirty="0"/>
              <a:t>Speech-API </a:t>
            </a:r>
            <a:r>
              <a:rPr lang="ko-KR" altLang="en-US" dirty="0"/>
              <a:t>사용 시 주요 단계 별 세부 처리내역임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GCP Speech-API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프로세스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4771735" y="127112"/>
            <a:ext cx="4936548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graphicFrame>
        <p:nvGraphicFramePr>
          <p:cNvPr id="90" name="Group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442343"/>
              </p:ext>
            </p:extLst>
          </p:nvPr>
        </p:nvGraphicFramePr>
        <p:xfrm>
          <a:off x="208397" y="1406007"/>
          <a:ext cx="9494062" cy="4765224"/>
        </p:xfrm>
        <a:graphic>
          <a:graphicData uri="http://schemas.openxmlformats.org/drawingml/2006/table">
            <a:tbl>
              <a:tblPr/>
              <a:tblGrid>
                <a:gridCol w="353578"/>
                <a:gridCol w="933450"/>
                <a:gridCol w="1866900"/>
                <a:gridCol w="1228725"/>
                <a:gridCol w="2286000"/>
                <a:gridCol w="2825409"/>
              </a:tblGrid>
              <a:tr h="21448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No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기능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주요 설명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대상 정보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주요 범위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비 고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993426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API</a:t>
                      </a: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요청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접수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특정 사용자로부터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API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를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사용한 변환 요청 접수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요청 내역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요청된 음성파일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내부적으로 관리하는 식별키는 사용자에게 요청된 원본의 처리 결과를 반환하기 위한 후처리 정보임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필요한 위치로 변환된 정보를 보내기 위한 식별키로 내부적으로 사용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90156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요청 관리정보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검색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요청된 관리정보를 기준으로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API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정보를 검색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요청된 관리정보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요청된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변환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처리관련 정보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요청된 음성파일이 원본 파일을 의미하며 제도적으로 규정한 내용 및 형식이 적용됨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4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</a:t>
                      </a:r>
                      <a:endParaRPr lang="ko-KR" altLang="en-US" sz="1000" b="1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정보항목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추출 및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취합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검색된 내용을 기준으로 정보항목을 추출하고 취합함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정보 항목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처리된 관리정보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API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처리 중 구성되는 관리 내역의 정보항목과 변환 내역을 의미하며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옵션에 따라 전체 또는 일부로 내용을 구성할 수 있음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35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</a:t>
                      </a:r>
                      <a:endParaRPr lang="ko-KR" altLang="en-US" sz="1000" b="1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첨부파일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추출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요청된 변환관리 정보 기준으로 변환파일을 추출함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변환 파일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변환된 텍스트 파일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관리정보와 변환 처리 결과 파일로 구분할 수 있음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21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</a:t>
                      </a:r>
                      <a:endParaRPr lang="ko-KR" altLang="en-US" sz="1000" b="1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변환 데이터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전송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변환 데이터 전송에 필요한 원본 음성파일 대상으로 요청된 기본 정보를 포함하여 반환함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반환 내역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변환 파일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원본 데이터를 요청한 사용자로 반환하기 위한 정보</a:t>
                      </a:r>
                      <a:endParaRPr lang="en-US" altLang="ko-KR" sz="900" dirty="0" smtClean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90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변환 데이터를 구성하는 기본 관리정보</a:t>
                      </a:r>
                      <a:endParaRPr lang="ko-KR" altLang="en-US"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변환 처리된 파일 전송 후 정상접수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ACK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를 수신하고 이력을 남겨 관리함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1" name="Oval 15"/>
          <p:cNvSpPr>
            <a:spLocks noChangeArrowheads="1"/>
          </p:cNvSpPr>
          <p:nvPr/>
        </p:nvSpPr>
        <p:spPr bwMode="auto">
          <a:xfrm>
            <a:off x="263525" y="2055814"/>
            <a:ext cx="231775" cy="230186"/>
          </a:xfrm>
          <a:prstGeom prst="ellipse">
            <a:avLst/>
          </a:prstGeom>
          <a:solidFill>
            <a:srgbClr val="FFC000"/>
          </a:solidFill>
          <a:ln w="3175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lIns="54000" tIns="46800" rIns="54000" bIns="46800" anchor="ctr"/>
          <a:lstStyle/>
          <a:p>
            <a:r>
              <a:rPr lang="en-US" altLang="ko-KR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endParaRPr lang="ko-KR" altLang="en-US" sz="9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2" name="Oval 15"/>
          <p:cNvSpPr>
            <a:spLocks noChangeArrowheads="1"/>
          </p:cNvSpPr>
          <p:nvPr/>
        </p:nvSpPr>
        <p:spPr bwMode="auto">
          <a:xfrm>
            <a:off x="263525" y="3036889"/>
            <a:ext cx="231775" cy="230186"/>
          </a:xfrm>
          <a:prstGeom prst="ellipse">
            <a:avLst/>
          </a:prstGeom>
          <a:solidFill>
            <a:srgbClr val="FFC000"/>
          </a:solidFill>
          <a:ln w="3175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lIns="54000" tIns="46800" rIns="54000" bIns="46800" anchor="ctr"/>
          <a:lstStyle/>
          <a:p>
            <a:r>
              <a:rPr lang="en-US" altLang="ko-KR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endParaRPr lang="ko-KR" altLang="en-US" sz="9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3" name="Oval 15"/>
          <p:cNvSpPr>
            <a:spLocks noChangeArrowheads="1"/>
          </p:cNvSpPr>
          <p:nvPr/>
        </p:nvSpPr>
        <p:spPr bwMode="auto">
          <a:xfrm>
            <a:off x="263525" y="3970339"/>
            <a:ext cx="231775" cy="230186"/>
          </a:xfrm>
          <a:prstGeom prst="ellipse">
            <a:avLst/>
          </a:prstGeom>
          <a:solidFill>
            <a:srgbClr val="FFC000"/>
          </a:solidFill>
          <a:ln w="3175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lIns="54000" tIns="46800" rIns="54000" bIns="46800" anchor="ctr"/>
          <a:lstStyle/>
          <a:p>
            <a:r>
              <a:rPr lang="en-US" altLang="ko-KR" sz="9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3</a:t>
            </a:r>
            <a:endParaRPr lang="ko-KR" altLang="en-US" sz="9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4" name="Oval 15"/>
          <p:cNvSpPr>
            <a:spLocks noChangeArrowheads="1"/>
          </p:cNvSpPr>
          <p:nvPr/>
        </p:nvSpPr>
        <p:spPr bwMode="auto">
          <a:xfrm>
            <a:off x="263525" y="4808539"/>
            <a:ext cx="231775" cy="230186"/>
          </a:xfrm>
          <a:prstGeom prst="ellipse">
            <a:avLst/>
          </a:prstGeom>
          <a:solidFill>
            <a:srgbClr val="FFC000"/>
          </a:solidFill>
          <a:ln w="3175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lIns="54000" tIns="46800" rIns="54000" bIns="46800" anchor="ctr"/>
          <a:lstStyle/>
          <a:p>
            <a:r>
              <a:rPr lang="en-US" altLang="ko-KR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  <a:endParaRPr lang="ko-KR" altLang="en-US" sz="9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5" name="Oval 15"/>
          <p:cNvSpPr>
            <a:spLocks noChangeArrowheads="1"/>
          </p:cNvSpPr>
          <p:nvPr/>
        </p:nvSpPr>
        <p:spPr bwMode="auto">
          <a:xfrm>
            <a:off x="263525" y="5637214"/>
            <a:ext cx="231775" cy="230186"/>
          </a:xfrm>
          <a:prstGeom prst="ellipse">
            <a:avLst/>
          </a:prstGeom>
          <a:solidFill>
            <a:srgbClr val="FFC000"/>
          </a:solidFill>
          <a:ln w="3175" algn="ctr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lIns="54000" tIns="46800" rIns="54000" bIns="46800" anchor="ctr"/>
          <a:lstStyle/>
          <a:p>
            <a:r>
              <a:rPr lang="en-US" altLang="ko-KR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5</a:t>
            </a:r>
            <a:endParaRPr lang="ko-KR" altLang="en-US" sz="9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41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algn="just"/>
            <a:r>
              <a:rPr lang="en-US" altLang="ko-KR" dirty="0"/>
              <a:t>GCP</a:t>
            </a:r>
            <a:r>
              <a:rPr lang="ko-KR" altLang="en-US" dirty="0"/>
              <a:t>에 적용되는 보안사항 중 </a:t>
            </a:r>
            <a:r>
              <a:rPr lang="en-US" altLang="ko-KR" dirty="0"/>
              <a:t>API </a:t>
            </a:r>
            <a:r>
              <a:rPr lang="ko-KR" altLang="en-US" dirty="0"/>
              <a:t>사용 시 관련된 주요 보안사항에 대한 검토 내용임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API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사용 관련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Google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의 보안사항 준수 내역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4771735" y="127112"/>
            <a:ext cx="4936548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graphicFrame>
        <p:nvGraphicFramePr>
          <p:cNvPr id="12" name="Group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619742"/>
              </p:ext>
            </p:extLst>
          </p:nvPr>
        </p:nvGraphicFramePr>
        <p:xfrm>
          <a:off x="208397" y="1406007"/>
          <a:ext cx="9494062" cy="4813306"/>
        </p:xfrm>
        <a:graphic>
          <a:graphicData uri="http://schemas.openxmlformats.org/drawingml/2006/table">
            <a:tbl>
              <a:tblPr/>
              <a:tblGrid>
                <a:gridCol w="353578"/>
                <a:gridCol w="1666875"/>
                <a:gridCol w="3257550"/>
                <a:gridCol w="1428750"/>
                <a:gridCol w="1552575"/>
                <a:gridCol w="1234734"/>
              </a:tblGrid>
              <a:tr h="21448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No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주요 보안사항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주요 설명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주요 확인 정보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검토 및 충족여부 확인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비고</a:t>
                      </a:r>
                    </a:p>
                  </a:txBody>
                  <a:tcPr marL="0" marR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86400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Google</a:t>
                      </a: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보안 백서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전송중인 데이터 보안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  - Google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에서 전송 중에 데이터의 안전 유지가 중요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  - Google Front End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서버는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강력한 암호화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프로토콜을 지원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  - Google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의 웹 서비스와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API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간의 연결을 보호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다양한 고객들의 규정 준수 요구사항 정보를 공개함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각 규정 준수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https://cloud.google.com/docs/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990156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Google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데이터 처리 및 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보안 조항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약관에 명시된 대로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이 모든 고객 데이터를 삭제할 때까지 유효하며 자동으로 만료됨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계약 기간 만료 시 관련 법에 따라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시스템에서 모든 고객 데이터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기존 사본 포함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를 삭제하도록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에 지시함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계약 만료되기 전에 고객이 이후에 보유하고자 하는 고객 데이터 수출에 대한 책임이 있음을 인정하고 동의함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데이터 보호 법령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고객 개인 데이터 처리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https://cloud.google.com/terms/data-processing-terms#6-data-security-security-compliance-audits</a:t>
                      </a:r>
                      <a:endParaRPr kumimoji="0" lang="ko-KR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49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</a:t>
                      </a:r>
                      <a:endParaRPr lang="ko-KR" altLang="en-US" sz="1000" b="1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GCP </a:t>
                      </a: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보안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의 데이터 센터는 침입자를 감지하고 추적할 수 있는 고해상도 내부 및 외부 카메라로 연중무휴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시간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모니터링됨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서버 및 소프트웨어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스택에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대하여 보안을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염두해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두고 구축하여 보안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풋프린팅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우려를 감소함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저장된 고객 콘텐츠를 항상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 이상의 암호화 </a:t>
                      </a:r>
                      <a:r>
                        <a:rPr kumimoji="0" lang="ko-KR" alt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메커니증을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사용하여 암호화함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인프라 보안 설계 백서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데이터 암호화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데이터 폐기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https://cloud.google.com/security/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357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</a:t>
                      </a:r>
                      <a:endParaRPr lang="ko-KR" altLang="en-US" sz="1000" b="1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Google</a:t>
                      </a: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개인정보 보안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암호화를 통해 전송 중인 데이터를 비공개로 유지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의 클라우드 인프라에서 연중무휴 하루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24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시간 사용자 데이터 보호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정부에 사용자 데이터에 대한 직접적인 액세스를 제공하지 않음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투명성 보고서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https://privacy.google.com/your-security.html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216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</a:t>
                      </a:r>
                      <a:endParaRPr lang="ko-KR" altLang="en-US" sz="1000" b="1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GCP</a:t>
                      </a: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응용 프로그램 계층 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  <a:p>
                      <a:pPr marL="0" marR="0" lvl="0" indent="0" algn="ctr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전송 보안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에서 개발한 상호 인증 및 전송 암호화 시스템인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Application Layer Transport Security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로 원격 프로시저 호출 시 통신을 보호함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클라우드와 같은 컨테이너 응용 프로그램에 맞게 조정되고 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의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데이터센터 환경 요구를 충족하도록 설계됨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암호화 백서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프로토콜 버퍼 형식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 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마스터 인증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lvl="0" indent="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 -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핸드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쉐이크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인증</a:t>
                      </a:r>
                      <a:endParaRPr kumimoji="0" lang="en-US" altLang="ko-KR" sz="9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3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281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hlinkClick r:id="rId3"/>
                        </a:rPr>
                        <a:t>https://</a:t>
                      </a:r>
                      <a:r>
                        <a:rPr kumimoji="0" lang="en-US" altLang="ko-KR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cloud.google.com/security/encryption-in-transit/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7199775" y="1833544"/>
            <a:ext cx="925050" cy="452456"/>
            <a:chOff x="7199775" y="1947844"/>
            <a:chExt cx="925050" cy="452456"/>
          </a:xfrm>
        </p:grpSpPr>
        <p:sp>
          <p:nvSpPr>
            <p:cNvPr id="14" name="AutoShape 51"/>
            <p:cNvSpPr>
              <a:spLocks noChangeArrowheads="1"/>
            </p:cNvSpPr>
            <p:nvPr/>
          </p:nvSpPr>
          <p:spPr bwMode="auto">
            <a:xfrm>
              <a:off x="7262814" y="2174875"/>
              <a:ext cx="233362" cy="225425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72000" rIns="18000" anchor="ctr"/>
            <a:lstStyle/>
            <a:p>
              <a:pPr fontAlgn="base"/>
              <a:endParaRPr lang="ko-KR" altLang="en-US" sz="11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5" name="AutoShape 51"/>
            <p:cNvSpPr>
              <a:spLocks noChangeArrowheads="1"/>
            </p:cNvSpPr>
            <p:nvPr/>
          </p:nvSpPr>
          <p:spPr bwMode="auto">
            <a:xfrm>
              <a:off x="7824789" y="2174875"/>
              <a:ext cx="233362" cy="225425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72000" rIns="18000" anchor="ctr"/>
            <a:lstStyle/>
            <a:p>
              <a:pPr fontAlgn="base"/>
              <a:endParaRPr lang="ko-KR" altLang="en-US" sz="11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16" name="텍스트 개체 틀 2">
              <a:extLst>
                <a:ext uri="{FF2B5EF4-FFF2-40B4-BE49-F238E27FC236}">
                  <a16:creationId xmlns="" xmlns:a16="http://schemas.microsoft.com/office/drawing/2014/main" id="{3FB236AE-0ACF-5943-930D-41B9AB2BF3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99775" y="1947844"/>
              <a:ext cx="363075" cy="24622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600" b="1" spc="-50" baseline="0">
                  <a:solidFill>
                    <a:srgbClr val="000000"/>
                  </a:solidFill>
                  <a:latin typeface="+mn-ea"/>
                  <a:ea typeface="+mn-ea"/>
                  <a:cs typeface="+mn-cs"/>
                </a:defRPr>
              </a:lvl1pPr>
              <a:lvl2pPr marL="455613" indent="-225425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2pPr>
              <a:lvl3pPr marL="684213" indent="-227013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3pPr>
              <a:lvl4pPr marL="4041775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4pPr>
              <a:lvl5pPr marL="4271963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5pPr>
              <a:lvl6pPr marL="49577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6pPr>
              <a:lvl7pPr marL="54149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7pPr>
              <a:lvl8pPr marL="58721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8pPr>
              <a:lvl9pPr marL="63293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9pPr>
            </a:lstStyle>
            <a:p>
              <a:pPr algn="ctr"/>
              <a:r>
                <a:rPr lang="en-US" altLang="ko-KR" sz="1000" dirty="0" smtClean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Yes</a:t>
              </a:r>
            </a:p>
          </p:txBody>
        </p:sp>
        <p:sp>
          <p:nvSpPr>
            <p:cNvPr id="17" name="텍스트 개체 틀 2">
              <a:extLst>
                <a:ext uri="{FF2B5EF4-FFF2-40B4-BE49-F238E27FC236}">
                  <a16:creationId xmlns="" xmlns:a16="http://schemas.microsoft.com/office/drawing/2014/main" id="{3FB236AE-0ACF-5943-930D-41B9AB2BF3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761750" y="1947844"/>
              <a:ext cx="363075" cy="24622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600" b="1" spc="-50" baseline="0">
                  <a:solidFill>
                    <a:srgbClr val="000000"/>
                  </a:solidFill>
                  <a:latin typeface="+mn-ea"/>
                  <a:ea typeface="+mn-ea"/>
                  <a:cs typeface="+mn-cs"/>
                </a:defRPr>
              </a:lvl1pPr>
              <a:lvl2pPr marL="455613" indent="-225425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2pPr>
              <a:lvl3pPr marL="684213" indent="-227013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3pPr>
              <a:lvl4pPr marL="4041775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4pPr>
              <a:lvl5pPr marL="4271963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5pPr>
              <a:lvl6pPr marL="49577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6pPr>
              <a:lvl7pPr marL="54149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7pPr>
              <a:lvl8pPr marL="58721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8pPr>
              <a:lvl9pPr marL="63293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9pPr>
            </a:lstStyle>
            <a:p>
              <a:pPr algn="ctr"/>
              <a:r>
                <a:rPr lang="en-US" altLang="ko-KR" sz="1000" dirty="0" smtClean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No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7199775" y="2805094"/>
            <a:ext cx="925050" cy="452456"/>
            <a:chOff x="7199775" y="1947844"/>
            <a:chExt cx="925050" cy="452456"/>
          </a:xfrm>
        </p:grpSpPr>
        <p:sp>
          <p:nvSpPr>
            <p:cNvPr id="19" name="AutoShape 51"/>
            <p:cNvSpPr>
              <a:spLocks noChangeArrowheads="1"/>
            </p:cNvSpPr>
            <p:nvPr/>
          </p:nvSpPr>
          <p:spPr bwMode="auto">
            <a:xfrm>
              <a:off x="7262814" y="2174875"/>
              <a:ext cx="233362" cy="225425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72000" rIns="18000" anchor="ctr"/>
            <a:lstStyle/>
            <a:p>
              <a:pPr fontAlgn="base"/>
              <a:endParaRPr lang="ko-KR" altLang="en-US" sz="11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0" name="AutoShape 51"/>
            <p:cNvSpPr>
              <a:spLocks noChangeArrowheads="1"/>
            </p:cNvSpPr>
            <p:nvPr/>
          </p:nvSpPr>
          <p:spPr bwMode="auto">
            <a:xfrm>
              <a:off x="7824789" y="2174875"/>
              <a:ext cx="233362" cy="225425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72000" rIns="18000" anchor="ctr"/>
            <a:lstStyle/>
            <a:p>
              <a:pPr fontAlgn="base"/>
              <a:endParaRPr lang="ko-KR" altLang="en-US" sz="11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1" name="텍스트 개체 틀 2">
              <a:extLst>
                <a:ext uri="{FF2B5EF4-FFF2-40B4-BE49-F238E27FC236}">
                  <a16:creationId xmlns="" xmlns:a16="http://schemas.microsoft.com/office/drawing/2014/main" id="{3FB236AE-0ACF-5943-930D-41B9AB2BF3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99775" y="1947844"/>
              <a:ext cx="363075" cy="24622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600" b="1" spc="-50" baseline="0">
                  <a:solidFill>
                    <a:srgbClr val="000000"/>
                  </a:solidFill>
                  <a:latin typeface="+mn-ea"/>
                  <a:ea typeface="+mn-ea"/>
                  <a:cs typeface="+mn-cs"/>
                </a:defRPr>
              </a:lvl1pPr>
              <a:lvl2pPr marL="455613" indent="-225425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2pPr>
              <a:lvl3pPr marL="684213" indent="-227013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3pPr>
              <a:lvl4pPr marL="4041775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4pPr>
              <a:lvl5pPr marL="4271963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5pPr>
              <a:lvl6pPr marL="49577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6pPr>
              <a:lvl7pPr marL="54149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7pPr>
              <a:lvl8pPr marL="58721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8pPr>
              <a:lvl9pPr marL="63293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9pPr>
            </a:lstStyle>
            <a:p>
              <a:pPr algn="ctr"/>
              <a:r>
                <a:rPr lang="en-US" altLang="ko-KR" sz="1000" dirty="0" smtClean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Yes</a:t>
              </a:r>
            </a:p>
          </p:txBody>
        </p:sp>
        <p:sp>
          <p:nvSpPr>
            <p:cNvPr id="22" name="텍스트 개체 틀 2">
              <a:extLst>
                <a:ext uri="{FF2B5EF4-FFF2-40B4-BE49-F238E27FC236}">
                  <a16:creationId xmlns="" xmlns:a16="http://schemas.microsoft.com/office/drawing/2014/main" id="{3FB236AE-0ACF-5943-930D-41B9AB2BF3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761750" y="1947844"/>
              <a:ext cx="363075" cy="24622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600" b="1" spc="-50" baseline="0">
                  <a:solidFill>
                    <a:srgbClr val="000000"/>
                  </a:solidFill>
                  <a:latin typeface="+mn-ea"/>
                  <a:ea typeface="+mn-ea"/>
                  <a:cs typeface="+mn-cs"/>
                </a:defRPr>
              </a:lvl1pPr>
              <a:lvl2pPr marL="455613" indent="-225425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2pPr>
              <a:lvl3pPr marL="684213" indent="-227013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3pPr>
              <a:lvl4pPr marL="4041775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4pPr>
              <a:lvl5pPr marL="4271963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5pPr>
              <a:lvl6pPr marL="49577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6pPr>
              <a:lvl7pPr marL="54149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7pPr>
              <a:lvl8pPr marL="58721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8pPr>
              <a:lvl9pPr marL="63293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9pPr>
            </a:lstStyle>
            <a:p>
              <a:pPr algn="ctr"/>
              <a:r>
                <a:rPr lang="en-US" altLang="ko-KR" sz="1000" dirty="0" smtClean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No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199775" y="3786169"/>
            <a:ext cx="925050" cy="452456"/>
            <a:chOff x="7199775" y="1947844"/>
            <a:chExt cx="925050" cy="452456"/>
          </a:xfrm>
        </p:grpSpPr>
        <p:sp>
          <p:nvSpPr>
            <p:cNvPr id="24" name="AutoShape 51"/>
            <p:cNvSpPr>
              <a:spLocks noChangeArrowheads="1"/>
            </p:cNvSpPr>
            <p:nvPr/>
          </p:nvSpPr>
          <p:spPr bwMode="auto">
            <a:xfrm>
              <a:off x="7262814" y="2174875"/>
              <a:ext cx="233362" cy="225425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72000" rIns="18000" anchor="ctr"/>
            <a:lstStyle/>
            <a:p>
              <a:pPr fontAlgn="base"/>
              <a:endParaRPr lang="ko-KR" altLang="en-US" sz="11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5" name="AutoShape 51"/>
            <p:cNvSpPr>
              <a:spLocks noChangeArrowheads="1"/>
            </p:cNvSpPr>
            <p:nvPr/>
          </p:nvSpPr>
          <p:spPr bwMode="auto">
            <a:xfrm>
              <a:off x="7824789" y="2174875"/>
              <a:ext cx="233362" cy="225425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72000" rIns="18000" anchor="ctr"/>
            <a:lstStyle/>
            <a:p>
              <a:pPr fontAlgn="base"/>
              <a:endParaRPr lang="ko-KR" altLang="en-US" sz="11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26" name="텍스트 개체 틀 2">
              <a:extLst>
                <a:ext uri="{FF2B5EF4-FFF2-40B4-BE49-F238E27FC236}">
                  <a16:creationId xmlns="" xmlns:a16="http://schemas.microsoft.com/office/drawing/2014/main" id="{3FB236AE-0ACF-5943-930D-41B9AB2BF3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99775" y="1947844"/>
              <a:ext cx="363075" cy="24622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600" b="1" spc="-50" baseline="0">
                  <a:solidFill>
                    <a:srgbClr val="000000"/>
                  </a:solidFill>
                  <a:latin typeface="+mn-ea"/>
                  <a:ea typeface="+mn-ea"/>
                  <a:cs typeface="+mn-cs"/>
                </a:defRPr>
              </a:lvl1pPr>
              <a:lvl2pPr marL="455613" indent="-225425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2pPr>
              <a:lvl3pPr marL="684213" indent="-227013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3pPr>
              <a:lvl4pPr marL="4041775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4pPr>
              <a:lvl5pPr marL="4271963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5pPr>
              <a:lvl6pPr marL="49577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6pPr>
              <a:lvl7pPr marL="54149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7pPr>
              <a:lvl8pPr marL="58721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8pPr>
              <a:lvl9pPr marL="63293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9pPr>
            </a:lstStyle>
            <a:p>
              <a:pPr algn="ctr"/>
              <a:r>
                <a:rPr lang="en-US" altLang="ko-KR" sz="1000" dirty="0" smtClean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Yes</a:t>
              </a:r>
            </a:p>
          </p:txBody>
        </p:sp>
        <p:sp>
          <p:nvSpPr>
            <p:cNvPr id="27" name="텍스트 개체 틀 2">
              <a:extLst>
                <a:ext uri="{FF2B5EF4-FFF2-40B4-BE49-F238E27FC236}">
                  <a16:creationId xmlns="" xmlns:a16="http://schemas.microsoft.com/office/drawing/2014/main" id="{3FB236AE-0ACF-5943-930D-41B9AB2BF3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761750" y="1947844"/>
              <a:ext cx="363075" cy="24622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600" b="1" spc="-50" baseline="0">
                  <a:solidFill>
                    <a:srgbClr val="000000"/>
                  </a:solidFill>
                  <a:latin typeface="+mn-ea"/>
                  <a:ea typeface="+mn-ea"/>
                  <a:cs typeface="+mn-cs"/>
                </a:defRPr>
              </a:lvl1pPr>
              <a:lvl2pPr marL="455613" indent="-225425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2pPr>
              <a:lvl3pPr marL="684213" indent="-227013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3pPr>
              <a:lvl4pPr marL="4041775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4pPr>
              <a:lvl5pPr marL="4271963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5pPr>
              <a:lvl6pPr marL="49577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6pPr>
              <a:lvl7pPr marL="54149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7pPr>
              <a:lvl8pPr marL="58721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8pPr>
              <a:lvl9pPr marL="63293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9pPr>
            </a:lstStyle>
            <a:p>
              <a:pPr algn="ctr"/>
              <a:r>
                <a:rPr lang="en-US" altLang="ko-KR" sz="1000" dirty="0" smtClean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No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7199775" y="4719619"/>
            <a:ext cx="925050" cy="452456"/>
            <a:chOff x="7199775" y="1947844"/>
            <a:chExt cx="925050" cy="452456"/>
          </a:xfrm>
        </p:grpSpPr>
        <p:sp>
          <p:nvSpPr>
            <p:cNvPr id="29" name="AutoShape 51"/>
            <p:cNvSpPr>
              <a:spLocks noChangeArrowheads="1"/>
            </p:cNvSpPr>
            <p:nvPr/>
          </p:nvSpPr>
          <p:spPr bwMode="auto">
            <a:xfrm>
              <a:off x="7262814" y="2174875"/>
              <a:ext cx="233362" cy="225425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72000" rIns="18000" anchor="ctr"/>
            <a:lstStyle/>
            <a:p>
              <a:pPr fontAlgn="base"/>
              <a:endParaRPr lang="ko-KR" altLang="en-US" sz="11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30" name="AutoShape 51"/>
            <p:cNvSpPr>
              <a:spLocks noChangeArrowheads="1"/>
            </p:cNvSpPr>
            <p:nvPr/>
          </p:nvSpPr>
          <p:spPr bwMode="auto">
            <a:xfrm>
              <a:off x="7824789" y="2174875"/>
              <a:ext cx="233362" cy="225425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72000" rIns="18000" anchor="ctr"/>
            <a:lstStyle/>
            <a:p>
              <a:pPr fontAlgn="base"/>
              <a:endParaRPr lang="ko-KR" altLang="en-US" sz="11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31" name="텍스트 개체 틀 2">
              <a:extLst>
                <a:ext uri="{FF2B5EF4-FFF2-40B4-BE49-F238E27FC236}">
                  <a16:creationId xmlns="" xmlns:a16="http://schemas.microsoft.com/office/drawing/2014/main" id="{3FB236AE-0ACF-5943-930D-41B9AB2BF3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99775" y="1947844"/>
              <a:ext cx="363075" cy="24622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600" b="1" spc="-50" baseline="0">
                  <a:solidFill>
                    <a:srgbClr val="000000"/>
                  </a:solidFill>
                  <a:latin typeface="+mn-ea"/>
                  <a:ea typeface="+mn-ea"/>
                  <a:cs typeface="+mn-cs"/>
                </a:defRPr>
              </a:lvl1pPr>
              <a:lvl2pPr marL="455613" indent="-225425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2pPr>
              <a:lvl3pPr marL="684213" indent="-227013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3pPr>
              <a:lvl4pPr marL="4041775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4pPr>
              <a:lvl5pPr marL="4271963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5pPr>
              <a:lvl6pPr marL="49577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6pPr>
              <a:lvl7pPr marL="54149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7pPr>
              <a:lvl8pPr marL="58721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8pPr>
              <a:lvl9pPr marL="63293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9pPr>
            </a:lstStyle>
            <a:p>
              <a:pPr algn="ctr"/>
              <a:r>
                <a:rPr lang="en-US" altLang="ko-KR" sz="1000" dirty="0" smtClean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Yes</a:t>
              </a:r>
            </a:p>
          </p:txBody>
        </p:sp>
        <p:sp>
          <p:nvSpPr>
            <p:cNvPr id="32" name="텍스트 개체 틀 2">
              <a:extLst>
                <a:ext uri="{FF2B5EF4-FFF2-40B4-BE49-F238E27FC236}">
                  <a16:creationId xmlns="" xmlns:a16="http://schemas.microsoft.com/office/drawing/2014/main" id="{3FB236AE-0ACF-5943-930D-41B9AB2BF3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761750" y="1947844"/>
              <a:ext cx="363075" cy="24622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600" b="1" spc="-50" baseline="0">
                  <a:solidFill>
                    <a:srgbClr val="000000"/>
                  </a:solidFill>
                  <a:latin typeface="+mn-ea"/>
                  <a:ea typeface="+mn-ea"/>
                  <a:cs typeface="+mn-cs"/>
                </a:defRPr>
              </a:lvl1pPr>
              <a:lvl2pPr marL="455613" indent="-225425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2pPr>
              <a:lvl3pPr marL="684213" indent="-227013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3pPr>
              <a:lvl4pPr marL="4041775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4pPr>
              <a:lvl5pPr marL="4271963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5pPr>
              <a:lvl6pPr marL="49577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6pPr>
              <a:lvl7pPr marL="54149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7pPr>
              <a:lvl8pPr marL="58721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8pPr>
              <a:lvl9pPr marL="63293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9pPr>
            </a:lstStyle>
            <a:p>
              <a:pPr algn="ctr"/>
              <a:r>
                <a:rPr lang="en-US" altLang="ko-KR" sz="1000" dirty="0" smtClean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No</a:t>
              </a: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199775" y="5557819"/>
            <a:ext cx="925050" cy="452456"/>
            <a:chOff x="7199775" y="1947844"/>
            <a:chExt cx="925050" cy="452456"/>
          </a:xfrm>
        </p:grpSpPr>
        <p:sp>
          <p:nvSpPr>
            <p:cNvPr id="34" name="AutoShape 51"/>
            <p:cNvSpPr>
              <a:spLocks noChangeArrowheads="1"/>
            </p:cNvSpPr>
            <p:nvPr/>
          </p:nvSpPr>
          <p:spPr bwMode="auto">
            <a:xfrm>
              <a:off x="7262814" y="2174875"/>
              <a:ext cx="233362" cy="225425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72000" rIns="18000" anchor="ctr"/>
            <a:lstStyle/>
            <a:p>
              <a:pPr fontAlgn="base"/>
              <a:endParaRPr lang="ko-KR" altLang="en-US" sz="11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35" name="AutoShape 51"/>
            <p:cNvSpPr>
              <a:spLocks noChangeArrowheads="1"/>
            </p:cNvSpPr>
            <p:nvPr/>
          </p:nvSpPr>
          <p:spPr bwMode="auto">
            <a:xfrm>
              <a:off x="7824789" y="2174875"/>
              <a:ext cx="233362" cy="225425"/>
            </a:xfrm>
            <a:prstGeom prst="homePlate">
              <a:avLst>
                <a:gd name="adj" fmla="val 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lIns="72000" rIns="18000" anchor="ctr"/>
            <a:lstStyle/>
            <a:p>
              <a:pPr fontAlgn="base"/>
              <a:endParaRPr lang="ko-KR" altLang="en-US" sz="1100" dirty="0">
                <a:solidFill>
                  <a:schemeClr val="tx1"/>
                </a:solidFill>
                <a:latin typeface="돋움체" panose="020B0609000101010101" pitchFamily="49" charset="-127"/>
                <a:ea typeface="돋움체" panose="020B0609000101010101" pitchFamily="49" charset="-127"/>
              </a:endParaRPr>
            </a:p>
          </p:txBody>
        </p:sp>
        <p:sp>
          <p:nvSpPr>
            <p:cNvPr id="36" name="텍스트 개체 틀 2">
              <a:extLst>
                <a:ext uri="{FF2B5EF4-FFF2-40B4-BE49-F238E27FC236}">
                  <a16:creationId xmlns="" xmlns:a16="http://schemas.microsoft.com/office/drawing/2014/main" id="{3FB236AE-0ACF-5943-930D-41B9AB2BF3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99775" y="1947844"/>
              <a:ext cx="363075" cy="24622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600" b="1" spc="-50" baseline="0">
                  <a:solidFill>
                    <a:srgbClr val="000000"/>
                  </a:solidFill>
                  <a:latin typeface="+mn-ea"/>
                  <a:ea typeface="+mn-ea"/>
                  <a:cs typeface="+mn-cs"/>
                </a:defRPr>
              </a:lvl1pPr>
              <a:lvl2pPr marL="455613" indent="-225425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2pPr>
              <a:lvl3pPr marL="684213" indent="-227013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3pPr>
              <a:lvl4pPr marL="4041775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4pPr>
              <a:lvl5pPr marL="4271963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5pPr>
              <a:lvl6pPr marL="49577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6pPr>
              <a:lvl7pPr marL="54149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7pPr>
              <a:lvl8pPr marL="58721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8pPr>
              <a:lvl9pPr marL="63293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9pPr>
            </a:lstStyle>
            <a:p>
              <a:pPr algn="ctr"/>
              <a:r>
                <a:rPr lang="en-US" altLang="ko-KR" sz="1000" dirty="0" smtClean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Yes</a:t>
              </a:r>
            </a:p>
          </p:txBody>
        </p:sp>
        <p:sp>
          <p:nvSpPr>
            <p:cNvPr id="37" name="텍스트 개체 틀 2">
              <a:extLst>
                <a:ext uri="{FF2B5EF4-FFF2-40B4-BE49-F238E27FC236}">
                  <a16:creationId xmlns="" xmlns:a16="http://schemas.microsoft.com/office/drawing/2014/main" id="{3FB236AE-0ACF-5943-930D-41B9AB2BF38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761750" y="1947844"/>
              <a:ext cx="363075" cy="24622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600" b="1" spc="-50" baseline="0">
                  <a:solidFill>
                    <a:srgbClr val="000000"/>
                  </a:solidFill>
                  <a:latin typeface="+mn-ea"/>
                  <a:ea typeface="+mn-ea"/>
                  <a:cs typeface="+mn-cs"/>
                </a:defRPr>
              </a:lvl1pPr>
              <a:lvl2pPr marL="455613" indent="-225425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2pPr>
              <a:lvl3pPr marL="684213" indent="-227013" algn="l" rtl="0" eaLnBrk="1" fontAlgn="base" latinLnBrk="0" hangingPunct="1">
                <a:spcBef>
                  <a:spcPct val="2000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굴림" pitchFamily="50" charset="-127"/>
                <a:buNone/>
                <a:defRPr kumimoji="1" sz="1400" b="1" spc="-50">
                  <a:solidFill>
                    <a:srgbClr val="000000"/>
                  </a:solidFill>
                  <a:latin typeface="+mn-ea"/>
                  <a:ea typeface="+mn-ea"/>
                </a:defRPr>
              </a:lvl3pPr>
              <a:lvl4pPr marL="4041775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4pPr>
              <a:lvl5pPr marL="4271963" indent="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None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5pPr>
              <a:lvl6pPr marL="49577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6pPr>
              <a:lvl7pPr marL="54149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7pPr>
              <a:lvl8pPr marL="58721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8pPr>
              <a:lvl9pPr marL="6329363" indent="-228600" algn="l" rtl="0" fontAlgn="base" latinLnBrk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Char char="•"/>
                <a:defRPr kumimoji="1" sz="2000">
                  <a:solidFill>
                    <a:schemeClr val="tx1"/>
                  </a:solidFill>
                  <a:latin typeface="굴림" pitchFamily="50" charset="-127"/>
                  <a:ea typeface="가는각진제목체" pitchFamily="18" charset="-127"/>
                </a:defRPr>
              </a:lvl9pPr>
            </a:lstStyle>
            <a:p>
              <a:pPr algn="ctr"/>
              <a:r>
                <a:rPr lang="en-US" altLang="ko-KR" sz="1000" dirty="0" smtClean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No</a:t>
              </a:r>
            </a:p>
          </p:txBody>
        </p:sp>
      </p:grpSp>
      <p:sp>
        <p:nvSpPr>
          <p:cNvPr id="38" name="텍스트 개체 틀 2">
            <a:extLst>
              <a:ext uri="{FF2B5EF4-FFF2-40B4-BE49-F238E27FC236}">
                <a16:creationId xmlns="" xmlns:a16="http://schemas.microsoft.com/office/drawing/2014/main" id="{3FB236AE-0ACF-5943-930D-41B9AB2BF382}"/>
              </a:ext>
            </a:extLst>
          </p:cNvPr>
          <p:cNvSpPr txBox="1">
            <a:spLocks/>
          </p:cNvSpPr>
          <p:nvPr/>
        </p:nvSpPr>
        <p:spPr bwMode="auto">
          <a:xfrm>
            <a:off x="7228350" y="1962149"/>
            <a:ext cx="305925" cy="3693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600" b="1" spc="-50" baseline="0">
                <a:solidFill>
                  <a:srgbClr val="000000"/>
                </a:solidFill>
                <a:latin typeface="+mn-ea"/>
                <a:ea typeface="+mn-ea"/>
                <a:cs typeface="+mn-cs"/>
              </a:defRPr>
            </a:lvl1pPr>
            <a:lvl2pPr marL="455613" indent="-225425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2pPr>
            <a:lvl3pPr marL="684213" indent="-227013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3pPr>
            <a:lvl4pPr marL="404177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4pPr>
            <a:lvl5pPr marL="4271963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9pPr>
          </a:lstStyle>
          <a:p>
            <a:pPr algn="ctr"/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탕체" panose="02030609000101010101" pitchFamily="17" charset="-127"/>
                <a:ea typeface="바탕체" panose="02030609000101010101" pitchFamily="17" charset="-127"/>
              </a:rPr>
              <a:t>√</a:t>
            </a:r>
            <a:endParaRPr lang="en-US" altLang="ko-KR" sz="1800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9" name="텍스트 개체 틀 2">
            <a:extLst>
              <a:ext uri="{FF2B5EF4-FFF2-40B4-BE49-F238E27FC236}">
                <a16:creationId xmlns="" xmlns:a16="http://schemas.microsoft.com/office/drawing/2014/main" id="{3FB236AE-0ACF-5943-930D-41B9AB2BF382}"/>
              </a:ext>
            </a:extLst>
          </p:cNvPr>
          <p:cNvSpPr txBox="1">
            <a:spLocks/>
          </p:cNvSpPr>
          <p:nvPr/>
        </p:nvSpPr>
        <p:spPr bwMode="auto">
          <a:xfrm>
            <a:off x="7228350" y="2943224"/>
            <a:ext cx="305925" cy="3693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600" b="1" spc="-50" baseline="0">
                <a:solidFill>
                  <a:srgbClr val="000000"/>
                </a:solidFill>
                <a:latin typeface="+mn-ea"/>
                <a:ea typeface="+mn-ea"/>
                <a:cs typeface="+mn-cs"/>
              </a:defRPr>
            </a:lvl1pPr>
            <a:lvl2pPr marL="455613" indent="-225425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2pPr>
            <a:lvl3pPr marL="684213" indent="-227013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3pPr>
            <a:lvl4pPr marL="404177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4pPr>
            <a:lvl5pPr marL="4271963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9pPr>
          </a:lstStyle>
          <a:p>
            <a:pPr algn="ctr"/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탕체" panose="02030609000101010101" pitchFamily="17" charset="-127"/>
                <a:ea typeface="바탕체" panose="02030609000101010101" pitchFamily="17" charset="-127"/>
              </a:rPr>
              <a:t>√</a:t>
            </a:r>
            <a:endParaRPr lang="en-US" altLang="ko-KR" sz="1800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0" name="텍스트 개체 틀 2">
            <a:extLst>
              <a:ext uri="{FF2B5EF4-FFF2-40B4-BE49-F238E27FC236}">
                <a16:creationId xmlns="" xmlns:a16="http://schemas.microsoft.com/office/drawing/2014/main" id="{3FB236AE-0ACF-5943-930D-41B9AB2BF382}"/>
              </a:ext>
            </a:extLst>
          </p:cNvPr>
          <p:cNvSpPr txBox="1">
            <a:spLocks/>
          </p:cNvSpPr>
          <p:nvPr/>
        </p:nvSpPr>
        <p:spPr bwMode="auto">
          <a:xfrm>
            <a:off x="7228350" y="3914774"/>
            <a:ext cx="305925" cy="3693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600" b="1" spc="-50" baseline="0">
                <a:solidFill>
                  <a:srgbClr val="000000"/>
                </a:solidFill>
                <a:latin typeface="+mn-ea"/>
                <a:ea typeface="+mn-ea"/>
                <a:cs typeface="+mn-cs"/>
              </a:defRPr>
            </a:lvl1pPr>
            <a:lvl2pPr marL="455613" indent="-225425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2pPr>
            <a:lvl3pPr marL="684213" indent="-227013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3pPr>
            <a:lvl4pPr marL="404177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4pPr>
            <a:lvl5pPr marL="4271963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9pPr>
          </a:lstStyle>
          <a:p>
            <a:pPr algn="ctr"/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탕체" panose="02030609000101010101" pitchFamily="17" charset="-127"/>
                <a:ea typeface="바탕체" panose="02030609000101010101" pitchFamily="17" charset="-127"/>
              </a:rPr>
              <a:t>√</a:t>
            </a:r>
            <a:endParaRPr lang="en-US" altLang="ko-KR" sz="1800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1" name="텍스트 개체 틀 2">
            <a:extLst>
              <a:ext uri="{FF2B5EF4-FFF2-40B4-BE49-F238E27FC236}">
                <a16:creationId xmlns="" xmlns:a16="http://schemas.microsoft.com/office/drawing/2014/main" id="{3FB236AE-0ACF-5943-930D-41B9AB2BF382}"/>
              </a:ext>
            </a:extLst>
          </p:cNvPr>
          <p:cNvSpPr txBox="1">
            <a:spLocks/>
          </p:cNvSpPr>
          <p:nvPr/>
        </p:nvSpPr>
        <p:spPr bwMode="auto">
          <a:xfrm>
            <a:off x="7228350" y="4848224"/>
            <a:ext cx="305925" cy="3693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600" b="1" spc="-50" baseline="0">
                <a:solidFill>
                  <a:srgbClr val="000000"/>
                </a:solidFill>
                <a:latin typeface="+mn-ea"/>
                <a:ea typeface="+mn-ea"/>
                <a:cs typeface="+mn-cs"/>
              </a:defRPr>
            </a:lvl1pPr>
            <a:lvl2pPr marL="455613" indent="-225425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2pPr>
            <a:lvl3pPr marL="684213" indent="-227013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3pPr>
            <a:lvl4pPr marL="404177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4pPr>
            <a:lvl5pPr marL="4271963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9pPr>
          </a:lstStyle>
          <a:p>
            <a:pPr algn="ctr"/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탕체" panose="02030609000101010101" pitchFamily="17" charset="-127"/>
                <a:ea typeface="바탕체" panose="02030609000101010101" pitchFamily="17" charset="-127"/>
              </a:rPr>
              <a:t>√</a:t>
            </a:r>
            <a:endParaRPr lang="en-US" altLang="ko-KR" sz="1800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2" name="텍스트 개체 틀 2">
            <a:extLst>
              <a:ext uri="{FF2B5EF4-FFF2-40B4-BE49-F238E27FC236}">
                <a16:creationId xmlns="" xmlns:a16="http://schemas.microsoft.com/office/drawing/2014/main" id="{3FB236AE-0ACF-5943-930D-41B9AB2BF382}"/>
              </a:ext>
            </a:extLst>
          </p:cNvPr>
          <p:cNvSpPr txBox="1">
            <a:spLocks/>
          </p:cNvSpPr>
          <p:nvPr/>
        </p:nvSpPr>
        <p:spPr bwMode="auto">
          <a:xfrm>
            <a:off x="7228350" y="5695949"/>
            <a:ext cx="305925" cy="3693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600" b="1" spc="-50" baseline="0">
                <a:solidFill>
                  <a:srgbClr val="000000"/>
                </a:solidFill>
                <a:latin typeface="+mn-ea"/>
                <a:ea typeface="+mn-ea"/>
                <a:cs typeface="+mn-cs"/>
              </a:defRPr>
            </a:lvl1pPr>
            <a:lvl2pPr marL="455613" indent="-225425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2pPr>
            <a:lvl3pPr marL="684213" indent="-227013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3pPr>
            <a:lvl4pPr marL="404177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4pPr>
            <a:lvl5pPr marL="4271963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9pPr>
          </a:lstStyle>
          <a:p>
            <a:pPr algn="ctr"/>
            <a:r>
              <a:rPr lang="en-US" altLang="ko-KR" sz="1800" dirty="0" smtClean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바탕체" panose="02030609000101010101" pitchFamily="17" charset="-127"/>
                <a:ea typeface="바탕체" panose="02030609000101010101" pitchFamily="17" charset="-127"/>
              </a:rPr>
              <a:t>√</a:t>
            </a:r>
            <a:endParaRPr lang="en-US" altLang="ko-KR" sz="1800" dirty="0" smtClean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5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1764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2135683"/>
            <a:ext cx="2069797" cy="572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목적 및 범위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221408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24500" y="2428421"/>
            <a:ext cx="2492158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231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683264"/>
          </a:xfrm>
        </p:spPr>
        <p:txBody>
          <a:bodyPr/>
          <a:lstStyle/>
          <a:p>
            <a:pPr>
              <a:lnSpc>
                <a:spcPct val="120000"/>
              </a:lnSpc>
              <a:buClr>
                <a:srgbClr val="333333"/>
              </a:buClr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온톨로지와 시맨틱 웹을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이용하여 메타모델을 기반으로 온톨로지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모델을 구축하고 의미기반 </a:t>
            </a:r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통합 검색 서비스를 구현하는 등 다양한 활용이 가능함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자원 관리 및 이용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온톨로지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lang="ko-KR" altLang="en-US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온톨로지의 정의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필요성 및 유형별 분류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58" name="_x94092512" descr="EMB00000e7c099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085" y="2000713"/>
            <a:ext cx="4049316" cy="281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Text Box 104"/>
          <p:cNvSpPr txBox="1">
            <a:spLocks noChangeArrowheads="1"/>
          </p:cNvSpPr>
          <p:nvPr/>
        </p:nvSpPr>
        <p:spPr bwMode="auto">
          <a:xfrm>
            <a:off x="342496" y="4998126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kern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정의</a:t>
            </a:r>
          </a:p>
        </p:txBody>
      </p:sp>
      <p:sp>
        <p:nvSpPr>
          <p:cNvPr id="63" name="Rectangle 668"/>
          <p:cNvSpPr>
            <a:spLocks noChangeArrowheads="1"/>
          </p:cNvSpPr>
          <p:nvPr/>
        </p:nvSpPr>
        <p:spPr bwMode="auto">
          <a:xfrm>
            <a:off x="359478" y="5232371"/>
            <a:ext cx="4501156" cy="968405"/>
          </a:xfrm>
          <a:prstGeom prst="rect">
            <a:avLst/>
          </a:prstGeom>
          <a:noFill/>
          <a:ln w="1270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0" rIns="36000" bIns="0" anchor="t"/>
          <a:lstStyle/>
          <a:p>
            <a:pPr marL="90488" indent="-904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관심 영역 내 공유된 개념화에 대한 형식적이고 명시적인 명세화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실세계에 존재하는 모든 개념들과 개념들의 속성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그리고 개념들이 상호간에 의미적으로 어떻게 연결되어 있는지를 컴퓨터가 이해할 수 있도록 기술해 놓은 어휘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일정의 데이터베이스나 보통의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관계형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데이터베이스와는 달리 개념들 간의 위계구조와 기타 관계 및 제약이 표현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4" name="Text Box 104"/>
          <p:cNvSpPr txBox="1">
            <a:spLocks noChangeArrowheads="1"/>
          </p:cNvSpPr>
          <p:nvPr/>
        </p:nvSpPr>
        <p:spPr bwMode="auto">
          <a:xfrm>
            <a:off x="5092296" y="1988226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kern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필요성</a:t>
            </a:r>
          </a:p>
        </p:txBody>
      </p:sp>
      <p:sp>
        <p:nvSpPr>
          <p:cNvPr id="65" name="Rectangle 668"/>
          <p:cNvSpPr>
            <a:spLocks noChangeArrowheads="1"/>
          </p:cNvSpPr>
          <p:nvPr/>
        </p:nvSpPr>
        <p:spPr bwMode="auto">
          <a:xfrm>
            <a:off x="5109278" y="2222471"/>
            <a:ext cx="4501156" cy="968405"/>
          </a:xfrm>
          <a:prstGeom prst="rect">
            <a:avLst/>
          </a:prstGeom>
          <a:noFill/>
          <a:ln w="1270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0" rIns="36000" bIns="0" anchor="t"/>
          <a:lstStyle/>
          <a:p>
            <a:pPr marL="90488" indent="-90488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 생성 시 의미를 부여하며 정보가 지식으로 가치를 지닌 상태로 향상시키는 지식의 체계적인 표현방안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XML, RDF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구조적 의미적 애매모호성으로 인한 정보 공유의 한계 해결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원하는 지식 항목 검색의 정확성 증대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새로운 지식의 조직화에 대한 효과성 증대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시맨틱 상호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운영성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표준화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커뮤니케이션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지식검색 활성화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6" name="Text Box 104"/>
          <p:cNvSpPr txBox="1">
            <a:spLocks noChangeArrowheads="1"/>
          </p:cNvSpPr>
          <p:nvPr/>
        </p:nvSpPr>
        <p:spPr bwMode="auto">
          <a:xfrm>
            <a:off x="5092296" y="3626526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kern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유형별 분류</a:t>
            </a:r>
          </a:p>
        </p:txBody>
      </p:sp>
      <p:sp>
        <p:nvSpPr>
          <p:cNvPr id="67" name="Rectangle 668"/>
          <p:cNvSpPr>
            <a:spLocks noChangeArrowheads="1"/>
          </p:cNvSpPr>
          <p:nvPr/>
        </p:nvSpPr>
        <p:spPr bwMode="auto">
          <a:xfrm>
            <a:off x="5109278" y="3886171"/>
            <a:ext cx="4501156" cy="968405"/>
          </a:xfrm>
          <a:prstGeom prst="rect">
            <a:avLst/>
          </a:prstGeom>
          <a:noFill/>
          <a:ln w="1270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72000" tIns="0" rIns="36000" bIns="0" anchor="t"/>
          <a:lstStyle/>
          <a:p>
            <a:pPr marL="90488" indent="-90488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영역 온톨로지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특정 영역에서 적합한 지식을 포함하는 온톨로지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메타 데이터 온톨로지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더블린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코어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표준화된 메타 데이터 요소 집합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와 같이 온라인 정보원의 내용을 기술하기 위한 어휘집을 제공하는 온톨로지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일반 온톨로지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세상의 모든 사물에 대한 일반적인 지식 및 개념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시간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공간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상태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사건 등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포함하는 온톨로지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표현 온톨로지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특정 영역에 결부되지 않는 온톨로지로서 무엇을 표현해야 하는가에 대한 </a:t>
            </a: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언급없이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개체를 제공하는 온톨로지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90488" indent="-90488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Tx/>
              <a:buChar char="•"/>
            </a:pPr>
            <a:r>
              <a:rPr kumimoji="1" lang="ko-KR" altLang="en-US" sz="1000" kern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메소드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온톨로지 </a:t>
            </a:r>
            <a:r>
              <a:rPr kumimoji="1" lang="en-US" altLang="ko-KR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특정 업무에 관한 정보를 제공하는 온톨로지</a:t>
            </a:r>
            <a:endParaRPr kumimoji="1" lang="en-US" altLang="ko-KR" sz="1000" kern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18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가상화는 여러 개의 물리적인 서버와 스토리지를 통합함으로써 물리적으로 소요되는 하드웨어</a:t>
            </a:r>
            <a:r>
              <a:rPr lang="en-US" altLang="ko-KR" dirty="0"/>
              <a:t>, </a:t>
            </a:r>
            <a:r>
              <a:rPr lang="ko-KR" altLang="en-US" dirty="0"/>
              <a:t>전력</a:t>
            </a:r>
            <a:r>
              <a:rPr lang="en-US" altLang="ko-KR" dirty="0"/>
              <a:t>, </a:t>
            </a:r>
            <a:r>
              <a:rPr lang="ko-KR" altLang="en-US" dirty="0"/>
              <a:t>관리인력과 노력을 획기적으로 줄일 수 있음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기술 동향 </a:t>
            </a:r>
            <a:r>
              <a:rPr lang="ko-KR" altLang="en-US" sz="140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자원 관리 및 이용 </a:t>
            </a:r>
            <a:r>
              <a:rPr lang="en-US" altLang="ko-KR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sz="1400" b="0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자원 가상화</a:t>
            </a:r>
            <a:endParaRPr lang="ko-KR" altLang="en-US" sz="1400" b="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가상화의 정의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개념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20550" y="2228793"/>
            <a:ext cx="4495999" cy="3906552"/>
            <a:chOff x="447675" y="2203661"/>
            <a:chExt cx="4337050" cy="3550770"/>
          </a:xfrm>
        </p:grpSpPr>
        <p:sp>
          <p:nvSpPr>
            <p:cNvPr id="93" name="TextBox 90"/>
            <p:cNvSpPr txBox="1">
              <a:spLocks noChangeArrowheads="1"/>
            </p:cNvSpPr>
            <p:nvPr/>
          </p:nvSpPr>
          <p:spPr bwMode="auto">
            <a:xfrm>
              <a:off x="447675" y="2203661"/>
              <a:ext cx="4337050" cy="545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11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“</a:t>
              </a:r>
              <a:r>
                <a:rPr lang="ko-KR" altLang="en-US" sz="11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가상화는 컴퓨팅 리소스들의 논리적 </a:t>
              </a:r>
              <a:r>
                <a:rPr lang="ko-KR" altLang="en-US" sz="1100" kern="12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그룹핑이나</a:t>
              </a:r>
              <a:r>
                <a:rPr lang="ko-KR" altLang="en-US" sz="11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하위 세트를 </a:t>
              </a:r>
              <a:r>
                <a:rPr lang="ko-KR" altLang="en-US" sz="1100" kern="1200" spc="-15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제공하여 원래 </a:t>
              </a:r>
              <a:r>
                <a:rPr lang="ko-KR" altLang="en-US" sz="11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설정 보다 더 나은 혜택을 줄 수 있는 방식으로 액세스 될 수 있도록 하며</a:t>
              </a:r>
              <a:r>
                <a:rPr lang="en-US" altLang="ko-KR" sz="11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1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이 새로운 가상 리소스는 지리적 위치</a:t>
              </a:r>
              <a:r>
                <a:rPr lang="en-US" altLang="ko-KR" sz="11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1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기반 리소스의 물리적 </a:t>
              </a:r>
              <a:r>
                <a:rPr lang="ko-KR" altLang="en-US" sz="1100" kern="1200" spc="-15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설정에 제한되지</a:t>
              </a:r>
              <a:r>
                <a:rPr lang="ko-KR" altLang="en-US" sz="11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않는다</a:t>
              </a:r>
              <a:r>
                <a:rPr lang="en-US" altLang="ko-KR" sz="1100" kern="12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”</a:t>
              </a:r>
              <a:endParaRPr lang="ko-KR" altLang="en-US" sz="1100" kern="12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1" name="직사각형 93"/>
            <p:cNvSpPr>
              <a:spLocks noChangeArrowheads="1"/>
            </p:cNvSpPr>
            <p:nvPr/>
          </p:nvSpPr>
          <p:spPr bwMode="auto">
            <a:xfrm>
              <a:off x="461963" y="3211723"/>
              <a:ext cx="4217987" cy="39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latinLnBrk="1">
                <a:spcBef>
                  <a:spcPct val="0"/>
                </a:spcBef>
              </a:pPr>
              <a:r>
                <a:rPr lang="en-US" altLang="ko-KR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“</a:t>
              </a:r>
              <a:r>
                <a:rPr lang="ko-KR" altLang="en-US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사용자에게 리소스의 물리적 속성이나 영역이 감춰진 채 제공되는 리소스의 모음</a:t>
              </a:r>
              <a:r>
                <a:rPr lang="en-US" altLang="ko-KR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”</a:t>
              </a:r>
              <a:endParaRPr lang="ko-KR" altLang="en-US" sz="110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3" name="직사각형 95"/>
            <p:cNvSpPr>
              <a:spLocks noChangeArrowheads="1"/>
            </p:cNvSpPr>
            <p:nvPr/>
          </p:nvSpPr>
          <p:spPr bwMode="auto">
            <a:xfrm>
              <a:off x="473075" y="3946736"/>
              <a:ext cx="4291013" cy="39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85725" indent="-85725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marL="0" indent="0" latinLnBrk="1">
                <a:spcBef>
                  <a:spcPct val="0"/>
                </a:spcBef>
                <a:defRPr/>
              </a:pPr>
              <a:r>
                <a:rPr lang="en-US" altLang="ko-KR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20</a:t>
              </a:r>
              <a:r>
                <a:rPr lang="ko-KR" altLang="en-US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세기 말부터 분산 컴퓨팅의 확산이 이뤄지면서 이에 따른 관리의 어려움과 위험 요소의 증가되고 비용의 축소를 위해 많은 노력을 기울이게 됨</a:t>
              </a:r>
            </a:p>
          </p:txBody>
        </p:sp>
        <p:sp>
          <p:nvSpPr>
            <p:cNvPr id="104" name="직사각형 96"/>
            <p:cNvSpPr>
              <a:spLocks noChangeArrowheads="1"/>
            </p:cNvSpPr>
            <p:nvPr/>
          </p:nvSpPr>
          <p:spPr bwMode="auto">
            <a:xfrm>
              <a:off x="473075" y="4489661"/>
              <a:ext cx="4291013" cy="39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85725" indent="-85725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marL="0" indent="0" latinLnBrk="1">
                <a:spcBef>
                  <a:spcPct val="0"/>
                </a:spcBef>
                <a:defRPr/>
              </a:pPr>
              <a:r>
                <a:rPr lang="ko-KR" altLang="en-US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특정 하드웨어에 종속적인 애플리케이션의 구현은 기존 또는 신규로 배치되는 하드웨어의 도입에 제한적이기 때문에 활용율이 매우 낮음</a:t>
              </a:r>
            </a:p>
          </p:txBody>
        </p:sp>
        <p:sp>
          <p:nvSpPr>
            <p:cNvPr id="105" name="직사각형 97"/>
            <p:cNvSpPr>
              <a:spLocks noChangeArrowheads="1"/>
            </p:cNvSpPr>
            <p:nvPr/>
          </p:nvSpPr>
          <p:spPr bwMode="auto">
            <a:xfrm>
              <a:off x="473075" y="5004011"/>
              <a:ext cx="4291013" cy="39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85725" indent="-85725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marL="0" indent="0" latinLnBrk="1">
                <a:spcBef>
                  <a:spcPct val="0"/>
                </a:spcBef>
                <a:defRPr/>
              </a:pPr>
              <a:r>
                <a:rPr lang="ko-KR" altLang="en-US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낮은 자원 활용률은 </a:t>
              </a:r>
              <a:r>
                <a:rPr lang="en-US" altLang="ko-KR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TCO</a:t>
              </a:r>
              <a:r>
                <a:rPr lang="ko-KR" altLang="en-US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를 증대시키며</a:t>
              </a:r>
              <a:r>
                <a:rPr lang="en-US" altLang="ko-KR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</a:t>
              </a:r>
              <a:r>
                <a:rPr lang="ko-KR" altLang="en-US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부적절한 예산의 배정으로 인해 기관의 효율적인 자금 활용을 떨어뜨림</a:t>
              </a:r>
            </a:p>
          </p:txBody>
        </p:sp>
        <p:sp>
          <p:nvSpPr>
            <p:cNvPr id="106" name="직사각형 98"/>
            <p:cNvSpPr>
              <a:spLocks noChangeArrowheads="1"/>
            </p:cNvSpPr>
            <p:nvPr/>
          </p:nvSpPr>
          <p:spPr bwMode="auto">
            <a:xfrm>
              <a:off x="461963" y="5362786"/>
              <a:ext cx="4291012" cy="3916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85725" indent="-85725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marL="0" indent="0" latinLnBrk="1">
                <a:spcBef>
                  <a:spcPct val="0"/>
                </a:spcBef>
                <a:defRPr/>
              </a:pPr>
              <a:r>
                <a:rPr lang="ko-KR" altLang="en-US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유휴자원을 효율적으로 사용하고</a:t>
              </a:r>
              <a:r>
                <a:rPr lang="en-US" altLang="ko-KR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1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이에 따른 도입 및 운영 비용을 절감하기 위하여 가상화 기술이 대두됨</a:t>
              </a:r>
            </a:p>
          </p:txBody>
        </p:sp>
        <p:pic>
          <p:nvPicPr>
            <p:cNvPr id="107" name="그림 22" descr="가트너사로고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550" y="3432386"/>
              <a:ext cx="1100138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그림 23" descr="wikipedia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4263" y="2781511"/>
              <a:ext cx="1069975" cy="214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그림 24" descr="위키피이디아-글로브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9450" y="2791036"/>
              <a:ext cx="398463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0" name="그룹 109"/>
          <p:cNvGrpSpPr/>
          <p:nvPr/>
        </p:nvGrpSpPr>
        <p:grpSpPr>
          <a:xfrm>
            <a:off x="5092679" y="1923826"/>
            <a:ext cx="4413250" cy="4222974"/>
            <a:chOff x="5395526" y="2136775"/>
            <a:chExt cx="4413250" cy="3881438"/>
          </a:xfrm>
        </p:grpSpPr>
        <p:sp>
          <p:nvSpPr>
            <p:cNvPr id="111" name="직사각형 136"/>
            <p:cNvSpPr>
              <a:spLocks noChangeArrowheads="1"/>
            </p:cNvSpPr>
            <p:nvPr/>
          </p:nvSpPr>
          <p:spPr bwMode="auto">
            <a:xfrm>
              <a:off x="5395526" y="2136775"/>
              <a:ext cx="4413250" cy="551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latinLnBrk="1">
                <a:spcBef>
                  <a:spcPct val="0"/>
                </a:spcBef>
                <a:defRPr/>
              </a:pPr>
              <a:r>
                <a:rPr lang="ko-KR" altLang="en-US" sz="11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가상화 기반의 서버 통합은 서버 자원을 최대한 사용할 수 있게 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lang="en-US" altLang="ko-KR" sz="11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ko-KR" altLang="en-US" sz="11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해주는 안정적이면서도 이행이 용이한 통합기술이며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1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높은 수준의 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lang="en-US" altLang="ko-KR" sz="11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ko-KR" altLang="en-US" sz="1100" dirty="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에너지 절약을 달성할 수 있는 핵심 기술임</a:t>
              </a:r>
            </a:p>
          </p:txBody>
        </p:sp>
        <p:sp>
          <p:nvSpPr>
            <p:cNvPr id="112" name="AutoShape 707" descr="00"/>
            <p:cNvSpPr>
              <a:spLocks noChangeArrowheads="1"/>
            </p:cNvSpPr>
            <p:nvPr/>
          </p:nvSpPr>
          <p:spPr bwMode="auto">
            <a:xfrm>
              <a:off x="5524113" y="2725738"/>
              <a:ext cx="1841500" cy="182562"/>
            </a:xfrm>
            <a:prstGeom prst="roundRect">
              <a:avLst>
                <a:gd name="adj" fmla="val 9273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 w="6350" algn="ctr">
              <a:solidFill>
                <a:srgbClr val="67ABE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1000" smtClean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하드웨어</a:t>
              </a:r>
              <a:r>
                <a:rPr lang="en-US" altLang="ko-KR" sz="1000" smtClean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lang="ko-KR" altLang="en-US" sz="1000" smtClean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가상화</a:t>
              </a:r>
              <a:r>
                <a:rPr lang="en-US" altLang="ko-KR" sz="1000" smtClean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</a:p>
          </p:txBody>
        </p:sp>
        <p:grpSp>
          <p:nvGrpSpPr>
            <p:cNvPr id="113" name="그룹 42"/>
            <p:cNvGrpSpPr>
              <a:grpSpLocks/>
            </p:cNvGrpSpPr>
            <p:nvPr/>
          </p:nvGrpSpPr>
          <p:grpSpPr bwMode="auto">
            <a:xfrm>
              <a:off x="6100376" y="3751263"/>
              <a:ext cx="668337" cy="325437"/>
              <a:chOff x="5985193" y="3894139"/>
              <a:chExt cx="668701" cy="324998"/>
            </a:xfrm>
          </p:grpSpPr>
          <p:pic>
            <p:nvPicPr>
              <p:cNvPr id="145" name="그림 119" descr="rx7620_perf.jpg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789"/>
              <a:stretch>
                <a:fillRect/>
              </a:stretch>
            </p:blipFill>
            <p:spPr bwMode="auto">
              <a:xfrm>
                <a:off x="6386830" y="3894139"/>
                <a:ext cx="267064" cy="324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6" name="그림 119" descr="rx7620_perf.jpg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789"/>
              <a:stretch>
                <a:fillRect/>
              </a:stretch>
            </p:blipFill>
            <p:spPr bwMode="auto">
              <a:xfrm>
                <a:off x="5985193" y="3894139"/>
                <a:ext cx="267063" cy="324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4" name="Rectangle 204"/>
            <p:cNvSpPr>
              <a:spLocks noChangeArrowheads="1"/>
            </p:cNvSpPr>
            <p:nvPr/>
          </p:nvSpPr>
          <p:spPr bwMode="auto">
            <a:xfrm>
              <a:off x="5595551" y="4078288"/>
              <a:ext cx="1852612" cy="21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latinLnBrk="1">
                <a:spcBef>
                  <a:spcPct val="0"/>
                </a:spcBef>
                <a:defRPr/>
              </a:pPr>
              <a:r>
                <a:rPr lang="ko-KR" altLang="en-US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평균 </a:t>
              </a:r>
              <a:r>
                <a:rPr lang="en-US" altLang="ko-KR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80%</a:t>
              </a:r>
              <a:r>
                <a:rPr lang="ko-KR" altLang="en-US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자원을 사용하는 서버 </a:t>
              </a:r>
              <a:r>
                <a:rPr lang="en-US" altLang="ko-KR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2</a:t>
              </a:r>
              <a:r>
                <a:rPr lang="ko-KR" altLang="en-US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</a:t>
              </a:r>
            </a:p>
          </p:txBody>
        </p:sp>
        <p:grpSp>
          <p:nvGrpSpPr>
            <p:cNvPr id="115" name="그룹 41"/>
            <p:cNvGrpSpPr>
              <a:grpSpLocks/>
            </p:cNvGrpSpPr>
            <p:nvPr/>
          </p:nvGrpSpPr>
          <p:grpSpPr bwMode="auto">
            <a:xfrm>
              <a:off x="5840026" y="3019425"/>
              <a:ext cx="1169987" cy="223838"/>
              <a:chOff x="5774056" y="3036888"/>
              <a:chExt cx="1169182" cy="224672"/>
            </a:xfrm>
          </p:grpSpPr>
          <p:pic>
            <p:nvPicPr>
              <p:cNvPr id="139" name="그림 119" descr="rx7620_perf.jpg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789"/>
              <a:stretch>
                <a:fillRect/>
              </a:stretch>
            </p:blipFill>
            <p:spPr bwMode="auto">
              <a:xfrm>
                <a:off x="6756718" y="3036888"/>
                <a:ext cx="186520" cy="224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0" name="그림 119" descr="rx7620_perf.jpg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789"/>
              <a:stretch>
                <a:fillRect/>
              </a:stretch>
            </p:blipFill>
            <p:spPr bwMode="auto">
              <a:xfrm>
                <a:off x="6558281" y="3036888"/>
                <a:ext cx="185108" cy="224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" name="그림 119" descr="rx7620_perf.jpg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789"/>
              <a:stretch>
                <a:fillRect/>
              </a:stretch>
            </p:blipFill>
            <p:spPr bwMode="auto">
              <a:xfrm>
                <a:off x="6361431" y="3036888"/>
                <a:ext cx="185108" cy="224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2" name="그림 119" descr="rx7620_perf.jpg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789"/>
              <a:stretch>
                <a:fillRect/>
              </a:stretch>
            </p:blipFill>
            <p:spPr bwMode="auto">
              <a:xfrm>
                <a:off x="6166168" y="3036888"/>
                <a:ext cx="186520" cy="224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3" name="그림 119" descr="rx7620_perf.jpg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789"/>
              <a:stretch>
                <a:fillRect/>
              </a:stretch>
            </p:blipFill>
            <p:spPr bwMode="auto">
              <a:xfrm>
                <a:off x="5974081" y="3036888"/>
                <a:ext cx="185108" cy="224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4" name="그림 119" descr="rx7620_perf.jpg"/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5789"/>
              <a:stretch>
                <a:fillRect/>
              </a:stretch>
            </p:blipFill>
            <p:spPr bwMode="auto">
              <a:xfrm>
                <a:off x="5774056" y="3036888"/>
                <a:ext cx="185108" cy="224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16" name="Rectangle 204"/>
            <p:cNvSpPr>
              <a:spLocks noChangeArrowheads="1"/>
            </p:cNvSpPr>
            <p:nvPr/>
          </p:nvSpPr>
          <p:spPr bwMode="auto">
            <a:xfrm>
              <a:off x="5576501" y="3289300"/>
              <a:ext cx="1851025" cy="212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5648325" algn="l"/>
                </a:tabLs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latinLnBrk="1">
                <a:spcBef>
                  <a:spcPct val="0"/>
                </a:spcBef>
                <a:defRPr/>
              </a:pPr>
              <a:r>
                <a:rPr lang="ko-KR" altLang="en-US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평균 </a:t>
              </a:r>
              <a:r>
                <a:rPr lang="en-US" altLang="ko-KR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30%</a:t>
              </a:r>
              <a:r>
                <a:rPr lang="ko-KR" altLang="en-US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자원을 사용하는 서버 </a:t>
              </a:r>
              <a:r>
                <a:rPr lang="en-US" altLang="ko-KR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6</a:t>
              </a:r>
              <a:r>
                <a:rPr lang="ko-KR" altLang="en-US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</a:t>
              </a:r>
            </a:p>
          </p:txBody>
        </p:sp>
        <p:sp>
          <p:nvSpPr>
            <p:cNvPr id="117" name="Rectangle 176" descr="강-5단"/>
            <p:cNvSpPr>
              <a:spLocks noChangeArrowheads="1"/>
            </p:cNvSpPr>
            <p:nvPr/>
          </p:nvSpPr>
          <p:spPr bwMode="auto">
            <a:xfrm>
              <a:off x="5427276" y="4327525"/>
              <a:ext cx="2166937" cy="155575"/>
            </a:xfrm>
            <a:prstGeom prst="roundRect">
              <a:avLst>
                <a:gd name="adj" fmla="val 6885"/>
              </a:avLst>
            </a:prstGeom>
            <a:solidFill>
              <a:srgbClr val="FFFFFF">
                <a:lumMod val="85000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101600" indent="-101600" algn="ctr">
                <a:lnSpc>
                  <a:spcPct val="90000"/>
                </a:lnSpc>
                <a:buSzPct val="140000"/>
                <a:defRPr/>
              </a:pPr>
              <a:r>
                <a:rPr lang="ko-KR" altLang="en-US" sz="9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자원낭비 최소화</a:t>
              </a:r>
              <a:r>
                <a:rPr lang="en-US" altLang="ko-KR" sz="9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Wingdings" pitchFamily="2" charset="2"/>
                </a:rPr>
                <a:t></a:t>
              </a:r>
              <a:r>
                <a:rPr lang="ko-KR" altLang="en-US" sz="9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시스템 효율성 극대화</a:t>
              </a:r>
            </a:p>
          </p:txBody>
        </p:sp>
        <p:grpSp>
          <p:nvGrpSpPr>
            <p:cNvPr id="120" name="그룹 103"/>
            <p:cNvGrpSpPr>
              <a:grpSpLocks/>
            </p:cNvGrpSpPr>
            <p:nvPr/>
          </p:nvGrpSpPr>
          <p:grpSpPr bwMode="auto">
            <a:xfrm>
              <a:off x="7894251" y="2958641"/>
              <a:ext cx="1724025" cy="364679"/>
              <a:chOff x="268287" y="6500877"/>
              <a:chExt cx="2720975" cy="3308785"/>
            </a:xfrm>
          </p:grpSpPr>
          <p:pic>
            <p:nvPicPr>
              <p:cNvPr id="136" name="Picture 28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268287" y="6706698"/>
                <a:ext cx="2720975" cy="2952751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37" name="TextBox 29"/>
              <p:cNvSpPr>
                <a:spLocks noChangeArrowheads="1"/>
              </p:cNvSpPr>
              <p:nvPr/>
            </p:nvSpPr>
            <p:spPr bwMode="auto">
              <a:xfrm>
                <a:off x="331789" y="7480302"/>
                <a:ext cx="322571" cy="2329360"/>
              </a:xfrm>
              <a:prstGeom prst="roundRect">
                <a:avLst>
                  <a:gd name="adj" fmla="val 16667"/>
                </a:avLst>
              </a:pr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latinLnBrk="1">
                  <a:spcBef>
                    <a:spcPct val="0"/>
                  </a:spcBef>
                  <a:defRPr/>
                </a:pPr>
                <a:endParaRPr lang="ko-KR" altLang="en-US" sz="1100" smtClean="0">
                  <a:solidFill>
                    <a:srgbClr val="FF33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138" name="직사각형 63"/>
              <p:cNvSpPr>
                <a:spLocks noChangeArrowheads="1"/>
              </p:cNvSpPr>
              <p:nvPr/>
            </p:nvSpPr>
            <p:spPr bwMode="auto">
              <a:xfrm>
                <a:off x="536171" y="6500877"/>
                <a:ext cx="723900" cy="23099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latinLnBrk="1">
                  <a:spcBef>
                    <a:spcPct val="0"/>
                  </a:spcBef>
                  <a:defRPr/>
                </a:pPr>
                <a:endParaRPr lang="ko-KR" altLang="en-US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pic>
          <p:nvPicPr>
            <p:cNvPr id="121" name="Picture 289" descr="화살표"/>
            <p:cNvPicPr>
              <a:picLocks noChangeAspect="1" noChangeArrowheads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4" r="14194" b="70580"/>
            <a:stretch>
              <a:fillRect/>
            </a:stretch>
          </p:blipFill>
          <p:spPr bwMode="auto">
            <a:xfrm>
              <a:off x="8084751" y="3148013"/>
              <a:ext cx="1295400" cy="658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Text Box 37"/>
            <p:cNvSpPr txBox="1">
              <a:spLocks noChangeArrowheads="1"/>
            </p:cNvSpPr>
            <p:nvPr/>
          </p:nvSpPr>
          <p:spPr bwMode="auto">
            <a:xfrm>
              <a:off x="8437708" y="3339951"/>
              <a:ext cx="546623" cy="127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5363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defTabSz="995363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defTabSz="995363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defTabSz="995363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defTabSz="995363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defTabSz="995363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 latinLnBrk="1">
                <a:spcBef>
                  <a:spcPct val="0"/>
                </a:spcBef>
                <a:buFont typeface="Wingdings" panose="05000000000000000000" pitchFamily="2" charset="2"/>
                <a:buNone/>
                <a:defRPr/>
              </a:pPr>
              <a:r>
                <a:rPr lang="en-US" altLang="ko-KR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S/W</a:t>
              </a:r>
              <a:r>
                <a:rPr lang="ko-KR" altLang="en-US" sz="900" smtClean="0">
                  <a:solidFill>
                    <a:srgbClr val="595959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최적화</a:t>
              </a:r>
            </a:p>
          </p:txBody>
        </p:sp>
        <p:grpSp>
          <p:nvGrpSpPr>
            <p:cNvPr id="123" name="그룹 173"/>
            <p:cNvGrpSpPr>
              <a:grpSpLocks/>
            </p:cNvGrpSpPr>
            <p:nvPr/>
          </p:nvGrpSpPr>
          <p:grpSpPr bwMode="auto">
            <a:xfrm>
              <a:off x="7811701" y="3544888"/>
              <a:ext cx="1822450" cy="806450"/>
              <a:chOff x="630199" y="7251732"/>
              <a:chExt cx="2044715" cy="914413"/>
            </a:xfrm>
          </p:grpSpPr>
          <p:pic>
            <p:nvPicPr>
              <p:cNvPr id="129" name="Picture 177" descr="3"/>
              <p:cNvPicPr>
                <a:picLocks noChangeAspect="1" noChangeArrowheads="1"/>
              </p:cNvPicPr>
              <p:nvPr/>
            </p:nvPicPr>
            <p:blipFill>
              <a:blip r:embed="rId11" cstate="print">
                <a:duotone>
                  <a:srgbClr val="969696">
                    <a:shade val="45000"/>
                    <a:satMod val="135000"/>
                  </a:srgbClr>
                  <a:prstClr val="white"/>
                </a:duotone>
              </a:blip>
              <a:srcRect l="3981" t="8531" r="6589" b="5638"/>
              <a:stretch>
                <a:fillRect/>
              </a:stretch>
            </p:blipFill>
            <p:spPr bwMode="auto">
              <a:xfrm>
                <a:off x="818310" y="7545423"/>
                <a:ext cx="1661352" cy="6207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0" name="Picture 134" descr="그림자"/>
              <p:cNvPicPr>
                <a:picLocks noChangeAspect="1" noChangeArrowheads="1"/>
              </p:cNvPicPr>
              <p:nvPr/>
            </p:nvPicPr>
            <p:blipFill>
              <a:blip r:embed="rId1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038" y="7253319"/>
                <a:ext cx="766773" cy="713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1" name="Rectangle 204"/>
              <p:cNvSpPr>
                <a:spLocks noChangeArrowheads="1"/>
              </p:cNvSpPr>
              <p:nvPr/>
            </p:nvSpPr>
            <p:spPr bwMode="auto">
              <a:xfrm>
                <a:off x="630199" y="7422448"/>
                <a:ext cx="925512" cy="224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latinLnBrk="1">
                  <a:spcBef>
                    <a:spcPct val="0"/>
                  </a:spcBef>
                  <a:defRPr/>
                </a:pPr>
                <a:r>
                  <a:rPr lang="ko-KR" altLang="en-US" sz="800" smtClean="0"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Arial" panose="020B0604020202020204" pitchFamily="34" charset="0"/>
                  </a:rPr>
                  <a:t>합목적성</a:t>
                </a:r>
              </a:p>
            </p:txBody>
          </p:sp>
          <p:pic>
            <p:nvPicPr>
              <p:cNvPr id="132" name="Picture 134" descr="그림자"/>
              <p:cNvPicPr>
                <a:picLocks noChangeAspect="1" noChangeArrowheads="1"/>
              </p:cNvPicPr>
              <p:nvPr/>
            </p:nvPicPr>
            <p:blipFill>
              <a:blip r:embed="rId1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62033" y="7434297"/>
                <a:ext cx="766773" cy="713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3" name="Rectangle 204"/>
              <p:cNvSpPr>
                <a:spLocks noChangeArrowheads="1"/>
              </p:cNvSpPr>
              <p:nvPr/>
            </p:nvSpPr>
            <p:spPr bwMode="auto">
              <a:xfrm>
                <a:off x="1165194" y="7560945"/>
                <a:ext cx="925512" cy="352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latinLnBrk="1">
                  <a:spcBef>
                    <a:spcPct val="0"/>
                  </a:spcBef>
                  <a:defRPr/>
                </a:pPr>
                <a:r>
                  <a:rPr lang="ko-KR" altLang="en-US" sz="800" smtClean="0"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Arial" panose="020B0604020202020204" pitchFamily="34" charset="0"/>
                  </a:rPr>
                  <a:t>업무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Arial" panose="020B0604020202020204" pitchFamily="34" charset="0"/>
                  </a:rPr>
                  <a:t/>
                </a:r>
                <a:br>
                  <a:rPr lang="en-US" altLang="ko-KR" sz="800" smtClean="0"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Arial" panose="020B0604020202020204" pitchFamily="34" charset="0"/>
                  </a:rPr>
                </a:br>
                <a:r>
                  <a:rPr lang="ko-KR" altLang="en-US" sz="800" smtClean="0"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Arial" panose="020B0604020202020204" pitchFamily="34" charset="0"/>
                  </a:rPr>
                  <a:t>적합성</a:t>
                </a:r>
              </a:p>
            </p:txBody>
          </p:sp>
          <p:pic>
            <p:nvPicPr>
              <p:cNvPr id="134" name="Picture 134" descr="그림자"/>
              <p:cNvPicPr>
                <a:picLocks noChangeAspect="1" noChangeArrowheads="1"/>
              </p:cNvPicPr>
              <p:nvPr/>
            </p:nvPicPr>
            <p:blipFill>
              <a:blip r:embed="rId1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6241" y="7251732"/>
                <a:ext cx="766773" cy="7138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5" name="Rectangle 204"/>
              <p:cNvSpPr>
                <a:spLocks noChangeArrowheads="1"/>
              </p:cNvSpPr>
              <p:nvPr/>
            </p:nvSpPr>
            <p:spPr bwMode="auto">
              <a:xfrm>
                <a:off x="1749402" y="7378381"/>
                <a:ext cx="925512" cy="352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1pPr>
                <a:lvl2pPr marL="742950" indent="-28575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2pPr>
                <a:lvl3pPr marL="1143000" indent="-22860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3pPr>
                <a:lvl4pPr marL="1600200" indent="-22860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4pPr>
                <a:lvl5pPr marL="2057400" indent="-228600" defTabSz="995363"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5pPr>
                <a:lvl6pPr marL="25146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6pPr>
                <a:lvl7pPr marL="29718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7pPr>
                <a:lvl8pPr marL="34290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8pPr>
                <a:lvl9pPr marL="3886200" indent="-228600" algn="ctr" defTabSz="9953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5648325" algn="l"/>
                  </a:tabLst>
                  <a:defRPr sz="1200">
                    <a:solidFill>
                      <a:schemeClr val="tx1"/>
                    </a:solidFill>
                    <a:latin typeface="돋움" panose="020B0600000101010101" pitchFamily="50" charset="-127"/>
                    <a:ea typeface="돋움" panose="020B0600000101010101" pitchFamily="50" charset="-127"/>
                  </a:defRPr>
                </a:lvl9pPr>
              </a:lstStyle>
              <a:p>
                <a:pPr algn="ctr" latinLnBrk="1">
                  <a:spcBef>
                    <a:spcPct val="0"/>
                  </a:spcBef>
                  <a:defRPr/>
                </a:pPr>
                <a:r>
                  <a:rPr lang="ko-KR" altLang="en-US" sz="800" smtClean="0"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Arial" panose="020B0604020202020204" pitchFamily="34" charset="0"/>
                  </a:rPr>
                  <a:t>최적화된</a:t>
                </a:r>
                <a:r>
                  <a:rPr lang="en-US" altLang="ko-KR" sz="800" smtClean="0"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Arial" panose="020B0604020202020204" pitchFamily="34" charset="0"/>
                  </a:rPr>
                  <a:t/>
                </a:r>
                <a:br>
                  <a:rPr lang="en-US" altLang="ko-KR" sz="800" smtClean="0"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Arial" panose="020B0604020202020204" pitchFamily="34" charset="0"/>
                  </a:rPr>
                </a:br>
                <a:r>
                  <a:rPr lang="en-US" altLang="ko-KR" sz="800" smtClean="0">
                    <a:solidFill>
                      <a:srgbClr val="000000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  <a:cs typeface="Arial" panose="020B0604020202020204" pitchFamily="34" charset="0"/>
                  </a:rPr>
                  <a:t>S/W</a:t>
                </a:r>
                <a:endParaRPr lang="ko-KR" altLang="en-US" sz="800" smtClean="0">
                  <a:solidFill>
                    <a:srgbClr val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" name="AutoShape 707" descr="00"/>
            <p:cNvSpPr>
              <a:spLocks noChangeArrowheads="1"/>
            </p:cNvSpPr>
            <p:nvPr/>
          </p:nvSpPr>
          <p:spPr bwMode="auto">
            <a:xfrm>
              <a:off x="7833926" y="2725738"/>
              <a:ext cx="1841500" cy="182562"/>
            </a:xfrm>
            <a:prstGeom prst="roundRect">
              <a:avLst>
                <a:gd name="adj" fmla="val 9273"/>
              </a:avLst>
            </a:prstGeom>
            <a:blipFill dpi="0" rotWithShape="1">
              <a:blip r:embed="rId6"/>
              <a:srcRect/>
              <a:stretch>
                <a:fillRect/>
              </a:stretch>
            </a:blipFill>
            <a:ln w="6350" algn="ctr">
              <a:solidFill>
                <a:srgbClr val="67ABE3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ko-KR" altLang="en-US" sz="1000" smtClean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소프트웨어</a:t>
              </a:r>
              <a:r>
                <a:rPr lang="en-US" altLang="ko-KR" sz="1000" smtClean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lang="ko-KR" altLang="en-US" sz="1000" smtClean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최적화</a:t>
              </a:r>
              <a:r>
                <a:rPr lang="en-US" altLang="ko-KR" sz="1000" smtClean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</a:p>
          </p:txBody>
        </p:sp>
        <p:pic>
          <p:nvPicPr>
            <p:cNvPr id="125" name="Picture 289" descr="화살표"/>
            <p:cNvPicPr>
              <a:picLocks noChangeAspect="1" noChangeArrowheads="1"/>
            </p:cNvPicPr>
            <p:nvPr/>
          </p:nvPicPr>
          <p:blipFill>
            <a:blip r:embed="rId10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4" r="14194" b="70580"/>
            <a:stretch>
              <a:fillRect/>
            </a:stretch>
          </p:blipFill>
          <p:spPr bwMode="auto">
            <a:xfrm>
              <a:off x="5803513" y="3100388"/>
              <a:ext cx="1295400" cy="658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6" name="Rectangle 176" descr="강-5단"/>
            <p:cNvSpPr>
              <a:spLocks noChangeArrowheads="1"/>
            </p:cNvSpPr>
            <p:nvPr/>
          </p:nvSpPr>
          <p:spPr bwMode="auto">
            <a:xfrm>
              <a:off x="7672001" y="4327525"/>
              <a:ext cx="2116137" cy="155575"/>
            </a:xfrm>
            <a:prstGeom prst="roundRect">
              <a:avLst>
                <a:gd name="adj" fmla="val 6885"/>
              </a:avLst>
            </a:prstGeom>
            <a:solidFill>
              <a:srgbClr val="FFFFFF">
                <a:lumMod val="85000"/>
              </a:srgbClr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101600" indent="-101600" algn="ctr">
                <a:lnSpc>
                  <a:spcPct val="90000"/>
                </a:lnSpc>
                <a:buSzPct val="140000"/>
                <a:defRPr/>
              </a:pPr>
              <a:r>
                <a:rPr lang="ko-KR" altLang="en-US" sz="9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최적화된 작동</a:t>
              </a:r>
              <a:r>
                <a:rPr lang="en-US" altLang="ko-KR" sz="9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  <a:sym typeface="Wingdings" pitchFamily="2" charset="2"/>
                </a:rPr>
                <a:t></a:t>
              </a:r>
              <a:r>
                <a:rPr lang="ko-KR" altLang="en-US" sz="900" dirty="0">
                  <a:solidFill>
                    <a:prstClr val="black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시스템 효율성 극대화</a:t>
              </a:r>
            </a:p>
          </p:txBody>
        </p:sp>
        <p:pic>
          <p:nvPicPr>
            <p:cNvPr id="127" name="그림 57" descr="virtualization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251" y="4513263"/>
              <a:ext cx="1500187" cy="1504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그림 58" descr="virtualization_infra.jp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5501" y="4613275"/>
              <a:ext cx="2027237" cy="1338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7" name="Text Box 104"/>
          <p:cNvSpPr txBox="1">
            <a:spLocks noChangeArrowheads="1"/>
          </p:cNvSpPr>
          <p:nvPr/>
        </p:nvSpPr>
        <p:spPr bwMode="auto">
          <a:xfrm>
            <a:off x="342496" y="3967158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kern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가상화 등장 배경</a:t>
            </a:r>
          </a:p>
        </p:txBody>
      </p:sp>
      <p:sp>
        <p:nvSpPr>
          <p:cNvPr id="148" name="Text Box 104"/>
          <p:cNvSpPr txBox="1">
            <a:spLocks noChangeArrowheads="1"/>
          </p:cNvSpPr>
          <p:nvPr/>
        </p:nvSpPr>
        <p:spPr bwMode="auto">
          <a:xfrm>
            <a:off x="342496" y="3096301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kern="1200" dirty="0" err="1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가트너</a:t>
            </a:r>
            <a:endParaRPr lang="ko-KR" altLang="en-US" sz="1200" kern="12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9" name="Text Box 104"/>
          <p:cNvSpPr txBox="1">
            <a:spLocks noChangeArrowheads="1"/>
          </p:cNvSpPr>
          <p:nvPr/>
        </p:nvSpPr>
        <p:spPr bwMode="auto">
          <a:xfrm>
            <a:off x="342496" y="2022244"/>
            <a:ext cx="3024000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72000" tIns="0" rIns="72000" bIns="0">
            <a:spAutoFit/>
          </a:bodyPr>
          <a:lstStyle/>
          <a:p>
            <a:pPr marL="180975" indent="-180975" eaLnBrk="0" latinLnBrk="1" hangingPunct="0">
              <a:lnSpc>
                <a:spcPct val="105000"/>
              </a:lnSpc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ko-KR" altLang="en-US" sz="1200" kern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위키피디아</a:t>
            </a:r>
          </a:p>
        </p:txBody>
      </p:sp>
    </p:spTree>
    <p:extLst>
      <p:ext uri="{BB962C8B-B14F-4D97-AF65-F5344CB8AC3E}">
        <p14:creationId xmlns:p14="http://schemas.microsoft.com/office/powerpoint/2010/main" val="85118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정책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사회 및 기술 분야의 일반환경 분석을 통한 시사점은 다음과 같음 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1.3.3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일반환경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시사점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종합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일반환경 분석 시사점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" name="Rectangle 47"/>
          <p:cNvSpPr>
            <a:spLocks noChangeArrowheads="1"/>
          </p:cNvSpPr>
          <p:nvPr/>
        </p:nvSpPr>
        <p:spPr bwMode="gray">
          <a:xfrm>
            <a:off x="5241975" y="1923143"/>
            <a:ext cx="1263268" cy="276999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dist="25400" dir="5400000" algn="ctr" rotWithShape="0">
              <a:srgbClr val="969696"/>
            </a:outerShdw>
          </a:effectLst>
        </p:spPr>
        <p:txBody>
          <a:bodyPr wrap="none" lIns="108000" rIns="108000">
            <a:spAutoFit/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주요 시사점 종합</a:t>
            </a: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</p:txBody>
      </p:sp>
      <p:sp>
        <p:nvSpPr>
          <p:cNvPr id="29" name="Rectangle 47"/>
          <p:cNvSpPr>
            <a:spLocks noChangeArrowheads="1"/>
          </p:cNvSpPr>
          <p:nvPr/>
        </p:nvSpPr>
        <p:spPr bwMode="gray">
          <a:xfrm>
            <a:off x="1332439" y="1923143"/>
            <a:ext cx="1085334" cy="276999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dist="25400" dir="5400000" algn="ctr" rotWithShape="0">
              <a:srgbClr val="969696"/>
            </a:outerShdw>
          </a:effectLst>
        </p:spPr>
        <p:txBody>
          <a:bodyPr wrap="none" lIns="108000" rIns="108000">
            <a:spAutoFit/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일반환경 분야</a:t>
            </a: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</p:txBody>
      </p:sp>
      <p:sp>
        <p:nvSpPr>
          <p:cNvPr id="31" name="Rectangle 669"/>
          <p:cNvSpPr>
            <a:spLocks noChangeArrowheads="1"/>
          </p:cNvSpPr>
          <p:nvPr/>
        </p:nvSpPr>
        <p:spPr bwMode="auto">
          <a:xfrm>
            <a:off x="2471625" y="2298678"/>
            <a:ext cx="6994639" cy="850922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등 범국가적으로 고도화된 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ICT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인프라 기반 체계 마련 필요</a:t>
            </a: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범정부 차원의 데이터 연계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·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활용과제 발굴 및 확산 등을 담당할 운영 및 관리체계 마련 필요</a:t>
            </a: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여러 부처에 편재되어 있는 정책정보의 탈 경계적 연계 및 활용체계 마련 필요</a:t>
            </a: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민감한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개인정보가 노출되지 않기 위한 정보보호체계 기반 구축 필요</a:t>
            </a:r>
          </a:p>
        </p:txBody>
      </p:sp>
      <p:sp>
        <p:nvSpPr>
          <p:cNvPr id="33" name="Rectangle 669"/>
          <p:cNvSpPr>
            <a:spLocks noChangeArrowheads="1"/>
          </p:cNvSpPr>
          <p:nvPr/>
        </p:nvSpPr>
        <p:spPr bwMode="auto">
          <a:xfrm>
            <a:off x="2471625" y="3305153"/>
            <a:ext cx="6994639" cy="850922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지속적으로 성장하고 있는 빅데이터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시장에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대비한 정책 및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활용 기반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마련 필요</a:t>
            </a: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국외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 빅데이터 도입 및 전략적 활용에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발맞춰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활용 기반 마련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분석가 확보 등 빅데이터 기반의 우리나라 정책 수립 필요</a:t>
            </a:r>
          </a:p>
        </p:txBody>
      </p:sp>
      <p:sp>
        <p:nvSpPr>
          <p:cNvPr id="35" name="Rectangle 669"/>
          <p:cNvSpPr>
            <a:spLocks noChangeArrowheads="1"/>
          </p:cNvSpPr>
          <p:nvPr/>
        </p:nvSpPr>
        <p:spPr bwMode="auto">
          <a:xfrm>
            <a:off x="2471625" y="4311628"/>
            <a:ext cx="6994639" cy="850922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효과적인 정책 수립 지원을 위한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활용체계 마련 필요</a:t>
            </a: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공개된 공공데이터를 한곳에서 쉽게 활용할 수 있는 기반체계 마련 필요</a:t>
            </a: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국가적 지원 서비스 정보에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미리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알려주는 </a:t>
            </a:r>
            <a:r>
              <a:rPr kumimoji="1" lang="ko-KR" altLang="en-US" sz="1000" kern="120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체감형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서비스 제공 필요</a:t>
            </a: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제공자 위주의 일방적인 지원 서비스 제공이 아니라 지원 대상에 맞춘 입체적 지원 서비스 제공 필요</a:t>
            </a:r>
          </a:p>
        </p:txBody>
      </p:sp>
      <p:sp>
        <p:nvSpPr>
          <p:cNvPr id="37" name="Rectangle 669"/>
          <p:cNvSpPr>
            <a:spLocks noChangeArrowheads="1"/>
          </p:cNvSpPr>
          <p:nvPr/>
        </p:nvSpPr>
        <p:spPr bwMode="auto">
          <a:xfrm>
            <a:off x="2471625" y="5318103"/>
            <a:ext cx="6994639" cy="850922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지능 정보기술의 등장으로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ICBAM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지원하는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 플랫폼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형태로 전환 모색</a:t>
            </a: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데이터를 제대로 활용할 수 있게 도움을 제공하는 </a:t>
            </a:r>
            <a:r>
              <a:rPr kumimoji="1" lang="en-US" altLang="ko-KR" sz="1000" kern="1200" dirty="0" err="1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Bigdata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-as-a-service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 활용 전환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14326" y="2200141"/>
            <a:ext cx="1003300" cy="4099059"/>
            <a:chOff x="314326" y="2091418"/>
            <a:chExt cx="1003300" cy="4321175"/>
          </a:xfrm>
        </p:grpSpPr>
        <p:sp>
          <p:nvSpPr>
            <p:cNvPr id="27" name="AutoShape 9"/>
            <p:cNvSpPr>
              <a:spLocks noChangeArrowheads="1"/>
            </p:cNvSpPr>
            <p:nvPr/>
          </p:nvSpPr>
          <p:spPr bwMode="auto">
            <a:xfrm>
              <a:off x="314326" y="2091418"/>
              <a:ext cx="642938" cy="4321175"/>
            </a:xfrm>
            <a:prstGeom prst="roundRect">
              <a:avLst>
                <a:gd name="adj" fmla="val 0"/>
              </a:avLst>
            </a:prstGeom>
            <a:solidFill>
              <a:srgbClr val="808080"/>
            </a:solidFill>
            <a:ln w="6350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18000" tIns="91440" rIns="18000" bIns="9144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952500" algn="r"/>
                </a:tabLst>
              </a:pPr>
              <a:endParaRPr lang="ko-KR" altLang="en-US" sz="1000" kern="120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28" name="AutoShape 10"/>
            <p:cNvSpPr>
              <a:spLocks noChangeArrowheads="1"/>
            </p:cNvSpPr>
            <p:nvPr/>
          </p:nvSpPr>
          <p:spPr bwMode="auto">
            <a:xfrm>
              <a:off x="458789" y="2162856"/>
              <a:ext cx="858837" cy="4176712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일반</a:t>
              </a:r>
              <a:endPara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환경</a:t>
              </a:r>
            </a:p>
          </p:txBody>
        </p:sp>
      </p:grpSp>
      <p:cxnSp>
        <p:nvCxnSpPr>
          <p:cNvPr id="5" name="직선 연결선 4"/>
          <p:cNvCxnSpPr>
            <a:stCxn id="31" idx="1"/>
            <a:endCxn id="30" idx="3"/>
          </p:cNvCxnSpPr>
          <p:nvPr/>
        </p:nvCxnSpPr>
        <p:spPr bwMode="auto">
          <a:xfrm flipH="1">
            <a:off x="2351987" y="2724139"/>
            <a:ext cx="119638" cy="266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직선 연결선 37"/>
          <p:cNvCxnSpPr>
            <a:stCxn id="32" idx="3"/>
            <a:endCxn id="33" idx="1"/>
          </p:cNvCxnSpPr>
          <p:nvPr/>
        </p:nvCxnSpPr>
        <p:spPr bwMode="auto">
          <a:xfrm flipV="1">
            <a:off x="2351987" y="3730614"/>
            <a:ext cx="119638" cy="266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직선 연결선 38"/>
          <p:cNvCxnSpPr>
            <a:stCxn id="34" idx="3"/>
            <a:endCxn id="35" idx="1"/>
          </p:cNvCxnSpPr>
          <p:nvPr/>
        </p:nvCxnSpPr>
        <p:spPr bwMode="auto">
          <a:xfrm flipV="1">
            <a:off x="2351987" y="4737089"/>
            <a:ext cx="119638" cy="266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직선 연결선 39"/>
          <p:cNvCxnSpPr>
            <a:stCxn id="36" idx="3"/>
            <a:endCxn id="37" idx="1"/>
          </p:cNvCxnSpPr>
          <p:nvPr/>
        </p:nvCxnSpPr>
        <p:spPr bwMode="auto">
          <a:xfrm flipV="1">
            <a:off x="2351987" y="5743564"/>
            <a:ext cx="119638" cy="266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직사각형 4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1214997" y="2298678"/>
            <a:ext cx="1136990" cy="856241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정책 환경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1214997" y="3305153"/>
            <a:ext cx="1136990" cy="856241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경제 환경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34" name="Rectangle 6"/>
          <p:cNvSpPr>
            <a:spLocks noChangeArrowheads="1"/>
          </p:cNvSpPr>
          <p:nvPr/>
        </p:nvSpPr>
        <p:spPr bwMode="auto">
          <a:xfrm>
            <a:off x="1214997" y="4311628"/>
            <a:ext cx="1136990" cy="856241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사회 환경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36" name="Rectangle 6"/>
          <p:cNvSpPr>
            <a:spLocks noChangeArrowheads="1"/>
          </p:cNvSpPr>
          <p:nvPr/>
        </p:nvSpPr>
        <p:spPr bwMode="auto">
          <a:xfrm>
            <a:off x="1214997" y="5318103"/>
            <a:ext cx="1136990" cy="856241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기술 환경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82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8114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859583"/>
            <a:ext cx="182941" cy="1948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23581" y="2789733"/>
            <a:ext cx="3195105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시장 동향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일반환경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법∙제도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1.3.5  Public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클라우드 서비스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설명선 3(테두리 및 강조선) 14"/>
          <p:cNvSpPr/>
          <p:nvPr/>
        </p:nvSpPr>
        <p:spPr bwMode="auto">
          <a:xfrm>
            <a:off x="5654675" y="4334788"/>
            <a:ext cx="3153282" cy="1457324"/>
          </a:xfrm>
          <a:prstGeom prst="accentBorderCallout3">
            <a:avLst>
              <a:gd name="adj1" fmla="val 19272"/>
              <a:gd name="adj2" fmla="val -2609"/>
              <a:gd name="adj3" fmla="val 19273"/>
              <a:gd name="adj4" fmla="val -12963"/>
              <a:gd name="adj5" fmla="val -46101"/>
              <a:gd name="adj6" fmla="val -13300"/>
              <a:gd name="adj7" fmla="val -45766"/>
              <a:gd name="adj8" fmla="val -6095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1.3.4.1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개요 및 관점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1.3.4.2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공공기관 민간 클라우드 이용 지침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508000" marR="0" indent="-5080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1.3.4.3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발전 및 이용자 보호에 관한 법률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508000" marR="0" indent="-5080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1.3.4.4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서비스 정보보호에 관한 기준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508000" marR="0" indent="-5080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1.3.4.5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서비스 보안인증 제도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508000" marR="0" indent="-508000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1.3.4.6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시사점 종합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5448300" y="3562350"/>
            <a:ext cx="1854200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053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클라우드 관련 법∙제도에 대한 분석을 통해 법률 상세내용</a:t>
            </a:r>
            <a:r>
              <a:rPr lang="en-US" altLang="ko-KR" dirty="0"/>
              <a:t>, </a:t>
            </a:r>
            <a:r>
              <a:rPr lang="ko-KR" altLang="en-US" dirty="0"/>
              <a:t>이슈사항 및 제약사항을 확인하여 </a:t>
            </a:r>
            <a:r>
              <a:rPr lang="en-US" altLang="ko-KR" dirty="0"/>
              <a:t>LH</a:t>
            </a:r>
            <a:r>
              <a:rPr lang="ko-KR" altLang="en-US" dirty="0"/>
              <a:t>공사의 빅데이터 공통 플랫폼 내재화 방안 수립 시 성공적인 클라우드 도입을 할 수 있는 시사점을 도출함</a:t>
            </a:r>
            <a:endParaRPr lang="en-US" altLang="ko-KR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제도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개요 및 관점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관련 법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제도 분석 개요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법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제도 분석 관점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04" name="object 49"/>
          <p:cNvSpPr/>
          <p:nvPr/>
        </p:nvSpPr>
        <p:spPr>
          <a:xfrm>
            <a:off x="867017" y="3562977"/>
            <a:ext cx="1459661" cy="475200"/>
          </a:xfrm>
          <a:custGeom>
            <a:avLst/>
            <a:gdLst/>
            <a:ahLst/>
            <a:cxnLst/>
            <a:rect l="l" t="t" r="r" b="b"/>
            <a:pathLst>
              <a:path w="901064" h="417829">
                <a:moveTo>
                  <a:pt x="0" y="0"/>
                </a:moveTo>
                <a:lnTo>
                  <a:pt x="900684" y="0"/>
                </a:lnTo>
                <a:lnTo>
                  <a:pt x="900684" y="417575"/>
                </a:lnTo>
                <a:lnTo>
                  <a:pt x="0" y="417575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3175">
            <a:solidFill>
              <a:srgbClr val="0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/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컴퓨팅 발전법</a:t>
            </a:r>
            <a:endParaRPr sz="9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5" name="object 52"/>
          <p:cNvSpPr txBox="1"/>
          <p:nvPr/>
        </p:nvSpPr>
        <p:spPr>
          <a:xfrm>
            <a:off x="866742" y="3055335"/>
            <a:ext cx="1461223" cy="475937"/>
          </a:xfrm>
          <a:prstGeom prst="rect">
            <a:avLst/>
          </a:prstGeom>
          <a:solidFill>
            <a:srgbClr val="D9D9D9"/>
          </a:solidFill>
          <a:ln w="3175">
            <a:solidFill>
              <a:srgbClr val="000000"/>
            </a:solidFill>
          </a:ln>
        </p:spPr>
        <p:txBody>
          <a:bodyPr vert="horz" wrap="square" lIns="0" tIns="28575" rIns="0" bIns="0" rtlCol="0" anchor="ctr">
            <a:noAutofit/>
          </a:bodyPr>
          <a:lstStyle/>
          <a:p>
            <a:pPr marL="66675" marR="57785" algn="ctr">
              <a:spcBef>
                <a:spcPts val="225"/>
              </a:spcBef>
            </a:pPr>
            <a:r>
              <a:rPr sz="900" spc="75" dirty="0" err="1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공공기관</a:t>
            </a:r>
            <a:r>
              <a:rPr sz="900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endParaRPr lang="en-US" sz="900" spc="75" dirty="0" smtClean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 marL="66675" marR="57785" algn="ctr">
              <a:spcBef>
                <a:spcPts val="225"/>
              </a:spcBef>
            </a:pPr>
            <a:r>
              <a:rPr sz="900" spc="60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민간</a:t>
            </a:r>
            <a:r>
              <a:rPr lang="en-US" sz="900" spc="60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900" spc="60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 </a:t>
            </a:r>
            <a:r>
              <a:rPr sz="900" spc="75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이용지침</a:t>
            </a:r>
            <a:endParaRPr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06" name="object 61"/>
          <p:cNvSpPr/>
          <p:nvPr/>
        </p:nvSpPr>
        <p:spPr>
          <a:xfrm>
            <a:off x="866742" y="4069883"/>
            <a:ext cx="1459661" cy="475200"/>
          </a:xfrm>
          <a:custGeom>
            <a:avLst/>
            <a:gdLst/>
            <a:ahLst/>
            <a:cxnLst/>
            <a:rect l="l" t="t" r="r" b="b"/>
            <a:pathLst>
              <a:path w="902335" h="516889">
                <a:moveTo>
                  <a:pt x="0" y="0"/>
                </a:moveTo>
                <a:lnTo>
                  <a:pt x="902208" y="0"/>
                </a:lnTo>
                <a:lnTo>
                  <a:pt x="902208" y="516635"/>
                </a:lnTo>
                <a:lnTo>
                  <a:pt x="0" y="516635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3175">
            <a:solidFill>
              <a:srgbClr val="0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endParaRPr lang="en-US" altLang="ko-KR" sz="9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/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정보보호 기준</a:t>
            </a:r>
            <a:endParaRPr sz="9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2" name="Rectangle 6"/>
          <p:cNvSpPr>
            <a:spLocks noChangeArrowheads="1"/>
          </p:cNvSpPr>
          <p:nvPr/>
        </p:nvSpPr>
        <p:spPr bwMode="auto">
          <a:xfrm>
            <a:off x="353033" y="2151338"/>
            <a:ext cx="407628" cy="856241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분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석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목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적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114" name="Rectangle 6"/>
          <p:cNvSpPr>
            <a:spLocks noChangeArrowheads="1"/>
          </p:cNvSpPr>
          <p:nvPr/>
        </p:nvSpPr>
        <p:spPr bwMode="auto">
          <a:xfrm>
            <a:off x="353033" y="3056297"/>
            <a:ext cx="407628" cy="1488786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분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석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대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상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115" name="Rectangle 6"/>
          <p:cNvSpPr>
            <a:spLocks noChangeArrowheads="1"/>
          </p:cNvSpPr>
          <p:nvPr/>
        </p:nvSpPr>
        <p:spPr bwMode="auto">
          <a:xfrm>
            <a:off x="353033" y="4605697"/>
            <a:ext cx="407628" cy="1401979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분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석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절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차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48" name="Rectangle 669"/>
          <p:cNvSpPr>
            <a:spLocks noChangeArrowheads="1"/>
          </p:cNvSpPr>
          <p:nvPr/>
        </p:nvSpPr>
        <p:spPr bwMode="auto">
          <a:xfrm>
            <a:off x="866742" y="2160526"/>
            <a:ext cx="3935576" cy="849374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환경으로의 변화 요구와 관련한 법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제도 </a:t>
            </a:r>
            <a:r>
              <a:rPr kumimoji="1" lang="ko-KR" altLang="en-US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현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황 및 이슈 파악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marR="0" lvl="0" indent="-8890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법</a:t>
            </a:r>
            <a:r>
              <a:rPr kumimoji="1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kumimoji="1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제도 시사점 도출을 통한 향후 클라우드 관련 법제도 방향성 분석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376168" y="3590532"/>
            <a:ext cx="2397724" cy="4001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도입의 가장 기반이 되는 법제도 상세내용 및 이슈사항 검토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2376168" y="3082532"/>
            <a:ext cx="2397724" cy="4001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공공기관의 민간 클라우드 도입을 위한 법</a:t>
            </a:r>
            <a:r>
              <a:rPr lang="ko-KR" altLang="en-US" sz="10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제도 및 보안성 검토 내용 확인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376168" y="4098532"/>
            <a:ext cx="2397724" cy="4001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공공기관용 추가 보호조치의 상세내용 확인 및 클라우드 보안 관련 제약사항 확인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875515" y="4606954"/>
            <a:ext cx="3945073" cy="1425546"/>
            <a:chOff x="875515" y="4632354"/>
            <a:chExt cx="3945073" cy="1344054"/>
          </a:xfrm>
        </p:grpSpPr>
        <p:sp>
          <p:nvSpPr>
            <p:cNvPr id="152" name="AutoShape 7"/>
            <p:cNvSpPr>
              <a:spLocks noChangeArrowheads="1"/>
            </p:cNvSpPr>
            <p:nvPr/>
          </p:nvSpPr>
          <p:spPr bwMode="gray">
            <a:xfrm>
              <a:off x="877411" y="4632354"/>
              <a:ext cx="944081" cy="563491"/>
            </a:xfrm>
            <a:prstGeom prst="homePlate">
              <a:avLst>
                <a:gd name="adj" fmla="val 17768"/>
              </a:avLst>
            </a:pr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anchor="ctr"/>
            <a:lstStyle>
              <a:lvl1pPr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900" b="0" kern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분석 방향</a:t>
              </a:r>
              <a:endParaRPr kumimoji="0" lang="en-US" altLang="ko-KR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900" b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정의</a:t>
              </a:r>
              <a:endParaRPr kumimoji="0" lang="ko-KR" altLang="en-US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5" name="AutoShape 7"/>
            <p:cNvSpPr>
              <a:spLocks noChangeArrowheads="1"/>
            </p:cNvSpPr>
            <p:nvPr/>
          </p:nvSpPr>
          <p:spPr bwMode="gray">
            <a:xfrm>
              <a:off x="3874611" y="4632354"/>
              <a:ext cx="944081" cy="563491"/>
            </a:xfrm>
            <a:prstGeom prst="homePlate">
              <a:avLst>
                <a:gd name="adj" fmla="val 17768"/>
              </a:avLst>
            </a:pr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anchor="ctr"/>
            <a:lstStyle>
              <a:lvl1pPr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900" b="0" kern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시사점 도출</a:t>
              </a:r>
            </a:p>
          </p:txBody>
        </p:sp>
        <p:sp>
          <p:nvSpPr>
            <p:cNvPr id="156" name="Oval 85"/>
            <p:cNvSpPr>
              <a:spLocks noChangeArrowheads="1"/>
            </p:cNvSpPr>
            <p:nvPr/>
          </p:nvSpPr>
          <p:spPr bwMode="auto">
            <a:xfrm>
              <a:off x="875515" y="5252252"/>
              <a:ext cx="945977" cy="72415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dist="63500" dir="2212194" sx="93000" sy="93000" algn="ctr" rotWithShape="0">
                <a:srgbClr val="000000">
                  <a:alpha val="50000"/>
                </a:srgbClr>
              </a:outerShdw>
            </a:effectLst>
          </p:spPr>
          <p:txBody>
            <a:bodyPr lIns="18000" rIns="1800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분석관점</a:t>
              </a:r>
              <a:endPara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정의</a:t>
              </a:r>
              <a:endParaRPr kumimoji="1" lang="ko-KR" altLang="en-US" sz="900" kern="1200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4" name="직선 연결선 3"/>
            <p:cNvCxnSpPr>
              <a:stCxn id="152" idx="3"/>
              <a:endCxn id="155" idx="1"/>
            </p:cNvCxnSpPr>
            <p:nvPr/>
          </p:nvCxnSpPr>
          <p:spPr bwMode="auto">
            <a:xfrm>
              <a:off x="1821492" y="4914100"/>
              <a:ext cx="2053119" cy="0"/>
            </a:xfrm>
            <a:prstGeom prst="line">
              <a:avLst/>
            </a:prstGeom>
            <a:solidFill>
              <a:srgbClr val="FBB779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3" name="AutoShape 7"/>
            <p:cNvSpPr>
              <a:spLocks noChangeArrowheads="1"/>
            </p:cNvSpPr>
            <p:nvPr/>
          </p:nvSpPr>
          <p:spPr bwMode="gray">
            <a:xfrm>
              <a:off x="1868011" y="4632354"/>
              <a:ext cx="944081" cy="563491"/>
            </a:xfrm>
            <a:prstGeom prst="homePlate">
              <a:avLst>
                <a:gd name="adj" fmla="val 17768"/>
              </a:avLst>
            </a:pr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anchor="ctr"/>
            <a:lstStyle>
              <a:lvl1pPr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900" b="0" kern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문헌</a:t>
              </a:r>
              <a:endParaRPr kumimoji="0" lang="en-US" altLang="ko-KR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900" b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조사</a:t>
              </a:r>
              <a:endParaRPr kumimoji="0" lang="ko-KR" altLang="en-US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4" name="AutoShape 7"/>
            <p:cNvSpPr>
              <a:spLocks noChangeArrowheads="1"/>
            </p:cNvSpPr>
            <p:nvPr/>
          </p:nvSpPr>
          <p:spPr bwMode="gray">
            <a:xfrm>
              <a:off x="2871311" y="4632354"/>
              <a:ext cx="944081" cy="563491"/>
            </a:xfrm>
            <a:prstGeom prst="homePlate">
              <a:avLst>
                <a:gd name="adj" fmla="val 17768"/>
              </a:avLst>
            </a:pr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anchor="ctr"/>
            <a:lstStyle>
              <a:lvl1pPr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900" b="0" kern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법</a:t>
              </a:r>
              <a:r>
                <a:rPr kumimoji="0" lang="ko-KR" altLang="en-US" sz="900" b="0" kern="0" dirty="0" smtClean="0">
                  <a:solidFill>
                    <a:schemeClr val="tx1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∙</a:t>
              </a:r>
              <a:r>
                <a:rPr kumimoji="0" lang="ko-KR" altLang="en-US" sz="900" b="0" kern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제도</a:t>
              </a:r>
              <a:endParaRPr kumimoji="0" lang="en-US" altLang="ko-KR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900" b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상세내역</a:t>
              </a:r>
              <a:endParaRPr kumimoji="0" lang="ko-KR" altLang="en-US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7" name="Oval 85"/>
            <p:cNvSpPr>
              <a:spLocks noChangeArrowheads="1"/>
            </p:cNvSpPr>
            <p:nvPr/>
          </p:nvSpPr>
          <p:spPr bwMode="auto">
            <a:xfrm>
              <a:off x="1868011" y="5252252"/>
              <a:ext cx="945977" cy="72415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dist="63500" dir="2212194" sx="93000" sy="93000" algn="ctr" rotWithShape="0">
                <a:srgbClr val="000000">
                  <a:alpha val="50000"/>
                </a:srgbClr>
              </a:outerShdw>
            </a:effectLst>
          </p:spPr>
          <p:txBody>
            <a:bodyPr lIns="18000" rIns="1800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법</a:t>
              </a: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∙</a:t>
              </a: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제도</a:t>
              </a:r>
              <a:endParaRPr kumimoji="1" lang="en-US" altLang="ko-KR" sz="9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문헌 조사</a:t>
              </a:r>
              <a:endParaRPr kumimoji="1" lang="en-US" altLang="ko-KR" sz="900" kern="1200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8" name="Oval 85"/>
            <p:cNvSpPr>
              <a:spLocks noChangeArrowheads="1"/>
            </p:cNvSpPr>
            <p:nvPr/>
          </p:nvSpPr>
          <p:spPr bwMode="auto">
            <a:xfrm>
              <a:off x="2871311" y="5252252"/>
              <a:ext cx="945977" cy="72415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dist="63500" dir="2212194" sx="93000" sy="93000" algn="ctr" rotWithShape="0">
                <a:srgbClr val="000000">
                  <a:alpha val="50000"/>
                </a:srgbClr>
              </a:outerShdw>
            </a:effectLst>
          </p:spPr>
          <p:txBody>
            <a:bodyPr lIns="18000" rIns="1800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 핵심사항</a:t>
              </a:r>
              <a:endPara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정리</a:t>
              </a:r>
              <a:endParaRPr kumimoji="1" lang="ko-KR" altLang="en-US" sz="900" kern="1200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9" name="Oval 85"/>
            <p:cNvSpPr>
              <a:spLocks noChangeArrowheads="1"/>
            </p:cNvSpPr>
            <p:nvPr/>
          </p:nvSpPr>
          <p:spPr bwMode="auto">
            <a:xfrm>
              <a:off x="3874611" y="5252252"/>
              <a:ext cx="945977" cy="72415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dist="63500" dir="2212194" sx="93000" sy="93000" algn="ctr" rotWithShape="0">
                <a:srgbClr val="000000">
                  <a:alpha val="50000"/>
                </a:srgbClr>
              </a:outerShdw>
            </a:effectLst>
          </p:spPr>
          <p:txBody>
            <a:bodyPr lIns="18000" rIns="1800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필요한 법</a:t>
              </a: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바탕체" panose="02030609000101010101" pitchFamily="17" charset="-127"/>
                  <a:ea typeface="바탕체" panose="02030609000101010101" pitchFamily="17" charset="-127"/>
                </a:rPr>
                <a:t>∙</a:t>
              </a: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제도</a:t>
              </a:r>
              <a:endPara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시사점 도출</a:t>
              </a:r>
              <a:endPara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61" name="object 34"/>
          <p:cNvSpPr/>
          <p:nvPr/>
        </p:nvSpPr>
        <p:spPr>
          <a:xfrm>
            <a:off x="5868246" y="2414220"/>
            <a:ext cx="1346560" cy="2973082"/>
          </a:xfrm>
          <a:custGeom>
            <a:avLst/>
            <a:gdLst/>
            <a:ahLst/>
            <a:cxnLst/>
            <a:rect l="l" t="t" r="r" b="b"/>
            <a:pathLst>
              <a:path w="1359534" h="3215640">
                <a:moveTo>
                  <a:pt x="1359407" y="2945130"/>
                </a:moveTo>
                <a:lnTo>
                  <a:pt x="0" y="2945130"/>
                </a:lnTo>
                <a:lnTo>
                  <a:pt x="679703" y="3215640"/>
                </a:lnTo>
                <a:lnTo>
                  <a:pt x="1359407" y="2945130"/>
                </a:lnTo>
                <a:close/>
              </a:path>
              <a:path w="1359534" h="3215640">
                <a:moveTo>
                  <a:pt x="1169670" y="0"/>
                </a:moveTo>
                <a:lnTo>
                  <a:pt x="189737" y="0"/>
                </a:lnTo>
                <a:lnTo>
                  <a:pt x="189737" y="2945130"/>
                </a:lnTo>
                <a:lnTo>
                  <a:pt x="1169670" y="2945130"/>
                </a:lnTo>
                <a:lnTo>
                  <a:pt x="116967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2" name="object 35"/>
          <p:cNvSpPr/>
          <p:nvPr/>
        </p:nvSpPr>
        <p:spPr>
          <a:xfrm>
            <a:off x="5868246" y="2414220"/>
            <a:ext cx="1346560" cy="2973082"/>
          </a:xfrm>
          <a:custGeom>
            <a:avLst/>
            <a:gdLst/>
            <a:ahLst/>
            <a:cxnLst/>
            <a:rect l="l" t="t" r="r" b="b"/>
            <a:pathLst>
              <a:path w="1359534" h="3215640">
                <a:moveTo>
                  <a:pt x="0" y="2945130"/>
                </a:moveTo>
                <a:lnTo>
                  <a:pt x="189737" y="2945130"/>
                </a:lnTo>
                <a:lnTo>
                  <a:pt x="189737" y="0"/>
                </a:lnTo>
                <a:lnTo>
                  <a:pt x="1169670" y="0"/>
                </a:lnTo>
                <a:lnTo>
                  <a:pt x="1169670" y="2945130"/>
                </a:lnTo>
                <a:lnTo>
                  <a:pt x="1359407" y="2945130"/>
                </a:lnTo>
                <a:lnTo>
                  <a:pt x="679703" y="3215640"/>
                </a:lnTo>
                <a:lnTo>
                  <a:pt x="0" y="294513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3" name="object 37"/>
          <p:cNvSpPr/>
          <p:nvPr/>
        </p:nvSpPr>
        <p:spPr>
          <a:xfrm>
            <a:off x="6962601" y="2412810"/>
            <a:ext cx="1346560" cy="2973082"/>
          </a:xfrm>
          <a:custGeom>
            <a:avLst/>
            <a:gdLst/>
            <a:ahLst/>
            <a:cxnLst/>
            <a:rect l="l" t="t" r="r" b="b"/>
            <a:pathLst>
              <a:path w="1359534" h="3215640">
                <a:moveTo>
                  <a:pt x="1359407" y="2945130"/>
                </a:moveTo>
                <a:lnTo>
                  <a:pt x="0" y="2945130"/>
                </a:lnTo>
                <a:lnTo>
                  <a:pt x="679703" y="3215640"/>
                </a:lnTo>
                <a:lnTo>
                  <a:pt x="1359407" y="2945130"/>
                </a:lnTo>
                <a:close/>
              </a:path>
              <a:path w="1359534" h="3215640">
                <a:moveTo>
                  <a:pt x="1169670" y="0"/>
                </a:moveTo>
                <a:lnTo>
                  <a:pt x="189737" y="0"/>
                </a:lnTo>
                <a:lnTo>
                  <a:pt x="189737" y="2945130"/>
                </a:lnTo>
                <a:lnTo>
                  <a:pt x="1169670" y="2945130"/>
                </a:lnTo>
                <a:lnTo>
                  <a:pt x="116967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4" name="object 38"/>
          <p:cNvSpPr/>
          <p:nvPr/>
        </p:nvSpPr>
        <p:spPr>
          <a:xfrm>
            <a:off x="6962601" y="2412810"/>
            <a:ext cx="1346560" cy="2973082"/>
          </a:xfrm>
          <a:custGeom>
            <a:avLst/>
            <a:gdLst/>
            <a:ahLst/>
            <a:cxnLst/>
            <a:rect l="l" t="t" r="r" b="b"/>
            <a:pathLst>
              <a:path w="1359534" h="3215640">
                <a:moveTo>
                  <a:pt x="0" y="2945130"/>
                </a:moveTo>
                <a:lnTo>
                  <a:pt x="189737" y="2945130"/>
                </a:lnTo>
                <a:lnTo>
                  <a:pt x="189737" y="0"/>
                </a:lnTo>
                <a:lnTo>
                  <a:pt x="1169670" y="0"/>
                </a:lnTo>
                <a:lnTo>
                  <a:pt x="1169670" y="2945130"/>
                </a:lnTo>
                <a:lnTo>
                  <a:pt x="1359407" y="2945130"/>
                </a:lnTo>
                <a:lnTo>
                  <a:pt x="679703" y="3215640"/>
                </a:lnTo>
                <a:lnTo>
                  <a:pt x="0" y="2945130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5" name="object 39"/>
          <p:cNvSpPr/>
          <p:nvPr/>
        </p:nvSpPr>
        <p:spPr>
          <a:xfrm>
            <a:off x="8029787" y="2412810"/>
            <a:ext cx="1345302" cy="2973082"/>
          </a:xfrm>
          <a:custGeom>
            <a:avLst/>
            <a:gdLst/>
            <a:ahLst/>
            <a:cxnLst/>
            <a:rect l="l" t="t" r="r" b="b"/>
            <a:pathLst>
              <a:path w="1358265" h="3215640">
                <a:moveTo>
                  <a:pt x="1357883" y="2945511"/>
                </a:moveTo>
                <a:lnTo>
                  <a:pt x="0" y="2945511"/>
                </a:lnTo>
                <a:lnTo>
                  <a:pt x="678941" y="3215640"/>
                </a:lnTo>
                <a:lnTo>
                  <a:pt x="1357883" y="2945511"/>
                </a:lnTo>
                <a:close/>
              </a:path>
              <a:path w="1358265" h="3215640">
                <a:moveTo>
                  <a:pt x="1168273" y="0"/>
                </a:moveTo>
                <a:lnTo>
                  <a:pt x="189610" y="0"/>
                </a:lnTo>
                <a:lnTo>
                  <a:pt x="189610" y="2945511"/>
                </a:lnTo>
                <a:lnTo>
                  <a:pt x="1168273" y="2945511"/>
                </a:lnTo>
                <a:lnTo>
                  <a:pt x="116827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6" name="object 40"/>
          <p:cNvSpPr/>
          <p:nvPr/>
        </p:nvSpPr>
        <p:spPr>
          <a:xfrm>
            <a:off x="8029787" y="2412810"/>
            <a:ext cx="1345302" cy="2973082"/>
          </a:xfrm>
          <a:custGeom>
            <a:avLst/>
            <a:gdLst/>
            <a:ahLst/>
            <a:cxnLst/>
            <a:rect l="l" t="t" r="r" b="b"/>
            <a:pathLst>
              <a:path w="1358265" h="3215640">
                <a:moveTo>
                  <a:pt x="0" y="2945511"/>
                </a:moveTo>
                <a:lnTo>
                  <a:pt x="189610" y="2945511"/>
                </a:lnTo>
                <a:lnTo>
                  <a:pt x="189610" y="0"/>
                </a:lnTo>
                <a:lnTo>
                  <a:pt x="1168273" y="0"/>
                </a:lnTo>
                <a:lnTo>
                  <a:pt x="1168273" y="2945511"/>
                </a:lnTo>
                <a:lnTo>
                  <a:pt x="1357883" y="2945511"/>
                </a:lnTo>
                <a:lnTo>
                  <a:pt x="678941" y="3215640"/>
                </a:lnTo>
                <a:lnTo>
                  <a:pt x="0" y="2945511"/>
                </a:lnTo>
                <a:close/>
              </a:path>
            </a:pathLst>
          </a:custGeom>
          <a:ln w="12192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7" name="object 42"/>
          <p:cNvSpPr/>
          <p:nvPr/>
        </p:nvSpPr>
        <p:spPr>
          <a:xfrm>
            <a:off x="5256917" y="2908794"/>
            <a:ext cx="4122700" cy="619979"/>
          </a:xfrm>
          <a:custGeom>
            <a:avLst/>
            <a:gdLst/>
            <a:ahLst/>
            <a:cxnLst/>
            <a:rect l="l" t="t" r="r" b="b"/>
            <a:pathLst>
              <a:path w="4162425" h="670560">
                <a:moveTo>
                  <a:pt x="0" y="670560"/>
                </a:moveTo>
                <a:lnTo>
                  <a:pt x="4162044" y="670560"/>
                </a:lnTo>
                <a:lnTo>
                  <a:pt x="4162044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8" name="object 43"/>
          <p:cNvSpPr txBox="1"/>
          <p:nvPr/>
        </p:nvSpPr>
        <p:spPr>
          <a:xfrm>
            <a:off x="5256917" y="2908794"/>
            <a:ext cx="4122700" cy="550151"/>
          </a:xfrm>
          <a:prstGeom prst="rect">
            <a:avLst/>
          </a:prstGeom>
          <a:ln w="12192">
            <a:solidFill>
              <a:srgbClr val="BEBEBE"/>
            </a:solidFill>
          </a:ln>
        </p:spPr>
        <p:txBody>
          <a:bodyPr vert="horz" wrap="square" lIns="0" tIns="87630" rIns="0" bIns="0" rtlCol="0" anchor="ctr">
            <a:noAutofit/>
          </a:bodyPr>
          <a:lstStyle/>
          <a:p>
            <a:pPr marL="92710" marR="3220085"/>
            <a:endParaRPr sz="10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69" name="object 44"/>
          <p:cNvSpPr/>
          <p:nvPr/>
        </p:nvSpPr>
        <p:spPr>
          <a:xfrm>
            <a:off x="6019191" y="2167637"/>
            <a:ext cx="0" cy="236601"/>
          </a:xfrm>
          <a:custGeom>
            <a:avLst/>
            <a:gdLst/>
            <a:ahLst/>
            <a:cxnLst/>
            <a:rect l="l" t="t" r="r" b="b"/>
            <a:pathLst>
              <a:path h="255905">
                <a:moveTo>
                  <a:pt x="0" y="0"/>
                </a:moveTo>
                <a:lnTo>
                  <a:pt x="0" y="255650"/>
                </a:lnTo>
              </a:path>
            </a:pathLst>
          </a:custGeom>
          <a:ln w="9144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0" name="object 45"/>
          <p:cNvSpPr/>
          <p:nvPr/>
        </p:nvSpPr>
        <p:spPr>
          <a:xfrm>
            <a:off x="9210180" y="2176091"/>
            <a:ext cx="0" cy="236601"/>
          </a:xfrm>
          <a:custGeom>
            <a:avLst/>
            <a:gdLst/>
            <a:ahLst/>
            <a:cxnLst/>
            <a:rect l="l" t="t" r="r" b="b"/>
            <a:pathLst>
              <a:path h="255905">
                <a:moveTo>
                  <a:pt x="0" y="0"/>
                </a:moveTo>
                <a:lnTo>
                  <a:pt x="0" y="255650"/>
                </a:lnTo>
              </a:path>
            </a:pathLst>
          </a:custGeom>
          <a:ln w="9144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1" name="object 46"/>
          <p:cNvSpPr/>
          <p:nvPr/>
        </p:nvSpPr>
        <p:spPr>
          <a:xfrm>
            <a:off x="6019191" y="2250770"/>
            <a:ext cx="3191869" cy="70452"/>
          </a:xfrm>
          <a:custGeom>
            <a:avLst/>
            <a:gdLst/>
            <a:ahLst/>
            <a:cxnLst/>
            <a:rect l="l" t="t" r="r" b="b"/>
            <a:pathLst>
              <a:path w="32226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55033" y="44450"/>
                </a:lnTo>
                <a:lnTo>
                  <a:pt x="50800" y="44450"/>
                </a:lnTo>
                <a:lnTo>
                  <a:pt x="50800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3222625" h="76200">
                <a:moveTo>
                  <a:pt x="3171317" y="38100"/>
                </a:moveTo>
                <a:lnTo>
                  <a:pt x="3145917" y="76200"/>
                </a:lnTo>
                <a:lnTo>
                  <a:pt x="3209417" y="44450"/>
                </a:lnTo>
                <a:lnTo>
                  <a:pt x="3171317" y="44450"/>
                </a:lnTo>
                <a:lnTo>
                  <a:pt x="3171317" y="38100"/>
                </a:lnTo>
                <a:close/>
              </a:path>
              <a:path w="3222625" h="76200">
                <a:moveTo>
                  <a:pt x="50800" y="38100"/>
                </a:moveTo>
                <a:lnTo>
                  <a:pt x="50800" y="44450"/>
                </a:lnTo>
                <a:lnTo>
                  <a:pt x="55033" y="44450"/>
                </a:lnTo>
                <a:lnTo>
                  <a:pt x="50800" y="38100"/>
                </a:lnTo>
                <a:close/>
              </a:path>
              <a:path w="3222625" h="76200">
                <a:moveTo>
                  <a:pt x="3167083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3167083" y="44450"/>
                </a:lnTo>
                <a:lnTo>
                  <a:pt x="3171317" y="38100"/>
                </a:lnTo>
                <a:lnTo>
                  <a:pt x="3167083" y="31750"/>
                </a:lnTo>
                <a:close/>
              </a:path>
              <a:path w="3222625" h="76200">
                <a:moveTo>
                  <a:pt x="3209417" y="31750"/>
                </a:moveTo>
                <a:lnTo>
                  <a:pt x="3171317" y="31750"/>
                </a:lnTo>
                <a:lnTo>
                  <a:pt x="3171317" y="44450"/>
                </a:lnTo>
                <a:lnTo>
                  <a:pt x="3209417" y="44450"/>
                </a:lnTo>
                <a:lnTo>
                  <a:pt x="3222117" y="38100"/>
                </a:lnTo>
                <a:lnTo>
                  <a:pt x="3209417" y="31750"/>
                </a:lnTo>
                <a:close/>
              </a:path>
              <a:path w="3222625" h="76200">
                <a:moveTo>
                  <a:pt x="55033" y="31750"/>
                </a:moveTo>
                <a:lnTo>
                  <a:pt x="50800" y="317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  <a:path w="3222625" h="76200">
                <a:moveTo>
                  <a:pt x="3145917" y="0"/>
                </a:moveTo>
                <a:lnTo>
                  <a:pt x="3171317" y="38100"/>
                </a:lnTo>
                <a:lnTo>
                  <a:pt x="3171317" y="31750"/>
                </a:lnTo>
                <a:lnTo>
                  <a:pt x="3209417" y="31750"/>
                </a:lnTo>
                <a:lnTo>
                  <a:pt x="3145917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2" name="object 47"/>
          <p:cNvSpPr/>
          <p:nvPr/>
        </p:nvSpPr>
        <p:spPr>
          <a:xfrm>
            <a:off x="7151283" y="2142275"/>
            <a:ext cx="742778" cy="242473"/>
          </a:xfrm>
          <a:custGeom>
            <a:avLst/>
            <a:gdLst/>
            <a:ahLst/>
            <a:cxnLst/>
            <a:rect l="l" t="t" r="r" b="b"/>
            <a:pathLst>
              <a:path w="749934" h="262255">
                <a:moveTo>
                  <a:pt x="0" y="262127"/>
                </a:moveTo>
                <a:lnTo>
                  <a:pt x="749807" y="262127"/>
                </a:lnTo>
                <a:lnTo>
                  <a:pt x="749807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3" name="object 53"/>
          <p:cNvSpPr/>
          <p:nvPr/>
        </p:nvSpPr>
        <p:spPr>
          <a:xfrm>
            <a:off x="5256917" y="3620361"/>
            <a:ext cx="4122700" cy="618805"/>
          </a:xfrm>
          <a:custGeom>
            <a:avLst/>
            <a:gdLst/>
            <a:ahLst/>
            <a:cxnLst/>
            <a:rect l="l" t="t" r="r" b="b"/>
            <a:pathLst>
              <a:path w="4162425" h="669289">
                <a:moveTo>
                  <a:pt x="0" y="669036"/>
                </a:moveTo>
                <a:lnTo>
                  <a:pt x="4162044" y="669036"/>
                </a:lnTo>
                <a:lnTo>
                  <a:pt x="4162044" y="0"/>
                </a:lnTo>
                <a:lnTo>
                  <a:pt x="0" y="0"/>
                </a:lnTo>
                <a:lnTo>
                  <a:pt x="0" y="669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4" name="object 54"/>
          <p:cNvSpPr txBox="1"/>
          <p:nvPr/>
        </p:nvSpPr>
        <p:spPr>
          <a:xfrm>
            <a:off x="5256917" y="3620361"/>
            <a:ext cx="4122700" cy="549509"/>
          </a:xfrm>
          <a:prstGeom prst="rect">
            <a:avLst/>
          </a:prstGeom>
          <a:ln w="12192">
            <a:solidFill>
              <a:srgbClr val="BEBEBE"/>
            </a:solidFill>
          </a:ln>
        </p:spPr>
        <p:txBody>
          <a:bodyPr vert="horz" wrap="square" lIns="0" tIns="86995" rIns="0" bIns="0" rtlCol="0" anchor="ctr">
            <a:noAutofit/>
          </a:bodyPr>
          <a:lstStyle/>
          <a:p>
            <a:pPr marL="92710" marR="3500120">
              <a:spcBef>
                <a:spcPts val="685"/>
              </a:spcBef>
            </a:pPr>
            <a:endParaRPr sz="10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75" name="object 55"/>
          <p:cNvSpPr/>
          <p:nvPr/>
        </p:nvSpPr>
        <p:spPr>
          <a:xfrm>
            <a:off x="5256917" y="4329111"/>
            <a:ext cx="4122700" cy="618805"/>
          </a:xfrm>
          <a:custGeom>
            <a:avLst/>
            <a:gdLst/>
            <a:ahLst/>
            <a:cxnLst/>
            <a:rect l="l" t="t" r="r" b="b"/>
            <a:pathLst>
              <a:path w="4162425" h="669289">
                <a:moveTo>
                  <a:pt x="0" y="669036"/>
                </a:moveTo>
                <a:lnTo>
                  <a:pt x="4162044" y="669036"/>
                </a:lnTo>
                <a:lnTo>
                  <a:pt x="4162044" y="0"/>
                </a:lnTo>
                <a:lnTo>
                  <a:pt x="0" y="0"/>
                </a:lnTo>
                <a:lnTo>
                  <a:pt x="0" y="669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6" name="object 56"/>
          <p:cNvSpPr txBox="1"/>
          <p:nvPr/>
        </p:nvSpPr>
        <p:spPr>
          <a:xfrm>
            <a:off x="5256917" y="4329111"/>
            <a:ext cx="4122700" cy="549509"/>
          </a:xfrm>
          <a:prstGeom prst="rect">
            <a:avLst/>
          </a:prstGeom>
          <a:ln w="12192">
            <a:solidFill>
              <a:srgbClr val="BEBEBE"/>
            </a:solidFill>
          </a:ln>
        </p:spPr>
        <p:txBody>
          <a:bodyPr vert="horz" wrap="square" lIns="0" tIns="86995" rIns="0" bIns="0" rtlCol="0" anchor="ctr">
            <a:noAutofit/>
          </a:bodyPr>
          <a:lstStyle/>
          <a:p>
            <a:pPr marL="92710" marR="3500120" algn="just">
              <a:spcBef>
                <a:spcPts val="685"/>
              </a:spcBef>
            </a:pPr>
            <a:endParaRPr sz="10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77" name="object 57"/>
          <p:cNvSpPr/>
          <p:nvPr/>
        </p:nvSpPr>
        <p:spPr>
          <a:xfrm>
            <a:off x="6420706" y="3072244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5"/>
                </a:moveTo>
                <a:lnTo>
                  <a:pt x="0" y="152146"/>
                </a:lnTo>
                <a:lnTo>
                  <a:pt x="18669" y="164337"/>
                </a:lnTo>
                <a:lnTo>
                  <a:pt x="36449" y="189611"/>
                </a:lnTo>
                <a:lnTo>
                  <a:pt x="64008" y="251460"/>
                </a:lnTo>
                <a:lnTo>
                  <a:pt x="104013" y="225425"/>
                </a:lnTo>
                <a:lnTo>
                  <a:pt x="130185" y="183896"/>
                </a:lnTo>
                <a:lnTo>
                  <a:pt x="81788" y="183896"/>
                </a:lnTo>
                <a:lnTo>
                  <a:pt x="54229" y="138302"/>
                </a:lnTo>
                <a:lnTo>
                  <a:pt x="39116" y="130175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4"/>
                </a:lnTo>
                <a:lnTo>
                  <a:pt x="192913" y="60198"/>
                </a:lnTo>
                <a:lnTo>
                  <a:pt x="123571" y="128524"/>
                </a:lnTo>
                <a:lnTo>
                  <a:pt x="81788" y="183896"/>
                </a:lnTo>
                <a:lnTo>
                  <a:pt x="130185" y="183896"/>
                </a:lnTo>
                <a:lnTo>
                  <a:pt x="153797" y="146430"/>
                </a:lnTo>
                <a:lnTo>
                  <a:pt x="199136" y="93599"/>
                </a:lnTo>
                <a:lnTo>
                  <a:pt x="251587" y="39877"/>
                </a:lnTo>
                <a:lnTo>
                  <a:pt x="288036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8" name="object 58"/>
          <p:cNvSpPr/>
          <p:nvPr/>
        </p:nvSpPr>
        <p:spPr>
          <a:xfrm>
            <a:off x="8595832" y="3820446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5" y="130174"/>
                </a:moveTo>
                <a:lnTo>
                  <a:pt x="0" y="152145"/>
                </a:lnTo>
                <a:lnTo>
                  <a:pt x="18668" y="164337"/>
                </a:lnTo>
                <a:lnTo>
                  <a:pt x="36449" y="189610"/>
                </a:lnTo>
                <a:lnTo>
                  <a:pt x="64007" y="251459"/>
                </a:lnTo>
                <a:lnTo>
                  <a:pt x="104012" y="225424"/>
                </a:lnTo>
                <a:lnTo>
                  <a:pt x="130185" y="183895"/>
                </a:lnTo>
                <a:lnTo>
                  <a:pt x="81787" y="183895"/>
                </a:lnTo>
                <a:lnTo>
                  <a:pt x="54228" y="138302"/>
                </a:lnTo>
                <a:lnTo>
                  <a:pt x="39115" y="130174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2" y="24383"/>
                </a:lnTo>
                <a:lnTo>
                  <a:pt x="192912" y="60197"/>
                </a:lnTo>
                <a:lnTo>
                  <a:pt x="123570" y="128523"/>
                </a:lnTo>
                <a:lnTo>
                  <a:pt x="81787" y="183895"/>
                </a:lnTo>
                <a:lnTo>
                  <a:pt x="130185" y="183895"/>
                </a:lnTo>
                <a:lnTo>
                  <a:pt x="153796" y="146430"/>
                </a:lnTo>
                <a:lnTo>
                  <a:pt x="199135" y="93598"/>
                </a:lnTo>
                <a:lnTo>
                  <a:pt x="251586" y="39877"/>
                </a:lnTo>
                <a:lnTo>
                  <a:pt x="288035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9" name="object 59"/>
          <p:cNvSpPr/>
          <p:nvPr/>
        </p:nvSpPr>
        <p:spPr>
          <a:xfrm>
            <a:off x="8598851" y="4523559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5" y="130174"/>
                </a:moveTo>
                <a:lnTo>
                  <a:pt x="0" y="152145"/>
                </a:lnTo>
                <a:lnTo>
                  <a:pt x="18668" y="164337"/>
                </a:lnTo>
                <a:lnTo>
                  <a:pt x="36448" y="189610"/>
                </a:lnTo>
                <a:lnTo>
                  <a:pt x="64007" y="251459"/>
                </a:lnTo>
                <a:lnTo>
                  <a:pt x="104012" y="225424"/>
                </a:lnTo>
                <a:lnTo>
                  <a:pt x="130185" y="183895"/>
                </a:lnTo>
                <a:lnTo>
                  <a:pt x="81787" y="183895"/>
                </a:lnTo>
                <a:lnTo>
                  <a:pt x="54228" y="138302"/>
                </a:lnTo>
                <a:lnTo>
                  <a:pt x="39115" y="130174"/>
                </a:lnTo>
                <a:close/>
              </a:path>
              <a:path w="288290" h="251460">
                <a:moveTo>
                  <a:pt x="280923" y="0"/>
                </a:moveTo>
                <a:lnTo>
                  <a:pt x="237362" y="24383"/>
                </a:lnTo>
                <a:lnTo>
                  <a:pt x="192912" y="60197"/>
                </a:lnTo>
                <a:lnTo>
                  <a:pt x="123570" y="128523"/>
                </a:lnTo>
                <a:lnTo>
                  <a:pt x="81787" y="183895"/>
                </a:lnTo>
                <a:lnTo>
                  <a:pt x="130185" y="183895"/>
                </a:lnTo>
                <a:lnTo>
                  <a:pt x="153796" y="146430"/>
                </a:lnTo>
                <a:lnTo>
                  <a:pt x="199135" y="93598"/>
                </a:lnTo>
                <a:lnTo>
                  <a:pt x="251586" y="39877"/>
                </a:lnTo>
                <a:lnTo>
                  <a:pt x="288035" y="10540"/>
                </a:lnTo>
                <a:lnTo>
                  <a:pt x="280923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0" name="object 60"/>
          <p:cNvSpPr/>
          <p:nvPr/>
        </p:nvSpPr>
        <p:spPr>
          <a:xfrm>
            <a:off x="6420706" y="4523559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4"/>
                </a:moveTo>
                <a:lnTo>
                  <a:pt x="0" y="152145"/>
                </a:lnTo>
                <a:lnTo>
                  <a:pt x="18669" y="164337"/>
                </a:lnTo>
                <a:lnTo>
                  <a:pt x="36449" y="189610"/>
                </a:lnTo>
                <a:lnTo>
                  <a:pt x="64008" y="251459"/>
                </a:lnTo>
                <a:lnTo>
                  <a:pt x="104013" y="225424"/>
                </a:lnTo>
                <a:lnTo>
                  <a:pt x="130185" y="183895"/>
                </a:lnTo>
                <a:lnTo>
                  <a:pt x="81788" y="183895"/>
                </a:lnTo>
                <a:lnTo>
                  <a:pt x="54229" y="138302"/>
                </a:lnTo>
                <a:lnTo>
                  <a:pt x="39116" y="130174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3"/>
                </a:lnTo>
                <a:lnTo>
                  <a:pt x="192913" y="60197"/>
                </a:lnTo>
                <a:lnTo>
                  <a:pt x="123571" y="128523"/>
                </a:lnTo>
                <a:lnTo>
                  <a:pt x="81788" y="183895"/>
                </a:lnTo>
                <a:lnTo>
                  <a:pt x="130185" y="183895"/>
                </a:lnTo>
                <a:lnTo>
                  <a:pt x="153797" y="146430"/>
                </a:lnTo>
                <a:lnTo>
                  <a:pt x="199136" y="93598"/>
                </a:lnTo>
                <a:lnTo>
                  <a:pt x="251587" y="39877"/>
                </a:lnTo>
                <a:lnTo>
                  <a:pt x="288036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1" name="object 66"/>
          <p:cNvSpPr/>
          <p:nvPr/>
        </p:nvSpPr>
        <p:spPr>
          <a:xfrm>
            <a:off x="6420706" y="3811992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5"/>
                </a:moveTo>
                <a:lnTo>
                  <a:pt x="0" y="152145"/>
                </a:lnTo>
                <a:lnTo>
                  <a:pt x="18669" y="164337"/>
                </a:lnTo>
                <a:lnTo>
                  <a:pt x="36449" y="189611"/>
                </a:lnTo>
                <a:lnTo>
                  <a:pt x="64008" y="251460"/>
                </a:lnTo>
                <a:lnTo>
                  <a:pt x="104013" y="225425"/>
                </a:lnTo>
                <a:lnTo>
                  <a:pt x="130185" y="183895"/>
                </a:lnTo>
                <a:lnTo>
                  <a:pt x="81788" y="183895"/>
                </a:lnTo>
                <a:lnTo>
                  <a:pt x="54229" y="138302"/>
                </a:lnTo>
                <a:lnTo>
                  <a:pt x="39116" y="130175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3"/>
                </a:lnTo>
                <a:lnTo>
                  <a:pt x="192913" y="60198"/>
                </a:lnTo>
                <a:lnTo>
                  <a:pt x="123571" y="128524"/>
                </a:lnTo>
                <a:lnTo>
                  <a:pt x="81788" y="183895"/>
                </a:lnTo>
                <a:lnTo>
                  <a:pt x="130185" y="183895"/>
                </a:lnTo>
                <a:lnTo>
                  <a:pt x="153797" y="146431"/>
                </a:lnTo>
                <a:lnTo>
                  <a:pt x="199136" y="93599"/>
                </a:lnTo>
                <a:lnTo>
                  <a:pt x="251587" y="39877"/>
                </a:lnTo>
                <a:lnTo>
                  <a:pt x="288036" y="10541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2" name="object 67"/>
          <p:cNvSpPr/>
          <p:nvPr/>
        </p:nvSpPr>
        <p:spPr>
          <a:xfrm>
            <a:off x="7502987" y="3072244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5" y="130175"/>
                </a:moveTo>
                <a:lnTo>
                  <a:pt x="0" y="152146"/>
                </a:lnTo>
                <a:lnTo>
                  <a:pt x="18668" y="164337"/>
                </a:lnTo>
                <a:lnTo>
                  <a:pt x="36449" y="189611"/>
                </a:lnTo>
                <a:lnTo>
                  <a:pt x="64007" y="251460"/>
                </a:lnTo>
                <a:lnTo>
                  <a:pt x="104012" y="225425"/>
                </a:lnTo>
                <a:lnTo>
                  <a:pt x="130185" y="183896"/>
                </a:lnTo>
                <a:lnTo>
                  <a:pt x="81787" y="183896"/>
                </a:lnTo>
                <a:lnTo>
                  <a:pt x="54228" y="138302"/>
                </a:lnTo>
                <a:lnTo>
                  <a:pt x="39115" y="130175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2" y="24384"/>
                </a:lnTo>
                <a:lnTo>
                  <a:pt x="192912" y="60198"/>
                </a:lnTo>
                <a:lnTo>
                  <a:pt x="123570" y="128524"/>
                </a:lnTo>
                <a:lnTo>
                  <a:pt x="81787" y="183896"/>
                </a:lnTo>
                <a:lnTo>
                  <a:pt x="130185" y="183896"/>
                </a:lnTo>
                <a:lnTo>
                  <a:pt x="153796" y="146430"/>
                </a:lnTo>
                <a:lnTo>
                  <a:pt x="199135" y="93599"/>
                </a:lnTo>
                <a:lnTo>
                  <a:pt x="251586" y="39877"/>
                </a:lnTo>
                <a:lnTo>
                  <a:pt x="288035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3" name="object 68"/>
          <p:cNvSpPr/>
          <p:nvPr/>
        </p:nvSpPr>
        <p:spPr>
          <a:xfrm>
            <a:off x="7502987" y="4523559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5" y="130174"/>
                </a:moveTo>
                <a:lnTo>
                  <a:pt x="0" y="152145"/>
                </a:lnTo>
                <a:lnTo>
                  <a:pt x="18668" y="164337"/>
                </a:lnTo>
                <a:lnTo>
                  <a:pt x="36449" y="189610"/>
                </a:lnTo>
                <a:lnTo>
                  <a:pt x="64007" y="251459"/>
                </a:lnTo>
                <a:lnTo>
                  <a:pt x="104012" y="225424"/>
                </a:lnTo>
                <a:lnTo>
                  <a:pt x="130185" y="183895"/>
                </a:lnTo>
                <a:lnTo>
                  <a:pt x="81787" y="183895"/>
                </a:lnTo>
                <a:lnTo>
                  <a:pt x="54228" y="138302"/>
                </a:lnTo>
                <a:lnTo>
                  <a:pt x="39115" y="130174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2" y="24383"/>
                </a:lnTo>
                <a:lnTo>
                  <a:pt x="192912" y="60197"/>
                </a:lnTo>
                <a:lnTo>
                  <a:pt x="123570" y="128523"/>
                </a:lnTo>
                <a:lnTo>
                  <a:pt x="81787" y="183895"/>
                </a:lnTo>
                <a:lnTo>
                  <a:pt x="130185" y="183895"/>
                </a:lnTo>
                <a:lnTo>
                  <a:pt x="153796" y="146430"/>
                </a:lnTo>
                <a:lnTo>
                  <a:pt x="199135" y="93598"/>
                </a:lnTo>
                <a:lnTo>
                  <a:pt x="251586" y="39877"/>
                </a:lnTo>
                <a:lnTo>
                  <a:pt x="288035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4" name="object 69"/>
          <p:cNvSpPr txBox="1"/>
          <p:nvPr/>
        </p:nvSpPr>
        <p:spPr>
          <a:xfrm>
            <a:off x="6028248" y="5519752"/>
            <a:ext cx="3209479" cy="360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50800" rIns="0" bIns="0" rtlCol="0" anchor="ctr">
            <a:noAutofit/>
          </a:bodyPr>
          <a:lstStyle/>
          <a:p>
            <a:pPr algn="ctr"/>
            <a:r>
              <a:rPr sz="12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클라우드 도입 </a:t>
            </a:r>
            <a:r>
              <a:rPr sz="1200" spc="95" dirty="0" err="1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관련</a:t>
            </a:r>
            <a:r>
              <a:rPr sz="12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95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법</a:t>
            </a:r>
            <a:r>
              <a:rPr lang="ko-KR" altLang="en-US" sz="1200" spc="95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∙</a:t>
            </a:r>
            <a:r>
              <a:rPr sz="1200" spc="95" dirty="0" err="1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제도</a:t>
            </a:r>
            <a:r>
              <a:rPr sz="1200" spc="95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시사점</a:t>
            </a:r>
            <a:r>
              <a:rPr sz="1200" spc="34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95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도출</a:t>
            </a:r>
            <a:endParaRPr sz="12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6071868" y="2573449"/>
            <a:ext cx="913132" cy="2000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3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상세 내용</a:t>
            </a:r>
            <a:endParaRPr lang="en-US" altLang="ko-KR" sz="10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189468" y="2573448"/>
            <a:ext cx="913132" cy="2000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3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제한 사항</a:t>
            </a:r>
            <a:endParaRPr lang="en-US" altLang="ko-KR" sz="10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8230868" y="2573448"/>
            <a:ext cx="913132" cy="2000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3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방향성</a:t>
            </a:r>
            <a:endParaRPr lang="en-US" altLang="ko-KR" sz="10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7189468" y="2134343"/>
            <a:ext cx="913132" cy="2400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30000"/>
              </a:lnSpc>
              <a:buClr>
                <a:schemeClr val="tx1"/>
              </a:buClr>
            </a:pPr>
            <a:r>
              <a:rPr lang="ko-KR" altLang="en-US" sz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관점</a:t>
            </a:r>
            <a:endParaRPr lang="en-US" altLang="ko-KR" sz="12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5335268" y="2910088"/>
            <a:ext cx="913132" cy="542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 클라우드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 지침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335268" y="3602978"/>
            <a:ext cx="913132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컴퓨팅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발전법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335268" y="4326878"/>
            <a:ext cx="913132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정보보호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기준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68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공공기관의 민간 클라우드 이용 가이드라인에 따라 정부기관의 클라우드 관련 </a:t>
            </a:r>
            <a:r>
              <a:rPr lang="ko-KR" altLang="en-US" dirty="0" err="1"/>
              <a:t>법제도를</a:t>
            </a:r>
            <a:r>
              <a:rPr lang="ko-KR" altLang="en-US" dirty="0"/>
              <a:t> 준수하고 정책 협의체와 국정원의 보안성 검토를 마친 후</a:t>
            </a:r>
            <a:r>
              <a:rPr lang="en-US" altLang="ko-KR" dirty="0"/>
              <a:t>, </a:t>
            </a:r>
            <a:r>
              <a:rPr lang="ko-KR" altLang="en-US" dirty="0"/>
              <a:t>보안 인증을 받은 민간 클라우드 이용 가능함</a:t>
            </a:r>
            <a:endParaRPr lang="en-US" altLang="ko-KR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제도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민간 클라우드 이용 지침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개요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공공기관 클라우드 도입 기준 및 절차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3" name="object 62"/>
          <p:cNvSpPr/>
          <p:nvPr/>
        </p:nvSpPr>
        <p:spPr>
          <a:xfrm>
            <a:off x="1458467" y="4702310"/>
            <a:ext cx="2376170" cy="220979"/>
          </a:xfrm>
          <a:custGeom>
            <a:avLst/>
            <a:gdLst/>
            <a:ahLst/>
            <a:cxnLst/>
            <a:rect l="l" t="t" r="r" b="b"/>
            <a:pathLst>
              <a:path w="2376170" h="220979">
                <a:moveTo>
                  <a:pt x="2375916" y="0"/>
                </a:moveTo>
                <a:lnTo>
                  <a:pt x="0" y="0"/>
                </a:lnTo>
                <a:lnTo>
                  <a:pt x="1187958" y="220980"/>
                </a:lnTo>
                <a:lnTo>
                  <a:pt x="237591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12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1208532" y="2484474"/>
            <a:ext cx="3618229" cy="41467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79450" marR="0" indent="-17145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공공기관이 민간 클라우드를 안전하고 신뢰성 있게 이용할 수 있도록 이용 관련 절차와 기준을 정함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1208533" y="2983611"/>
            <a:ext cx="794526" cy="3296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미래부</a:t>
            </a:r>
            <a:endParaRPr lang="en-US" altLang="ko-KR" sz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1208533" y="3404655"/>
            <a:ext cx="794526" cy="3296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행자부</a:t>
            </a:r>
            <a:endParaRPr lang="en-US" altLang="ko-KR" sz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9" name="직사각형 68"/>
          <p:cNvSpPr/>
          <p:nvPr/>
        </p:nvSpPr>
        <p:spPr bwMode="auto">
          <a:xfrm>
            <a:off x="1208533" y="3825699"/>
            <a:ext cx="794526" cy="3296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국정원</a:t>
            </a:r>
            <a:endParaRPr lang="en-US" altLang="ko-KR" sz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1208533" y="4246743"/>
            <a:ext cx="794526" cy="32961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과기부</a:t>
            </a:r>
            <a:endParaRPr lang="en-US" altLang="ko-KR" sz="12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043803" y="2939651"/>
            <a:ext cx="278295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1" indent="-85725" defTabSz="1279525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Wingdings" pitchFamily="2" charset="2"/>
              <a:buChar char="§"/>
              <a:defRPr/>
            </a:pPr>
            <a:r>
              <a:rPr lang="ko-KR" altLang="en-US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컴퓨팅 발전 및 이용자 보호에 관한 법률</a:t>
            </a:r>
            <a:endParaRPr lang="en-US" altLang="ko-KR" sz="900" b="0" dirty="0" smtClean="0"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lvl="1" indent="-85725" defTabSz="1279525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Wingdings" pitchFamily="2" charset="2"/>
              <a:buChar char="§"/>
              <a:defRPr/>
            </a:pP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컴퓨팅 서비스 정보보호에 관한 기준</a:t>
            </a:r>
            <a:endParaRPr lang="ko-KR" altLang="en-US" sz="900" b="0" dirty="0"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043803" y="3471284"/>
            <a:ext cx="278295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1" indent="-85725" defTabSz="1279525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Wingdings" pitchFamily="2" charset="2"/>
              <a:buChar char="§"/>
              <a:defRPr/>
            </a:pPr>
            <a:r>
              <a:rPr lang="ko-KR" altLang="en-US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 민간 클라우드 이용 지침</a:t>
            </a:r>
            <a:endParaRPr lang="ko-KR" altLang="en-US" sz="900" b="0" dirty="0"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043803" y="3885954"/>
            <a:ext cx="278295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1" indent="-85725" defTabSz="1279525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Wingdings" pitchFamily="2" charset="2"/>
              <a:buChar char="§"/>
              <a:defRPr/>
            </a:pPr>
            <a:r>
              <a:rPr lang="ko-KR" altLang="en-US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국가∙공공기관 클라우드 컴퓨팅 보안 가이드라인</a:t>
            </a:r>
            <a:endParaRPr lang="ko-KR" altLang="en-US" sz="900" b="0" dirty="0"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043803" y="4300626"/>
            <a:ext cx="278295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1" indent="-85725" defTabSz="1279525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Wingdings" pitchFamily="2" charset="2"/>
              <a:buChar char="§"/>
              <a:defRPr/>
            </a:pPr>
            <a:r>
              <a:rPr lang="ko-KR" altLang="en-US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컴퓨팅 서비스 보안인증제도</a:t>
            </a:r>
            <a:endParaRPr lang="ko-KR" altLang="en-US" sz="900" b="0" dirty="0"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6" name="직사각형 75"/>
          <p:cNvSpPr/>
          <p:nvPr/>
        </p:nvSpPr>
        <p:spPr bwMode="auto">
          <a:xfrm>
            <a:off x="1208532" y="2000503"/>
            <a:ext cx="3618229" cy="41467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79450" marR="0" indent="-17145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행정자치부 정보자원정책과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8" name="Rectangle 669"/>
          <p:cNvSpPr>
            <a:spLocks noChangeArrowheads="1"/>
          </p:cNvSpPr>
          <p:nvPr/>
        </p:nvSpPr>
        <p:spPr bwMode="auto">
          <a:xfrm>
            <a:off x="344424" y="5041900"/>
            <a:ext cx="4482338" cy="104140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공공기관 민간 클라우드 이용 지침 평가 절차를 거친 후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정보자원 등급에 따라 최종 검토가 이루어지며</a:t>
            </a:r>
            <a:r>
              <a:rPr kumimoji="1" lang="en-US" altLang="ko-KR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</a:p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민간 클라우드 도입 확정 시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lvl="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보안 인증을 받은 민간 클라우드만 이용 가능</a:t>
            </a:r>
            <a:endParaRPr kumimoji="1" lang="ko-KR" altLang="en-US" sz="1200" kern="1200" dirty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53032" y="2484474"/>
            <a:ext cx="778155" cy="414670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목적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82" name="Rectangle 6"/>
          <p:cNvSpPr>
            <a:spLocks noChangeArrowheads="1"/>
          </p:cNvSpPr>
          <p:nvPr/>
        </p:nvSpPr>
        <p:spPr bwMode="auto">
          <a:xfrm>
            <a:off x="353032" y="2983611"/>
            <a:ext cx="778155" cy="1592744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관련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법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Arial" charset="0"/>
              </a:rPr>
              <a:t>∙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제도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준수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사항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83" name="Rectangle 6"/>
          <p:cNvSpPr>
            <a:spLocks noChangeArrowheads="1"/>
          </p:cNvSpPr>
          <p:nvPr/>
        </p:nvSpPr>
        <p:spPr bwMode="auto">
          <a:xfrm>
            <a:off x="353032" y="2000504"/>
            <a:ext cx="778155" cy="414670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기관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84" name="object 7"/>
          <p:cNvSpPr txBox="1"/>
          <p:nvPr/>
        </p:nvSpPr>
        <p:spPr>
          <a:xfrm>
            <a:off x="5093702" y="6034372"/>
            <a:ext cx="4343019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1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※</a:t>
            </a:r>
            <a:r>
              <a:rPr sz="800" spc="8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출처</a:t>
            </a:r>
            <a:r>
              <a:rPr sz="800" spc="8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-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:</a:t>
            </a:r>
            <a:r>
              <a:rPr sz="8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행정자치부,</a:t>
            </a:r>
            <a:r>
              <a:rPr sz="800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공공기관</a:t>
            </a:r>
            <a:r>
              <a:rPr sz="8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민간</a:t>
            </a:r>
            <a:r>
              <a:rPr sz="800" spc="9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</a:t>
            </a:r>
            <a:r>
              <a:rPr sz="8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이용</a:t>
            </a:r>
            <a:r>
              <a:rPr sz="800" spc="9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가이드라인,</a:t>
            </a:r>
            <a:r>
              <a:rPr sz="800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-4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2016.</a:t>
            </a:r>
            <a:endParaRPr sz="8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85" name="object 8"/>
          <p:cNvSpPr txBox="1"/>
          <p:nvPr/>
        </p:nvSpPr>
        <p:spPr>
          <a:xfrm>
            <a:off x="5093702" y="5831967"/>
            <a:ext cx="3093061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3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*</a:t>
            </a:r>
            <a:r>
              <a:rPr lang="en-US" sz="800" spc="3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35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정책협의체</a:t>
            </a:r>
            <a:r>
              <a:rPr sz="800" spc="3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: 행자부,</a:t>
            </a:r>
            <a:r>
              <a:rPr sz="800" spc="9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3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미래부</a:t>
            </a:r>
            <a:r>
              <a:rPr sz="800" spc="3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,</a:t>
            </a:r>
            <a:r>
              <a:rPr 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35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기재부</a:t>
            </a:r>
            <a:r>
              <a:rPr sz="800" spc="3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,</a:t>
            </a:r>
            <a:r>
              <a:rPr sz="800" spc="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조달청</a:t>
            </a:r>
            <a:endParaRPr sz="8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92" name="object 18"/>
          <p:cNvSpPr/>
          <p:nvPr/>
        </p:nvSpPr>
        <p:spPr>
          <a:xfrm>
            <a:off x="5458722" y="3002055"/>
            <a:ext cx="144780" cy="259079"/>
          </a:xfrm>
          <a:custGeom>
            <a:avLst/>
            <a:gdLst/>
            <a:ahLst/>
            <a:cxnLst/>
            <a:rect l="l" t="t" r="r" b="b"/>
            <a:pathLst>
              <a:path w="144779" h="259080">
                <a:moveTo>
                  <a:pt x="144780" y="186689"/>
                </a:moveTo>
                <a:lnTo>
                  <a:pt x="0" y="186689"/>
                </a:lnTo>
                <a:lnTo>
                  <a:pt x="72390" y="259079"/>
                </a:lnTo>
                <a:lnTo>
                  <a:pt x="144780" y="186689"/>
                </a:lnTo>
                <a:close/>
              </a:path>
              <a:path w="144779" h="259080">
                <a:moveTo>
                  <a:pt x="108585" y="0"/>
                </a:moveTo>
                <a:lnTo>
                  <a:pt x="36195" y="0"/>
                </a:lnTo>
                <a:lnTo>
                  <a:pt x="36195" y="186689"/>
                </a:lnTo>
                <a:lnTo>
                  <a:pt x="108585" y="186689"/>
                </a:lnTo>
                <a:lnTo>
                  <a:pt x="108585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16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3" name="object 22"/>
          <p:cNvSpPr txBox="1"/>
          <p:nvPr/>
        </p:nvSpPr>
        <p:spPr>
          <a:xfrm>
            <a:off x="6096624" y="3391544"/>
            <a:ext cx="867702" cy="1020968"/>
          </a:xfrm>
          <a:prstGeom prst="rect">
            <a:avLst/>
          </a:prstGeom>
          <a:ln w="19811">
            <a:solidFill>
              <a:srgbClr val="C00000"/>
            </a:solidFill>
          </a:ln>
        </p:spPr>
        <p:txBody>
          <a:bodyPr vert="horz" wrap="square" lIns="0" tIns="118110" rIns="0" bIns="0" rtlCol="0">
            <a:noAutofit/>
          </a:bodyPr>
          <a:lstStyle/>
          <a:p>
            <a:pPr marL="264795" indent="-38100">
              <a:lnSpc>
                <a:spcPct val="100000"/>
              </a:lnSpc>
              <a:spcBef>
                <a:spcPts val="930"/>
              </a:spcBef>
            </a:pPr>
            <a:endParaRPr sz="105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11" name="object 23"/>
          <p:cNvSpPr/>
          <p:nvPr/>
        </p:nvSpPr>
        <p:spPr>
          <a:xfrm>
            <a:off x="6467610" y="3002055"/>
            <a:ext cx="143510" cy="259079"/>
          </a:xfrm>
          <a:custGeom>
            <a:avLst/>
            <a:gdLst/>
            <a:ahLst/>
            <a:cxnLst/>
            <a:rect l="l" t="t" r="r" b="b"/>
            <a:pathLst>
              <a:path w="143509" h="259080">
                <a:moveTo>
                  <a:pt x="143255" y="187451"/>
                </a:moveTo>
                <a:lnTo>
                  <a:pt x="0" y="187451"/>
                </a:lnTo>
                <a:lnTo>
                  <a:pt x="71628" y="259079"/>
                </a:lnTo>
                <a:lnTo>
                  <a:pt x="143255" y="187451"/>
                </a:lnTo>
                <a:close/>
              </a:path>
              <a:path w="143509" h="259080">
                <a:moveTo>
                  <a:pt x="107442" y="0"/>
                </a:moveTo>
                <a:lnTo>
                  <a:pt x="35814" y="0"/>
                </a:lnTo>
                <a:lnTo>
                  <a:pt x="35814" y="187451"/>
                </a:lnTo>
                <a:lnTo>
                  <a:pt x="107442" y="187451"/>
                </a:lnTo>
                <a:lnTo>
                  <a:pt x="10744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16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3" name="object 24"/>
          <p:cNvSpPr/>
          <p:nvPr/>
        </p:nvSpPr>
        <p:spPr>
          <a:xfrm>
            <a:off x="6467610" y="4462047"/>
            <a:ext cx="143510" cy="260985"/>
          </a:xfrm>
          <a:custGeom>
            <a:avLst/>
            <a:gdLst/>
            <a:ahLst/>
            <a:cxnLst/>
            <a:rect l="l" t="t" r="r" b="b"/>
            <a:pathLst>
              <a:path w="143509" h="260985">
                <a:moveTo>
                  <a:pt x="143255" y="188975"/>
                </a:moveTo>
                <a:lnTo>
                  <a:pt x="0" y="188975"/>
                </a:lnTo>
                <a:lnTo>
                  <a:pt x="71628" y="260604"/>
                </a:lnTo>
                <a:lnTo>
                  <a:pt x="143255" y="188975"/>
                </a:lnTo>
                <a:close/>
              </a:path>
              <a:path w="143509" h="260985">
                <a:moveTo>
                  <a:pt x="107442" y="0"/>
                </a:moveTo>
                <a:lnTo>
                  <a:pt x="35814" y="0"/>
                </a:lnTo>
                <a:lnTo>
                  <a:pt x="35814" y="188975"/>
                </a:lnTo>
                <a:lnTo>
                  <a:pt x="107442" y="188975"/>
                </a:lnTo>
                <a:lnTo>
                  <a:pt x="10744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16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6" name="object 25"/>
          <p:cNvSpPr/>
          <p:nvPr/>
        </p:nvSpPr>
        <p:spPr>
          <a:xfrm>
            <a:off x="5458722" y="4462047"/>
            <a:ext cx="144780" cy="260985"/>
          </a:xfrm>
          <a:custGeom>
            <a:avLst/>
            <a:gdLst/>
            <a:ahLst/>
            <a:cxnLst/>
            <a:rect l="l" t="t" r="r" b="b"/>
            <a:pathLst>
              <a:path w="144779" h="260985">
                <a:moveTo>
                  <a:pt x="144780" y="188213"/>
                </a:moveTo>
                <a:lnTo>
                  <a:pt x="0" y="188213"/>
                </a:lnTo>
                <a:lnTo>
                  <a:pt x="72390" y="260604"/>
                </a:lnTo>
                <a:lnTo>
                  <a:pt x="144780" y="188213"/>
                </a:lnTo>
                <a:close/>
              </a:path>
              <a:path w="144779" h="260985">
                <a:moveTo>
                  <a:pt x="108585" y="0"/>
                </a:moveTo>
                <a:lnTo>
                  <a:pt x="36195" y="0"/>
                </a:lnTo>
                <a:lnTo>
                  <a:pt x="36195" y="188213"/>
                </a:lnTo>
                <a:lnTo>
                  <a:pt x="108585" y="188213"/>
                </a:lnTo>
                <a:lnTo>
                  <a:pt x="108585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16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7" name="object 26"/>
          <p:cNvSpPr txBox="1"/>
          <p:nvPr/>
        </p:nvSpPr>
        <p:spPr>
          <a:xfrm>
            <a:off x="5612811" y="2976767"/>
            <a:ext cx="848583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715" marR="124460" algn="ctr">
              <a:lnSpc>
                <a:spcPct val="100000"/>
              </a:lnSpc>
              <a:spcBef>
                <a:spcPts val="105"/>
              </a:spcBef>
            </a:pPr>
            <a:r>
              <a:rPr sz="900" spc="4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통보  </a:t>
            </a:r>
            <a:r>
              <a:rPr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및</a:t>
            </a:r>
            <a:endParaRPr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 algn="ctr">
              <a:lnSpc>
                <a:spcPct val="100000"/>
              </a:lnSpc>
            </a:pPr>
            <a:r>
              <a:rPr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검토</a:t>
            </a:r>
            <a:r>
              <a:rPr sz="900" spc="3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요청</a:t>
            </a:r>
            <a:endParaRPr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46" name="object 27"/>
          <p:cNvSpPr txBox="1"/>
          <p:nvPr/>
        </p:nvSpPr>
        <p:spPr>
          <a:xfrm>
            <a:off x="5825463" y="4493542"/>
            <a:ext cx="581669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결과</a:t>
            </a:r>
            <a:r>
              <a:rPr sz="900" spc="3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통보</a:t>
            </a:r>
            <a:endParaRPr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47" name="object 41"/>
          <p:cNvSpPr/>
          <p:nvPr/>
        </p:nvSpPr>
        <p:spPr>
          <a:xfrm>
            <a:off x="7403347" y="4981730"/>
            <a:ext cx="2016760" cy="149860"/>
          </a:xfrm>
          <a:custGeom>
            <a:avLst/>
            <a:gdLst/>
            <a:ahLst/>
            <a:cxnLst/>
            <a:rect l="l" t="t" r="r" b="b"/>
            <a:pathLst>
              <a:path w="2016759" h="149860">
                <a:moveTo>
                  <a:pt x="2016252" y="0"/>
                </a:moveTo>
                <a:lnTo>
                  <a:pt x="0" y="0"/>
                </a:lnTo>
                <a:lnTo>
                  <a:pt x="1008126" y="149351"/>
                </a:lnTo>
                <a:lnTo>
                  <a:pt x="2016252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 sz="16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8" name="직사각형 147"/>
          <p:cNvSpPr/>
          <p:nvPr/>
        </p:nvSpPr>
        <p:spPr bwMode="auto">
          <a:xfrm>
            <a:off x="5099059" y="2000503"/>
            <a:ext cx="1802891" cy="2740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공공기관</a:t>
            </a:r>
            <a:endParaRPr lang="en-US" altLang="ko-KR" sz="12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9" name="직사각형 148"/>
          <p:cNvSpPr/>
          <p:nvPr/>
        </p:nvSpPr>
        <p:spPr bwMode="auto">
          <a:xfrm>
            <a:off x="5099059" y="2308846"/>
            <a:ext cx="1802891" cy="59384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 클라우드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자체 검토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 bwMode="auto">
          <a:xfrm>
            <a:off x="5099059" y="3446530"/>
            <a:ext cx="939291" cy="2740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정책협의체</a:t>
            </a:r>
            <a:r>
              <a:rPr lang="en-US" altLang="ko-KR" sz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*</a:t>
            </a:r>
          </a:p>
        </p:txBody>
      </p:sp>
      <p:sp>
        <p:nvSpPr>
          <p:cNvPr id="151" name="직사각형 150"/>
          <p:cNvSpPr/>
          <p:nvPr/>
        </p:nvSpPr>
        <p:spPr bwMode="auto">
          <a:xfrm>
            <a:off x="5099059" y="3754873"/>
            <a:ext cx="939291" cy="59384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가능여부 검토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2" name="직사각형 151"/>
          <p:cNvSpPr/>
          <p:nvPr/>
        </p:nvSpPr>
        <p:spPr bwMode="auto">
          <a:xfrm>
            <a:off x="6130419" y="3446530"/>
            <a:ext cx="771532" cy="2740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국정원</a:t>
            </a:r>
            <a:endParaRPr lang="en-US" altLang="ko-KR" sz="12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3" name="직사각형 152"/>
          <p:cNvSpPr/>
          <p:nvPr/>
        </p:nvSpPr>
        <p:spPr bwMode="auto">
          <a:xfrm>
            <a:off x="6130419" y="3754873"/>
            <a:ext cx="771532" cy="59384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보안성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검토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4" name="직사각형 153"/>
          <p:cNvSpPr/>
          <p:nvPr/>
        </p:nvSpPr>
        <p:spPr bwMode="auto">
          <a:xfrm>
            <a:off x="5099059" y="4871294"/>
            <a:ext cx="1802891" cy="2740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공공기관</a:t>
            </a:r>
            <a:endParaRPr lang="en-US" altLang="ko-KR" sz="12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5" name="직사각형 154"/>
          <p:cNvSpPr/>
          <p:nvPr/>
        </p:nvSpPr>
        <p:spPr bwMode="auto">
          <a:xfrm>
            <a:off x="5099059" y="5179637"/>
            <a:ext cx="1802891" cy="59384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 클라우드 이용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6" name="직사각형 155"/>
          <p:cNvSpPr/>
          <p:nvPr/>
        </p:nvSpPr>
        <p:spPr bwMode="auto">
          <a:xfrm>
            <a:off x="7115311" y="5179637"/>
            <a:ext cx="2522231" cy="59384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보안성 검토를 위한 정보보호에 관한 사항은 국가정보원이 별도로 검토하며</a:t>
            </a: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,</a:t>
            </a:r>
          </a:p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 절차가 다소 까다로움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7" name="직사각형 156"/>
          <p:cNvSpPr/>
          <p:nvPr/>
        </p:nvSpPr>
        <p:spPr bwMode="auto">
          <a:xfrm>
            <a:off x="7328026" y="2000503"/>
            <a:ext cx="2306838" cy="4146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025" marR="85725">
              <a:spcBef>
                <a:spcPts val="550"/>
              </a:spcBef>
            </a:pP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공공기관의 장은 사업계획 </a:t>
            </a:r>
            <a:r>
              <a:rPr lang="ko-KR" altLang="en-US" sz="900" spc="3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수립 시</a:t>
            </a:r>
            <a:r>
              <a:rPr lang="en-US" altLang="ko-KR" sz="900" spc="3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,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민간 </a:t>
            </a:r>
            <a:r>
              <a:rPr lang="ko-KR" altLang="en-US" sz="9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이용 가능 여부를 기관 </a:t>
            </a:r>
            <a:r>
              <a:rPr lang="ko-KR" altLang="en-US" sz="9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체적으로</a:t>
            </a:r>
            <a:r>
              <a:rPr lang="ko-KR" altLang="en-US" sz="900" spc="220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검토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58" name="직사각형 157"/>
          <p:cNvSpPr/>
          <p:nvPr/>
        </p:nvSpPr>
        <p:spPr bwMode="auto">
          <a:xfrm>
            <a:off x="7106166" y="2000503"/>
            <a:ext cx="180340" cy="41467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</a:p>
        </p:txBody>
      </p:sp>
      <p:sp>
        <p:nvSpPr>
          <p:cNvPr id="159" name="직사각형 158"/>
          <p:cNvSpPr/>
          <p:nvPr/>
        </p:nvSpPr>
        <p:spPr bwMode="auto">
          <a:xfrm>
            <a:off x="7328026" y="3961543"/>
            <a:ext cx="2306838" cy="41467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025" marR="71120">
              <a:spcBef>
                <a:spcPts val="560"/>
              </a:spcBef>
            </a:pP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정보보호에 관한 사항은 국정원이 별도로 </a:t>
            </a:r>
            <a:r>
              <a:rPr lang="ko-KR" altLang="en-US" sz="9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검토하여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결과 통보</a:t>
            </a:r>
          </a:p>
        </p:txBody>
      </p:sp>
      <p:sp>
        <p:nvSpPr>
          <p:cNvPr id="160" name="직사각형 159"/>
          <p:cNvSpPr/>
          <p:nvPr/>
        </p:nvSpPr>
        <p:spPr bwMode="auto">
          <a:xfrm>
            <a:off x="7106166" y="3961543"/>
            <a:ext cx="180340" cy="41467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4</a:t>
            </a:r>
          </a:p>
        </p:txBody>
      </p:sp>
      <p:sp>
        <p:nvSpPr>
          <p:cNvPr id="161" name="직사각형 160"/>
          <p:cNvSpPr/>
          <p:nvPr/>
        </p:nvSpPr>
        <p:spPr bwMode="auto">
          <a:xfrm>
            <a:off x="7328026" y="2490763"/>
            <a:ext cx="2306838" cy="41467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025" marR="33020">
              <a:spcBef>
                <a:spcPts val="75"/>
              </a:spcBef>
            </a:pPr>
            <a:r>
              <a:rPr lang="en-US" altLang="ko-KR" sz="900" spc="-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2-1.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정보자원 등급이 </a:t>
            </a:r>
            <a:r>
              <a:rPr lang="ko-KR" altLang="en-US" sz="900" spc="-5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“</a:t>
            </a:r>
            <a:r>
              <a:rPr lang="en-US" altLang="ko-KR" sz="900" spc="-5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3”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이거나 기존에 민간 </a:t>
            </a:r>
            <a:r>
              <a:rPr lang="ko-KR" altLang="en-US" sz="9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클라우드를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이용한 동일 사례가 있다면 </a:t>
            </a:r>
            <a:r>
              <a:rPr lang="ko-KR" altLang="en-US" sz="9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정책협의체에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자체결과</a:t>
            </a:r>
            <a:r>
              <a:rPr lang="ko-KR" altLang="en-US" sz="900" spc="114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통보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62" name="직사각형 161"/>
          <p:cNvSpPr/>
          <p:nvPr/>
        </p:nvSpPr>
        <p:spPr bwMode="auto">
          <a:xfrm>
            <a:off x="7106166" y="2489713"/>
            <a:ext cx="180340" cy="905979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</a:p>
        </p:txBody>
      </p:sp>
      <p:sp>
        <p:nvSpPr>
          <p:cNvPr id="163" name="직사각형 162"/>
          <p:cNvSpPr/>
          <p:nvPr/>
        </p:nvSpPr>
        <p:spPr bwMode="auto">
          <a:xfrm>
            <a:off x="7328026" y="2981023"/>
            <a:ext cx="2306838" cy="41467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025" marR="70485">
              <a:spcBef>
                <a:spcPts val="555"/>
              </a:spcBef>
            </a:pPr>
            <a:r>
              <a:rPr lang="en-US" altLang="ko-KR" sz="900" spc="-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2-2.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정보자원 등급이 </a:t>
            </a:r>
            <a:r>
              <a:rPr lang="ko-KR" altLang="en-US" sz="900" spc="-5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“</a:t>
            </a:r>
            <a:r>
              <a:rPr lang="en-US" altLang="ko-KR" sz="900" spc="-5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2”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이거나 </a:t>
            </a:r>
            <a:r>
              <a:rPr lang="ko-KR" altLang="en-US" sz="9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자체판단이 어렵다면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정책협의체에 검토</a:t>
            </a:r>
            <a:r>
              <a:rPr lang="ko-KR" altLang="en-US" sz="900" spc="13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요청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64" name="직사각형 163"/>
          <p:cNvSpPr/>
          <p:nvPr/>
        </p:nvSpPr>
        <p:spPr bwMode="auto">
          <a:xfrm>
            <a:off x="7328026" y="3471283"/>
            <a:ext cx="2306838" cy="41467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025" marR="71120">
              <a:spcBef>
                <a:spcPts val="560"/>
              </a:spcBef>
            </a:pP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정책협의체는 필요 시 해당 공공기관의 소속 </a:t>
            </a:r>
            <a:r>
              <a:rPr lang="ko-KR" altLang="en-US" sz="9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행정기관의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의견을 참고하여 </a:t>
            </a:r>
            <a:r>
              <a:rPr lang="en-US" altLang="ko-KR" sz="900" spc="4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</a:t>
            </a:r>
            <a:r>
              <a:rPr lang="ko-KR" altLang="en-US" sz="900" spc="40" dirty="0" err="1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주내</a:t>
            </a:r>
            <a:r>
              <a:rPr lang="ko-KR" altLang="en-US" sz="900" spc="4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결과</a:t>
            </a:r>
            <a:r>
              <a:rPr lang="ko-KR" altLang="en-US" sz="900" spc="20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통보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65" name="직사각형 164"/>
          <p:cNvSpPr/>
          <p:nvPr/>
        </p:nvSpPr>
        <p:spPr bwMode="auto">
          <a:xfrm>
            <a:off x="7106166" y="3471283"/>
            <a:ext cx="180340" cy="41467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</a:p>
        </p:txBody>
      </p:sp>
      <p:sp>
        <p:nvSpPr>
          <p:cNvPr id="166" name="직사각형 165"/>
          <p:cNvSpPr/>
          <p:nvPr/>
        </p:nvSpPr>
        <p:spPr bwMode="auto">
          <a:xfrm>
            <a:off x="7328026" y="4451801"/>
            <a:ext cx="2306838" cy="41467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025" marR="71120">
              <a:spcBef>
                <a:spcPts val="560"/>
              </a:spcBef>
            </a:pP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공공기관의 장은 정책협의체 의견을 감안하여 </a:t>
            </a:r>
            <a:r>
              <a:rPr lang="ko-KR" altLang="en-US" sz="9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민간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 이용</a:t>
            </a:r>
          </a:p>
        </p:txBody>
      </p:sp>
      <p:sp>
        <p:nvSpPr>
          <p:cNvPr id="167" name="직사각형 166"/>
          <p:cNvSpPr/>
          <p:nvPr/>
        </p:nvSpPr>
        <p:spPr bwMode="auto">
          <a:xfrm>
            <a:off x="7106166" y="4451801"/>
            <a:ext cx="180340" cy="41467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5</a:t>
            </a:r>
          </a:p>
        </p:txBody>
      </p:sp>
      <p:sp>
        <p:nvSpPr>
          <p:cNvPr id="169" name="직사각형 168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303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공공기관의 정보자원 중요도 평가 등급에 따라 민간 클라우드 적용 여부가 결정되며</a:t>
            </a:r>
            <a:r>
              <a:rPr lang="en-US" altLang="ko-KR" dirty="0"/>
              <a:t>, ‘III </a:t>
            </a:r>
            <a:r>
              <a:rPr lang="ko-KR" altLang="en-US" dirty="0"/>
              <a:t>등급’ 으로 판단되는 경우 민간 클라우드를 우선 도입할 수 있음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제도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공공기관 민간 클라우드 이용 지침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평가 기준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93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586287"/>
              </p:ext>
            </p:extLst>
          </p:nvPr>
        </p:nvGraphicFramePr>
        <p:xfrm>
          <a:off x="338138" y="1974517"/>
          <a:ext cx="5994568" cy="433368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3685"/>
                <a:gridCol w="713685"/>
                <a:gridCol w="213979"/>
                <a:gridCol w="4353219"/>
              </a:tblGrid>
              <a:tr h="182656">
                <a:tc gridSpan="3"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구분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평가기준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BEBE"/>
                    </a:solidFill>
                  </a:tcPr>
                </a:tc>
              </a:tr>
              <a:tr h="182656">
                <a:tc rowSpan="3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서비스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17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상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spc="5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‘중’+이용자가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매우 </a:t>
                      </a:r>
                      <a:r>
                        <a:rPr sz="800" spc="4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많거나,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이용자에게 매우 중요한 서비스를</a:t>
                      </a:r>
                      <a:r>
                        <a:rPr sz="800" spc="1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제공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656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중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기관 외부 이용자에게 민원 등 기관업무에 해당되는 서비스</a:t>
                      </a:r>
                      <a:r>
                        <a:rPr sz="8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제공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656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하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기관 외부 이용자에게 단순정보를</a:t>
                      </a:r>
                      <a:r>
                        <a:rPr sz="800" spc="204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제공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639">
                <a:tc rowSpan="3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데이터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상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0350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spc="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다수(예: </a:t>
                      </a:r>
                      <a:r>
                        <a:rPr sz="800" spc="5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백만건)의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개인정보 또는 민감 </a:t>
                      </a:r>
                      <a:r>
                        <a:rPr sz="800" spc="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개인정보∙고유식별번호 </a:t>
                      </a:r>
                      <a:r>
                        <a:rPr sz="8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저장,</a:t>
                      </a:r>
                      <a:r>
                        <a:rPr sz="800" spc="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또는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장기적인 </a:t>
                      </a:r>
                      <a:r>
                        <a:rPr sz="800" spc="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보간(예: </a:t>
                      </a:r>
                      <a:r>
                        <a:rPr sz="8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5년 </a:t>
                      </a:r>
                      <a:r>
                        <a:rPr sz="800" spc="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이상)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이 필요한 자료</a:t>
                      </a:r>
                      <a:r>
                        <a:rPr sz="800" spc="-1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6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저장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639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중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0350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12331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공개 가능한 정보이나 </a:t>
                      </a:r>
                      <a:r>
                        <a:rPr sz="800" spc="-10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위∙변조 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시 상당한 피해 발생 </a:t>
                      </a:r>
                      <a:r>
                        <a:rPr sz="8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가능,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또는  </a:t>
                      </a:r>
                      <a:r>
                        <a:rPr sz="800" spc="-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중∙소규모의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개인정보</a:t>
                      </a:r>
                      <a:r>
                        <a:rPr sz="800" spc="9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저장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656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하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공개 가능한 정보이면 </a:t>
                      </a:r>
                      <a:r>
                        <a:rPr sz="800" spc="-1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위∙변조되더라도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피해가 크지</a:t>
                      </a:r>
                      <a:r>
                        <a:rPr sz="800" spc="1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않음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639">
                <a:tc rowSpan="3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연계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상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0350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업무 시스템과 </a:t>
                      </a:r>
                      <a:r>
                        <a:rPr sz="8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연계,</a:t>
                      </a:r>
                      <a:r>
                        <a:rPr sz="800" spc="18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또는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인터넷상의 특수시스템과의 </a:t>
                      </a:r>
                      <a:r>
                        <a:rPr sz="800" spc="5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연계(암호화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등 추가 조치</a:t>
                      </a:r>
                      <a:r>
                        <a:rPr sz="800" spc="3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필요)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656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중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인터넷상의 타시스템과 복잡하게</a:t>
                      </a:r>
                      <a:r>
                        <a:rPr sz="800" spc="18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연계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95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하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인터넷상의 타시스템과 간단하게</a:t>
                      </a:r>
                      <a:r>
                        <a:rPr sz="800" spc="18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연계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95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 marL="252095" marR="116205" indent="-114935">
                        <a:lnSpc>
                          <a:spcPct val="100000"/>
                        </a:lnSpc>
                      </a:pPr>
                      <a:r>
                        <a:rPr sz="100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업무대체  </a:t>
                      </a: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수준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 marL="252095">
                        <a:lnSpc>
                          <a:spcPct val="100000"/>
                        </a:lnSpc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업무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  <a:p>
                      <a:pPr marL="193675">
                        <a:lnSpc>
                          <a:spcPct val="100000"/>
                        </a:lnSpc>
                      </a:pPr>
                      <a:r>
                        <a:rPr sz="1000" spc="6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대체율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63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상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사고발생 시 타 수단으로 업무를 대체할 수</a:t>
                      </a:r>
                      <a:r>
                        <a:rPr sz="800" spc="32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없음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26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중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사고발생 시 타 수단으로 일부 업무 대체</a:t>
                      </a:r>
                      <a:r>
                        <a:rPr sz="800" spc="32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가능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하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사고발생 시 타 수단으로 대부분의 업무 대체</a:t>
                      </a:r>
                      <a:r>
                        <a:rPr sz="800" spc="32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가능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 marL="252095" marR="116839" indent="-1149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업무대체  </a:t>
                      </a: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비용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63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상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사고발생 시 타 수단으로 대체하는 비용이</a:t>
                      </a:r>
                      <a:r>
                        <a:rPr sz="800" spc="28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높음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중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사고발생 시 타 수단으로 대체하는 비용이</a:t>
                      </a:r>
                      <a:r>
                        <a:rPr sz="800" spc="28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보통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3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하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사고발생 시 타 수단으로 대체하는 비용이 거의</a:t>
                      </a:r>
                      <a:r>
                        <a:rPr sz="800" spc="32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없음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78">
                <a:tc rowSpan="3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Times New Roman"/>
                      </a:endParaRPr>
                    </a:p>
                    <a:p>
                      <a:pPr marL="473075" marR="452755" indent="80645">
                        <a:lnSpc>
                          <a:spcPct val="100000"/>
                        </a:lnSpc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사고시  </a:t>
                      </a:r>
                      <a:r>
                        <a:rPr sz="100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파급효과*</a:t>
                      </a:r>
                    </a:p>
                  </a:txBody>
                  <a:tcPr marL="0" marR="0" marT="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상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04139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spc="-1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국가∙사회적으로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큰 </a:t>
                      </a:r>
                      <a:r>
                        <a:rPr sz="800" spc="-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피해∙혼란이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발생될 수 </a:t>
                      </a:r>
                      <a:r>
                        <a:rPr sz="800" spc="4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있으며, </a:t>
                      </a:r>
                      <a:r>
                        <a:rPr sz="800" spc="-1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정부∙공공기관의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신뢰도에</a:t>
                      </a:r>
                      <a:r>
                        <a:rPr sz="800" spc="-11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큰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영향을 줄 수 </a:t>
                      </a:r>
                      <a:r>
                        <a:rPr sz="800" spc="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있으며,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즉시 복구</a:t>
                      </a:r>
                      <a:r>
                        <a:rPr sz="800" spc="9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6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필요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78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중</a:t>
                      </a:r>
                    </a:p>
                  </a:txBody>
                  <a:tcPr marL="0" marR="0" marT="104139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7526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spc="-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국가∙사회적 피해∙혼란이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발생될 수 </a:t>
                      </a:r>
                      <a:r>
                        <a:rPr sz="800" spc="4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있으며, </a:t>
                      </a:r>
                      <a:r>
                        <a:rPr sz="800" spc="-1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정부∙공공기관의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신뢰도에 </a:t>
                      </a:r>
                      <a:r>
                        <a:rPr sz="800" spc="70" dirty="0" err="1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상당한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 err="1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영향을</a:t>
                      </a:r>
                      <a:r>
                        <a:rPr sz="800" spc="7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4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미치며, </a:t>
                      </a:r>
                      <a:endParaRPr lang="en-US" sz="800" spc="40" dirty="0" smtClean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97790" marR="17526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800" spc="70" dirty="0" err="1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빠른</a:t>
                      </a:r>
                      <a:r>
                        <a:rPr sz="800" spc="7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복구</a:t>
                      </a:r>
                      <a:r>
                        <a:rPr sz="800" spc="1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필요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378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8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하</a:t>
                      </a:r>
                      <a:endParaRPr sz="8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04139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800" spc="-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국가∙사회적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피해가 발생되지 </a:t>
                      </a:r>
                      <a:r>
                        <a:rPr sz="800" spc="4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않으며, </a:t>
                      </a:r>
                      <a:r>
                        <a:rPr sz="800" spc="-1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정부∙공공기관의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신뢰도에 경미한 </a:t>
                      </a:r>
                      <a:r>
                        <a:rPr sz="800" spc="70" dirty="0" err="1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영향을</a:t>
                      </a:r>
                      <a:r>
                        <a:rPr sz="800" spc="-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 err="1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미</a:t>
                      </a:r>
                      <a:r>
                        <a:rPr sz="800" spc="25" dirty="0" err="1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치며</a:t>
                      </a:r>
                      <a:r>
                        <a:rPr sz="800" spc="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, </a:t>
                      </a:r>
                      <a:endParaRPr lang="en-US" sz="800" spc="25" dirty="0" smtClean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800" spc="70" dirty="0" err="1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복구가</a:t>
                      </a:r>
                      <a:r>
                        <a:rPr sz="800" spc="7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시급하지</a:t>
                      </a:r>
                      <a:r>
                        <a:rPr sz="800" spc="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8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않음</a:t>
                      </a:r>
                      <a:endParaRPr sz="8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4" name="object 8"/>
          <p:cNvSpPr txBox="1"/>
          <p:nvPr/>
        </p:nvSpPr>
        <p:spPr>
          <a:xfrm>
            <a:off x="6443598" y="6162050"/>
            <a:ext cx="3188970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1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※</a:t>
            </a:r>
            <a:r>
              <a:rPr sz="800" spc="8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출처</a:t>
            </a:r>
            <a:r>
              <a:rPr sz="800" spc="8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-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:</a:t>
            </a:r>
            <a:r>
              <a:rPr sz="8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행정자치부,</a:t>
            </a:r>
            <a:r>
              <a:rPr sz="800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공공기관</a:t>
            </a:r>
            <a:r>
              <a:rPr sz="800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민간</a:t>
            </a:r>
            <a:r>
              <a:rPr sz="800" spc="9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</a:t>
            </a:r>
            <a:r>
              <a:rPr sz="8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이용</a:t>
            </a:r>
            <a:r>
              <a:rPr sz="800" spc="9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가이드라인,</a:t>
            </a:r>
            <a:r>
              <a:rPr sz="800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-4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2016.</a:t>
            </a:r>
            <a:endParaRPr sz="8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95" name="object 13"/>
          <p:cNvSpPr txBox="1"/>
          <p:nvPr/>
        </p:nvSpPr>
        <p:spPr>
          <a:xfrm>
            <a:off x="6465570" y="5621372"/>
            <a:ext cx="3025140" cy="390322"/>
          </a:xfrm>
          <a:prstGeom prst="rect">
            <a:avLst/>
          </a:prstGeom>
          <a:ln w="19811">
            <a:solidFill>
              <a:srgbClr val="4F81BC"/>
            </a:solidFill>
          </a:ln>
        </p:spPr>
        <p:txBody>
          <a:bodyPr vert="horz" wrap="square" lIns="0" tIns="127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450" dirty="0">
              <a:latin typeface="Rix모던고딕 L" panose="02020603020101020101" pitchFamily="18" charset="-127"/>
              <a:ea typeface="Rix모던고딕 L" panose="02020603020101020101" pitchFamily="18" charset="-127"/>
              <a:cs typeface="Times New Roman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6536435" y="1973212"/>
            <a:ext cx="3025140" cy="2740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유의 사항</a:t>
            </a:r>
            <a:endParaRPr lang="en-US" altLang="ko-KR" sz="12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6536435" y="2289008"/>
            <a:ext cx="3025140" cy="48470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>
              <a:spcBef>
                <a:spcPts val="550"/>
              </a:spcBef>
            </a:pPr>
            <a:r>
              <a:rPr lang="en-US" altLang="ko-KR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1. </a:t>
            </a:r>
            <a:r>
              <a:rPr lang="ko-KR" altLang="en-US" sz="900" spc="-10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안보∙치안∙외교∙재난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및 </a:t>
            </a:r>
            <a:r>
              <a:rPr lang="ko-KR" altLang="en-US" sz="900" spc="-9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전기∙통신∙도로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등 국가 기반 기능을 </a:t>
            </a:r>
            <a:r>
              <a:rPr lang="ko-KR" altLang="en-US" sz="9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수행하는</a:t>
            </a:r>
            <a:r>
              <a:rPr lang="ko-KR" altLang="en-US" sz="900" spc="90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기관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6536435" y="2815439"/>
            <a:ext cx="3025140" cy="48470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62865">
              <a:spcBef>
                <a:spcPts val="555"/>
              </a:spcBef>
            </a:pPr>
            <a:r>
              <a:rPr lang="en-US" altLang="ko-KR" sz="900" spc="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2. </a:t>
            </a:r>
            <a:r>
              <a:rPr lang="ko-KR" altLang="en-US" sz="900" spc="-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수출입∙통상∙금융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등 사고발생 시 국가적 차원의 경제적 </a:t>
            </a:r>
            <a:r>
              <a:rPr lang="ko-KR" altLang="en-US" sz="9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피해가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우려되는</a:t>
            </a:r>
            <a:r>
              <a:rPr lang="ko-KR" altLang="en-US" sz="900" spc="114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기관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6536435" y="3341871"/>
            <a:ext cx="3025140" cy="48470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1760">
              <a:spcBef>
                <a:spcPts val="555"/>
              </a:spcBef>
            </a:pPr>
            <a:r>
              <a:rPr lang="en-US" altLang="ko-KR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3. </a:t>
            </a:r>
            <a:r>
              <a:rPr lang="ko-KR" altLang="en-US" sz="900" spc="-6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보건∙복지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등 국민의 </a:t>
            </a: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생명∙기본권을 </a:t>
            </a:r>
            <a:r>
              <a:rPr lang="ko-KR" altLang="en-US" sz="900" spc="-1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지원∙보장하거나 </a:t>
            </a:r>
            <a:r>
              <a:rPr lang="ko-KR" altLang="en-US" sz="9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행정지원 중단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시 국민 일상의 심각한 불편을 초래하는</a:t>
            </a:r>
            <a:r>
              <a:rPr lang="ko-KR" altLang="en-US" sz="900" spc="28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lang="ko-KR" altLang="en-US"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기관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6536435" y="4074386"/>
            <a:ext cx="3025140" cy="2740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정보자원 중요도 등급 기준</a:t>
            </a:r>
            <a:endParaRPr lang="en-US" altLang="ko-KR" sz="12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6536435" y="4527802"/>
            <a:ext cx="576580" cy="22084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 </a:t>
            </a: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등급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6536435" y="5111461"/>
            <a:ext cx="576580" cy="22084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II </a:t>
            </a: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등급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6536435" y="5695121"/>
            <a:ext cx="576580" cy="22084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III </a:t>
            </a: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등급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189736" y="4517423"/>
            <a:ext cx="21585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1" indent="-85725" defTabSz="1279525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Wingdings" pitchFamily="2" charset="2"/>
              <a:buChar char="§"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 클라우드 이용 불가</a:t>
            </a:r>
            <a:endPara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189736" y="5071899"/>
            <a:ext cx="21585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1" indent="-85725" defTabSz="1279525"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정책협의체 의견을 감안하여  민간 클라우드 이용 여부 판단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189736" y="5704197"/>
            <a:ext cx="215854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" lvl="1" indent="-85725" defTabSz="1279525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Wingdings" pitchFamily="2" charset="2"/>
              <a:buChar char="§"/>
              <a:defRPr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 클라우드 우선 이용</a:t>
            </a:r>
            <a:endParaRPr lang="ko-KR" altLang="en-US" sz="1000" b="0" dirty="0">
              <a:solidFill>
                <a:schemeClr val="tx1">
                  <a:lumMod val="75000"/>
                  <a:lumOff val="25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20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미래창조과학부에서 추진한 법령으로 국회 본회의를 통과</a:t>
            </a:r>
            <a:r>
              <a:rPr lang="en-US" altLang="ko-KR" dirty="0"/>
              <a:t>(2015.03.03)</a:t>
            </a:r>
            <a:r>
              <a:rPr lang="ko-KR" altLang="en-US" dirty="0"/>
              <a:t>하였으며</a:t>
            </a:r>
            <a:r>
              <a:rPr lang="en-US" altLang="ko-KR" dirty="0"/>
              <a:t>, </a:t>
            </a:r>
            <a:r>
              <a:rPr lang="ko-KR" altLang="en-US" dirty="0"/>
              <a:t>공공기관의 클라우드 도입관련 예산</a:t>
            </a:r>
            <a:r>
              <a:rPr lang="en-US" altLang="ko-KR" dirty="0"/>
              <a:t>, </a:t>
            </a:r>
            <a:r>
              <a:rPr lang="ko-KR" altLang="en-US" dirty="0"/>
              <a:t>전산시설</a:t>
            </a:r>
            <a:r>
              <a:rPr lang="en-US" altLang="ko-KR" dirty="0"/>
              <a:t>, </a:t>
            </a:r>
            <a:r>
              <a:rPr lang="ko-KR" altLang="en-US" dirty="0"/>
              <a:t>정보보호</a:t>
            </a:r>
            <a:r>
              <a:rPr lang="en-US" altLang="ko-KR" dirty="0"/>
              <a:t>, </a:t>
            </a:r>
            <a:r>
              <a:rPr lang="ko-KR" altLang="en-US" dirty="0"/>
              <a:t>조달 및 전문인력 양성 등의 내용을 담고 있음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제도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컴퓨팅 발전 및 이용자 보호에 관한 법률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대상 법령 주요 내용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" name="object 8"/>
          <p:cNvSpPr/>
          <p:nvPr/>
        </p:nvSpPr>
        <p:spPr>
          <a:xfrm>
            <a:off x="1065275" y="1936420"/>
            <a:ext cx="8516470" cy="1225069"/>
          </a:xfrm>
          <a:custGeom>
            <a:avLst/>
            <a:gdLst/>
            <a:ahLst/>
            <a:cxnLst/>
            <a:rect l="l" t="t" r="r" b="b"/>
            <a:pathLst>
              <a:path w="8496300" h="1363980">
                <a:moveTo>
                  <a:pt x="0" y="1363979"/>
                </a:moveTo>
                <a:lnTo>
                  <a:pt x="8496300" y="1363979"/>
                </a:lnTo>
                <a:lnTo>
                  <a:pt x="8496300" y="0"/>
                </a:lnTo>
                <a:lnTo>
                  <a:pt x="0" y="0"/>
                </a:lnTo>
                <a:lnTo>
                  <a:pt x="0" y="136397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24" name="object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267747"/>
              </p:ext>
            </p:extLst>
          </p:nvPr>
        </p:nvGraphicFramePr>
        <p:xfrm>
          <a:off x="367321" y="3219346"/>
          <a:ext cx="9218294" cy="3061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8335"/>
                <a:gridCol w="1728469"/>
                <a:gridCol w="4897120"/>
                <a:gridCol w="1944370"/>
              </a:tblGrid>
              <a:tr h="2286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조항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법조항</a:t>
                      </a:r>
                      <a:r>
                        <a:rPr sz="1000" spc="10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명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주요</a:t>
                      </a:r>
                      <a:r>
                        <a:rPr sz="1000" spc="10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내용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시사점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022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2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제12조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69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97155">
                        <a:lnSpc>
                          <a:spcPct val="100000"/>
                        </a:lnSpc>
                        <a:spcBef>
                          <a:spcPts val="895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국가기관등의</a:t>
                      </a:r>
                      <a:r>
                        <a:rPr sz="900" spc="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  도입</a:t>
                      </a:r>
                      <a:r>
                        <a:rPr sz="900" spc="1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촉진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1366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29870" indent="-132715">
                        <a:lnSpc>
                          <a:spcPct val="100000"/>
                        </a:lnSpc>
                        <a:spcBef>
                          <a:spcPts val="355"/>
                        </a:spcBef>
                        <a:buAutoNum type="arabicPeriod"/>
                        <a:tabLst>
                          <a:tab pos="230504" algn="l"/>
                        </a:tabLst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국가기관등은 클라우드 컴퓨팅을 도입하도록 노력하여야</a:t>
                      </a:r>
                      <a:r>
                        <a:rPr sz="900" spc="25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229870" marR="112395" indent="-132715">
                        <a:lnSpc>
                          <a:spcPct val="100000"/>
                        </a:lnSpc>
                        <a:buAutoNum type="arabicPeriod"/>
                        <a:tabLst>
                          <a:tab pos="230504" algn="l"/>
                        </a:tabLst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정부는 </a:t>
                      </a:r>
                      <a:r>
                        <a:rPr sz="900" spc="5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[국가정보화 </a:t>
                      </a:r>
                      <a:r>
                        <a:rPr sz="9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기본법]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에 따 른 국가정보화 정책이나 사업 추진에 필요한 예산을 편  성할 때에는 클라우드컴퓨팅 도입을 우선적으로 고려하여야</a:t>
                      </a:r>
                      <a:r>
                        <a:rPr sz="900" spc="28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6055" indent="-88265">
                        <a:lnSpc>
                          <a:spcPct val="100000"/>
                        </a:lnSpc>
                        <a:spcBef>
                          <a:spcPts val="895"/>
                        </a:spcBef>
                        <a:buFont typeface="Arial"/>
                        <a:buChar char="•"/>
                        <a:tabLst>
                          <a:tab pos="186690" algn="l"/>
                        </a:tabLst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 도입</a:t>
                      </a:r>
                      <a:r>
                        <a:rPr sz="900" spc="1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촉진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186055" indent="-8826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186690" algn="l"/>
                        </a:tabLst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 관련 예산 우선</a:t>
                      </a:r>
                      <a:r>
                        <a:rPr sz="900" spc="19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편성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1366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894"/>
                        </a:spcBef>
                      </a:pP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제20조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1366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공공기관의</a:t>
                      </a:r>
                      <a:r>
                        <a:rPr sz="900" spc="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클라우드컴퓨팅서  비스 이용</a:t>
                      </a:r>
                      <a:r>
                        <a:rPr sz="900" spc="1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촉진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9588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정부는 공공기관이 업무를 위하여 클라우드컴퓨팅서비스 제공자의 클라우드컴퓨팅서비스를  이용할 수 있도록 노력하여야</a:t>
                      </a:r>
                      <a:r>
                        <a:rPr sz="900" spc="21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86055" indent="-88265">
                        <a:lnSpc>
                          <a:spcPct val="100000"/>
                        </a:lnSpc>
                        <a:spcBef>
                          <a:spcPts val="894"/>
                        </a:spcBef>
                        <a:buFont typeface="Arial"/>
                        <a:buChar char="•"/>
                        <a:tabLst>
                          <a:tab pos="186690" algn="l"/>
                        </a:tabLst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공공업무 클라우드 이용</a:t>
                      </a:r>
                      <a:r>
                        <a:rPr sz="900" spc="16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촉진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13664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87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제21조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5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전산시설등의</a:t>
                      </a:r>
                      <a:r>
                        <a:rPr sz="900" spc="1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구비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10604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다른 법령에서 </a:t>
                      </a:r>
                      <a:r>
                        <a:rPr sz="900" spc="-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인가·허가·등록·지정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등의 요건으로 전산 </a:t>
                      </a:r>
                      <a:r>
                        <a:rPr sz="900" spc="-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시설·장비·설비 </a:t>
                      </a:r>
                      <a:r>
                        <a:rPr sz="9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등(이하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"전산시설등" 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이라 </a:t>
                      </a:r>
                      <a:r>
                        <a:rPr sz="9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한다)을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규정한 경우 해당 전산시설등에 클라우드컴퓨팅서비스가 포함되는 것으로 본  </a:t>
                      </a:r>
                      <a:r>
                        <a:rPr sz="900" spc="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다.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다만,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다음 각 호의 어느 하나에 해당하는 경우에는 그러하지</a:t>
                      </a:r>
                      <a:r>
                        <a:rPr sz="900" spc="114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아니하다.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  <a:buAutoNum type="arabicPeriod"/>
                        <a:tabLst>
                          <a:tab pos="314325" algn="l"/>
                        </a:tabLst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해당 법령에서 클라우드컴퓨팅서비스의 이용을 명시적으로 금지한</a:t>
                      </a:r>
                      <a:r>
                        <a:rPr sz="900" spc="29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경우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186055" marR="175895">
                        <a:lnSpc>
                          <a:spcPct val="100000"/>
                        </a:lnSpc>
                        <a:buAutoNum type="arabicPeriod"/>
                        <a:tabLst>
                          <a:tab pos="314325" algn="l"/>
                        </a:tabLst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해당 법령에서 회선 또는 설비의 물리적 분리구축 등을 요구하여 사실상 클라우드컴퓨  팅서비스 이용을 제한한</a:t>
                      </a:r>
                      <a:r>
                        <a:rPr sz="900" spc="1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경우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186055" marR="180975">
                        <a:lnSpc>
                          <a:spcPct val="100000"/>
                        </a:lnSpc>
                        <a:buAutoNum type="arabicPeriod"/>
                        <a:tabLst>
                          <a:tab pos="314325" algn="l"/>
                        </a:tabLst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해당 법령에서 요구하는 전산시설등의 요건을 충족하지 못하는 클라우드컴퓨팅서비스  를 이용하는</a:t>
                      </a:r>
                      <a:r>
                        <a:rPr sz="900" spc="14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경우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95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 marL="186055" marR="163195" indent="-88265" algn="just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186690" algn="l"/>
                        </a:tabLst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클라우드컴퓨팅서비스 관련 전 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산시설(예: </a:t>
                      </a:r>
                      <a:r>
                        <a:rPr sz="900" spc="5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데이터센터)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의 구비  는 법령 요건 충족 시 필수사항  아님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6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 marL="97155" marR="108585">
                        <a:lnSpc>
                          <a:spcPct val="100000"/>
                        </a:lnSpc>
                      </a:pPr>
                      <a:r>
                        <a:rPr sz="9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제</a:t>
                      </a:r>
                      <a:r>
                        <a:rPr sz="900" spc="-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23</a:t>
                      </a:r>
                      <a:r>
                        <a:rPr sz="9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조~ 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제27조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1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7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 marL="97155" marR="97155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클라우드컴퓨팅서비스의</a:t>
                      </a:r>
                      <a:r>
                        <a:rPr sz="900" spc="4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신뢰  성 향상 및 이용자</a:t>
                      </a:r>
                      <a:r>
                        <a:rPr sz="900" spc="19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보호</a:t>
                      </a:r>
                      <a:endParaRPr sz="9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17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15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900" spc="1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(제23조)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클라우드컴퓨팅서비스 제공자는 클라우드컴퓨팅서비스의 </a:t>
                      </a:r>
                      <a:r>
                        <a:rPr sz="900" spc="-6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품질∙성능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및</a:t>
                      </a:r>
                      <a:r>
                        <a:rPr sz="900" spc="1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정보보호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97155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수준을 향상시키기 위하여 노력하여야</a:t>
                      </a:r>
                      <a:r>
                        <a:rPr sz="900" spc="21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97155" marR="1016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spc="1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(제27조)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클라우드컴퓨팅서비스 제공자는 법원의 제출명령이나 법관이 발부한 영장에 의하  지 아니하고는 이용자의 동의없이 이용자의 정보를 </a:t>
                      </a:r>
                      <a:r>
                        <a:rPr sz="900" spc="5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제3자에게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제공하거나 서비스 제공 목적  외의 용도로 이용할 수</a:t>
                      </a:r>
                      <a:r>
                        <a:rPr sz="900" spc="21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없다.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5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Times New Roman"/>
                      </a:endParaRPr>
                    </a:p>
                    <a:p>
                      <a:pPr marL="186055" indent="-8826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186690" algn="l"/>
                        </a:tabLst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 품질 및 정보보호</a:t>
                      </a:r>
                      <a:r>
                        <a:rPr sz="900" spc="1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6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수준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향상 노력</a:t>
                      </a:r>
                      <a:r>
                        <a:rPr sz="900" spc="1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필요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186055" indent="-8826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186690" algn="l"/>
                        </a:tabLst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기존 이용자 정보보호법에</a:t>
                      </a:r>
                      <a:r>
                        <a:rPr sz="900" spc="15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따름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5" name="직사각형 24"/>
          <p:cNvSpPr/>
          <p:nvPr/>
        </p:nvSpPr>
        <p:spPr bwMode="auto">
          <a:xfrm>
            <a:off x="1136902" y="2292695"/>
            <a:ext cx="719329" cy="78799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r>
              <a:rPr lang="ko-KR" altLang="en-US" sz="900" spc="-25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법률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36902" y="2009573"/>
            <a:ext cx="719329" cy="22084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구분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919327" y="2292695"/>
            <a:ext cx="2529736" cy="78799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클라우드컴퓨팅 발전 및  이용자 보호에 관한 </a:t>
            </a:r>
            <a:r>
              <a:rPr lang="ko-KR" altLang="en-US" sz="900" spc="-2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법률</a:t>
            </a:r>
            <a:endParaRPr lang="en-US" altLang="ko-KR" sz="900" spc="-25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 marL="73660" marR="113030" algn="ctr">
              <a:spcBef>
                <a:spcPts val="550"/>
              </a:spcBef>
            </a:pPr>
            <a:r>
              <a:rPr lang="en-US" altLang="ko-KR" sz="900" spc="-2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(</a:t>
            </a: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약칭 </a:t>
            </a:r>
            <a:r>
              <a:rPr lang="en-US" altLang="ko-KR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: </a:t>
            </a:r>
            <a:r>
              <a:rPr lang="ko-KR" altLang="en-US" sz="900" spc="-25" dirty="0" err="1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클라우드컴퓨팅법</a:t>
            </a:r>
            <a:r>
              <a:rPr lang="en-US" altLang="ko-KR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1919327" y="2009573"/>
            <a:ext cx="2529736" cy="22084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법령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4511698" y="2292695"/>
            <a:ext cx="4978250" cy="78799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이법은 클라우드컴퓨팅의 발전 및 이용을 촉진하고 </a:t>
            </a:r>
            <a:endParaRPr lang="en-US" altLang="ko-KR" sz="900" spc="-25" dirty="0" smtClean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 marL="73660" marR="113030" algn="ctr">
              <a:spcBef>
                <a:spcPts val="550"/>
              </a:spcBef>
            </a:pPr>
            <a:r>
              <a:rPr lang="ko-KR" altLang="en-US" sz="900" spc="-2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클라우드컴퓨팅서비스를  </a:t>
            </a: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안전하게 이용할 수 있는 환경을 조성함으로써 </a:t>
            </a:r>
            <a:endParaRPr lang="en-US" altLang="ko-KR" sz="900" spc="-25" dirty="0" smtClean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 marL="73660" marR="113030" algn="ctr">
              <a:spcBef>
                <a:spcPts val="550"/>
              </a:spcBef>
            </a:pPr>
            <a:r>
              <a:rPr lang="ko-KR" altLang="en-US" sz="900" spc="-2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국민생활의 </a:t>
            </a: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향상과 국민경제의  발전에 이바지함을 목적으로 한다</a:t>
            </a:r>
            <a:r>
              <a:rPr lang="en-US" altLang="ko-KR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4511698" y="2009573"/>
            <a:ext cx="4978250" cy="22084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목적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361505" y="1944035"/>
            <a:ext cx="640674" cy="1217454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검토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법령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대상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99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권고사항으로 “클라우드컴퓨팅 발전 및 이용자 보호에 관한 법률” 제</a:t>
            </a:r>
            <a:r>
              <a:rPr lang="en-US" altLang="ko-KR" dirty="0"/>
              <a:t>23</a:t>
            </a:r>
            <a:r>
              <a:rPr lang="ko-KR" altLang="en-US" dirty="0"/>
              <a:t>조 제</a:t>
            </a:r>
            <a:r>
              <a:rPr lang="en-US" altLang="ko-KR" dirty="0"/>
              <a:t>2</a:t>
            </a:r>
            <a:r>
              <a:rPr lang="ko-KR" altLang="en-US" dirty="0"/>
              <a:t>항에 따라 클라우드서비스 제공자가 준수해야 하는 기준이며 </a:t>
            </a:r>
            <a:r>
              <a:rPr lang="en-US" altLang="ko-KR" dirty="0"/>
              <a:t>4</a:t>
            </a:r>
            <a:r>
              <a:rPr lang="ko-KR" altLang="en-US" dirty="0"/>
              <a:t>개의 보호조치 중 “공공기관용 추가 보호조치” 검토가 필요함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제도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컴퓨팅 서비스 정보보호에 관한 기준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(1/2)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대상 법령 주요 내용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" name="object 8"/>
          <p:cNvSpPr/>
          <p:nvPr/>
        </p:nvSpPr>
        <p:spPr>
          <a:xfrm>
            <a:off x="1065275" y="1936420"/>
            <a:ext cx="8516470" cy="1225069"/>
          </a:xfrm>
          <a:custGeom>
            <a:avLst/>
            <a:gdLst/>
            <a:ahLst/>
            <a:cxnLst/>
            <a:rect l="l" t="t" r="r" b="b"/>
            <a:pathLst>
              <a:path w="8496300" h="1363980">
                <a:moveTo>
                  <a:pt x="0" y="1363979"/>
                </a:moveTo>
                <a:lnTo>
                  <a:pt x="8496300" y="1363979"/>
                </a:lnTo>
                <a:lnTo>
                  <a:pt x="8496300" y="0"/>
                </a:lnTo>
                <a:lnTo>
                  <a:pt x="0" y="0"/>
                </a:lnTo>
                <a:lnTo>
                  <a:pt x="0" y="136397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1136902" y="2292695"/>
            <a:ext cx="719329" cy="78799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r>
              <a:rPr lang="ko-KR" altLang="en-US" sz="900" spc="-25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법률</a:t>
            </a:r>
            <a:endParaRPr lang="ko-KR" altLang="en-US"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1136902" y="2009573"/>
            <a:ext cx="719329" cy="22084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구분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1919327" y="2292695"/>
            <a:ext cx="2529736" cy="78799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클라우드컴퓨팅 발전 및  이용자 보호에 관한 법률</a:t>
            </a:r>
            <a:endParaRPr lang="en-US" altLang="ko-KR" sz="900" spc="-25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 marL="73660" marR="113030" algn="ctr">
              <a:spcBef>
                <a:spcPts val="550"/>
              </a:spcBef>
            </a:pP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제</a:t>
            </a:r>
            <a:r>
              <a:rPr lang="en-US" altLang="ko-KR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23</a:t>
            </a: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조 제</a:t>
            </a:r>
            <a:r>
              <a:rPr lang="en-US" altLang="ko-KR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</a:t>
            </a: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항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1919327" y="2009573"/>
            <a:ext cx="2529736" cy="22084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법령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4511698" y="2292695"/>
            <a:ext cx="4978250" cy="78799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“클라우드컴퓨팅 발전 및 이용자 보호에 관한 법률” 제</a:t>
            </a:r>
            <a:r>
              <a:rPr lang="en-US" altLang="ko-KR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23</a:t>
            </a: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조 제</a:t>
            </a:r>
            <a:r>
              <a:rPr lang="en-US" altLang="ko-KR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</a:t>
            </a: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항에 따라</a:t>
            </a:r>
            <a:endParaRPr lang="en-US" altLang="ko-KR" sz="900" spc="-25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 marL="73660" marR="113030" algn="ctr">
              <a:spcBef>
                <a:spcPts val="550"/>
              </a:spcBef>
            </a:pP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클라우드컴퓨팅서비스의 안전성과 신뢰성 향상에 필요한 </a:t>
            </a:r>
            <a:endParaRPr lang="en-US" altLang="ko-KR" sz="900" spc="-25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 marL="73660" marR="113030" algn="ctr">
              <a:spcBef>
                <a:spcPts val="550"/>
              </a:spcBef>
            </a:pPr>
            <a:r>
              <a:rPr lang="ko-KR" altLang="en-US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정보보호 기준의  구체적인 내용을 정함</a:t>
            </a:r>
            <a:r>
              <a:rPr lang="en-US" altLang="ko-KR" sz="9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.</a:t>
            </a:r>
            <a:endParaRPr lang="ko-KR" altLang="en-US" sz="900" spc="-25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4511698" y="2009573"/>
            <a:ext cx="4978250" cy="22084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목적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361505" y="1944035"/>
            <a:ext cx="640674" cy="1217454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검토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법령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대상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16" name="object 4"/>
          <p:cNvSpPr/>
          <p:nvPr/>
        </p:nvSpPr>
        <p:spPr>
          <a:xfrm>
            <a:off x="5207000" y="3597655"/>
            <a:ext cx="303783" cy="2532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17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797424"/>
              </p:ext>
            </p:extLst>
          </p:nvPr>
        </p:nvGraphicFramePr>
        <p:xfrm>
          <a:off x="338137" y="3588130"/>
          <a:ext cx="4852988" cy="2529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1192"/>
                <a:gridCol w="3681796"/>
              </a:tblGrid>
              <a:tr h="243840"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7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구분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7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주요</a:t>
                      </a:r>
                      <a:r>
                        <a:rPr sz="1000" spc="13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조치내용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75" dirty="0" err="1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관리적</a:t>
                      </a:r>
                      <a:r>
                        <a:rPr sz="1000" spc="11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보호조치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92075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정보보호정책 </a:t>
                      </a:r>
                      <a:r>
                        <a:rPr sz="10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수립, </a:t>
                      </a:r>
                      <a:r>
                        <a:rPr sz="10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인적보안,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자산 </a:t>
                      </a:r>
                      <a:r>
                        <a:rPr sz="1000" spc="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관리,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서비스 공급망  </a:t>
                      </a:r>
                      <a:r>
                        <a:rPr sz="1000" spc="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관리,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침해사고 관리</a:t>
                      </a:r>
                      <a:r>
                        <a:rPr sz="1000" spc="5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등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3208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000" spc="75" dirty="0" err="1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기술적</a:t>
                      </a:r>
                      <a:r>
                        <a:rPr sz="1000" spc="11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보호조치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810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17018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가상화 </a:t>
                      </a:r>
                      <a:r>
                        <a:rPr sz="10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보안, </a:t>
                      </a:r>
                      <a:r>
                        <a:rPr sz="10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접근통제,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네트워크 </a:t>
                      </a:r>
                      <a:r>
                        <a:rPr sz="10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보안,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데이터 </a:t>
                      </a:r>
                      <a:r>
                        <a:rPr sz="1000" spc="5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보안/</a:t>
                      </a:r>
                      <a:r>
                        <a:rPr sz="1000" spc="55" dirty="0" err="1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암</a:t>
                      </a:r>
                      <a:r>
                        <a:rPr sz="1000" spc="75" dirty="0" err="1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호화</a:t>
                      </a:r>
                      <a:r>
                        <a:rPr sz="1000" spc="13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등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3208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</a:pPr>
                      <a:r>
                        <a:rPr sz="1000" spc="75" dirty="0" err="1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물리적</a:t>
                      </a:r>
                      <a:r>
                        <a:rPr sz="1000" spc="11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보호조치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20383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보안구역 </a:t>
                      </a:r>
                      <a:r>
                        <a:rPr sz="10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지정,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물리적 </a:t>
                      </a:r>
                      <a:r>
                        <a:rPr sz="10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접근제어,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장비 반출입 등 정보  처리 시설 및</a:t>
                      </a:r>
                      <a:r>
                        <a:rPr sz="1000" spc="2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장비보호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327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500">
                <a:tc>
                  <a:txBody>
                    <a:bodyPr/>
                    <a:lstStyle/>
                    <a:p>
                      <a:pPr marL="379730" marR="146685" indent="-213360"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000" spc="75" dirty="0" err="1" smtClean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공공기관용</a:t>
                      </a:r>
                      <a:endParaRPr lang="en-US" sz="1000" spc="75" dirty="0" smtClean="0">
                        <a:solidFill>
                          <a:srgbClr val="404040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379730" marR="146685" indent="-21336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000" spc="75" dirty="0" err="1" smtClean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추가</a:t>
                      </a:r>
                      <a:r>
                        <a:rPr sz="1000" spc="75" dirty="0" smtClean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보호조치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32715" marB="0" anchor="ctr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7155" marR="158115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000" spc="75" dirty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도입 전산장비 </a:t>
                      </a:r>
                      <a:r>
                        <a:rPr sz="1000" spc="40" dirty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안정성, </a:t>
                      </a:r>
                      <a:r>
                        <a:rPr sz="1000" spc="75" dirty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물리적 위치 및 </a:t>
                      </a:r>
                      <a:r>
                        <a:rPr sz="1000" spc="30" dirty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분리, </a:t>
                      </a:r>
                      <a:r>
                        <a:rPr sz="1000" spc="75" dirty="0" err="1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검증필</a:t>
                      </a:r>
                      <a:r>
                        <a:rPr sz="1000" spc="75" dirty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 err="1" smtClean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암호화</a:t>
                      </a:r>
                      <a:r>
                        <a:rPr sz="1000" spc="75" dirty="0" smtClean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기술 제공</a:t>
                      </a:r>
                      <a:r>
                        <a:rPr sz="1000" spc="235" dirty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solidFill>
                            <a:srgbClr val="404040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등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3271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8" name="object 17"/>
          <p:cNvSpPr txBox="1"/>
          <p:nvPr/>
        </p:nvSpPr>
        <p:spPr>
          <a:xfrm>
            <a:off x="5489447" y="6154765"/>
            <a:ext cx="3318510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1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※</a:t>
            </a:r>
            <a:r>
              <a:rPr sz="800" spc="9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lang="en-US" sz="800" spc="90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2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출처</a:t>
            </a:r>
            <a:r>
              <a:rPr sz="800" spc="20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-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: </a:t>
            </a:r>
            <a:r>
              <a:rPr sz="800" spc="1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한국인터넷진흥원, </a:t>
            </a:r>
            <a:r>
              <a:rPr sz="80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클라우드컴퓨팅서비스 정보보호 </a:t>
            </a:r>
            <a:r>
              <a:rPr sz="800" spc="-1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기준,</a:t>
            </a:r>
            <a:r>
              <a:rPr sz="800" spc="15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-4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2016.</a:t>
            </a:r>
            <a:endParaRPr sz="8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9" name="object 18"/>
          <p:cNvSpPr txBox="1"/>
          <p:nvPr/>
        </p:nvSpPr>
        <p:spPr>
          <a:xfrm>
            <a:off x="346963" y="3223132"/>
            <a:ext cx="6737984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7790" indent="-8509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98425" algn="l"/>
              </a:tabLst>
            </a:pPr>
            <a:r>
              <a:rPr sz="1100" spc="-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관리적∙물리적∙기술적 </a:t>
            </a:r>
            <a:r>
              <a:rPr sz="1100" spc="9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보호조치 및 공공기관용 추가 보호조치로 총 </a:t>
            </a:r>
            <a:r>
              <a:rPr sz="1100" spc="4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14개 </a:t>
            </a:r>
            <a:r>
              <a:rPr sz="1100" spc="9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부문 </a:t>
            </a:r>
            <a:r>
              <a:rPr sz="1100" spc="4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117개 </a:t>
            </a:r>
            <a:r>
              <a:rPr sz="1100" spc="9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통제항목으로</a:t>
            </a:r>
            <a:r>
              <a:rPr sz="1100" spc="-3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1100" spc="9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구성됨</a:t>
            </a:r>
            <a:endParaRPr sz="11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graphicFrame>
        <p:nvGraphicFramePr>
          <p:cNvPr id="20" name="object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109852"/>
              </p:ext>
            </p:extLst>
          </p:nvPr>
        </p:nvGraphicFramePr>
        <p:xfrm>
          <a:off x="5504815" y="3917822"/>
          <a:ext cx="4076930" cy="2190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2771"/>
                <a:gridCol w="3334159"/>
              </a:tblGrid>
              <a:tr h="243204"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구분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524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보호조치명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14.1.1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75" dirty="0" err="1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보안</a:t>
                      </a:r>
                      <a:r>
                        <a:rPr lang="en-US" sz="1000" spc="75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서비스</a:t>
                      </a:r>
                      <a:r>
                        <a:rPr sz="1000" spc="140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수준협약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14.1.2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도입 전산장비</a:t>
                      </a:r>
                      <a:r>
                        <a:rPr sz="1000" spc="18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안정성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14.1.3</a:t>
                      </a:r>
                      <a:endParaRPr sz="10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보안관리</a:t>
                      </a:r>
                      <a:r>
                        <a:rPr sz="1000" spc="1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수준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14.1.4</a:t>
                      </a:r>
                      <a:endParaRPr sz="10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사고 및 장애</a:t>
                      </a:r>
                      <a:r>
                        <a:rPr sz="1000" spc="2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대응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-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14.2.1</a:t>
                      </a:r>
                      <a:endParaRPr sz="10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물리적 위치 및</a:t>
                      </a:r>
                      <a:r>
                        <a:rPr sz="1000" spc="22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분리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445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14.2.2</a:t>
                      </a:r>
                      <a:endParaRPr sz="10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중요장비 이중화 및 백업체계</a:t>
                      </a:r>
                      <a:r>
                        <a:rPr sz="1000" spc="31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구축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84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14.3.1</a:t>
                      </a:r>
                      <a:endParaRPr sz="100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검증필 암호화 기술</a:t>
                      </a:r>
                      <a:r>
                        <a:rPr sz="1000" spc="2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제공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3204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-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14.3.2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8425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보안관제 제반환경</a:t>
                      </a:r>
                      <a:r>
                        <a:rPr sz="1000" spc="19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지원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45085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1" name="직사각형 20"/>
          <p:cNvSpPr/>
          <p:nvPr/>
        </p:nvSpPr>
        <p:spPr bwMode="auto">
          <a:xfrm>
            <a:off x="5504688" y="3576390"/>
            <a:ext cx="4077057" cy="25828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공공기관용 추가 보호조치 사항</a:t>
            </a:r>
            <a:endParaRPr lang="en-US" altLang="ko-KR" sz="12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공공기관용 추가 보호조치의 내용은 다음과 같으며</a:t>
            </a:r>
            <a:r>
              <a:rPr lang="en-US" altLang="ko-KR" dirty="0"/>
              <a:t>, </a:t>
            </a:r>
            <a:r>
              <a:rPr lang="ko-KR" altLang="en-US" dirty="0"/>
              <a:t>공공기관의 클라우드 도입을 위해 </a:t>
            </a:r>
            <a:r>
              <a:rPr lang="en-US" altLang="ko-KR" dirty="0"/>
              <a:t>CC</a:t>
            </a:r>
            <a:r>
              <a:rPr lang="ko-KR" altLang="en-US" dirty="0"/>
              <a:t>인증</a:t>
            </a:r>
            <a:r>
              <a:rPr lang="en-US" altLang="ko-KR" dirty="0"/>
              <a:t>, </a:t>
            </a:r>
            <a:r>
              <a:rPr lang="ko-KR" altLang="en-US" dirty="0"/>
              <a:t>시스템 및 데이터의 물리적 위치와 </a:t>
            </a:r>
            <a:r>
              <a:rPr lang="ko-KR" altLang="en-US" dirty="0" err="1"/>
              <a:t>망분리</a:t>
            </a:r>
            <a:r>
              <a:rPr lang="ko-KR" altLang="en-US" dirty="0"/>
              <a:t> 운영</a:t>
            </a:r>
            <a:r>
              <a:rPr lang="en-US" altLang="ko-KR" dirty="0"/>
              <a:t>, </a:t>
            </a:r>
            <a:r>
              <a:rPr lang="ko-KR" altLang="en-US" dirty="0"/>
              <a:t>이중화 </a:t>
            </a:r>
            <a:r>
              <a:rPr lang="en-US" altLang="ko-KR" dirty="0"/>
              <a:t>/ </a:t>
            </a:r>
            <a:r>
              <a:rPr lang="ko-KR" altLang="en-US" dirty="0"/>
              <a:t>백업체계</a:t>
            </a:r>
            <a:r>
              <a:rPr lang="en-US" altLang="ko-KR" dirty="0"/>
              <a:t>, </a:t>
            </a:r>
            <a:r>
              <a:rPr lang="ko-KR" altLang="en-US" dirty="0"/>
              <a:t>국가 검증필 암호화 기술 확인이 필수적임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제도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컴퓨팅 서비스 정보보호에 관한 기준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(2/2)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공공기관용 추가 보호조치 사항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4" name="object 4"/>
          <p:cNvSpPr/>
          <p:nvPr/>
        </p:nvSpPr>
        <p:spPr>
          <a:xfrm>
            <a:off x="5096255" y="3004820"/>
            <a:ext cx="382524" cy="24353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26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717548"/>
              </p:ext>
            </p:extLst>
          </p:nvPr>
        </p:nvGraphicFramePr>
        <p:xfrm>
          <a:off x="338136" y="1964944"/>
          <a:ext cx="4919663" cy="4364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8945"/>
                <a:gridCol w="3950718"/>
              </a:tblGrid>
              <a:tr h="224154"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7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구분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000" spc="7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보호조치</a:t>
                      </a:r>
                      <a:r>
                        <a:rPr sz="1000" spc="13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7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상세내용</a:t>
                      </a:r>
                      <a:endParaRPr sz="10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29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483234"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-3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14.1.1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  <a:p>
                      <a:pPr marL="187960" marR="168275" algn="ctr">
                        <a:lnSpc>
                          <a:spcPct val="100000"/>
                        </a:lnSpc>
                      </a:pPr>
                      <a:r>
                        <a:rPr sz="90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보안서비스 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수준협약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9271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공공기관의 보안 요구사항이 반영된 보안서비스 수준 협약을 </a:t>
                      </a:r>
                      <a:r>
                        <a:rPr sz="9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체결하고, 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클라우드컴퓨팅서비스 관련 정보보호 정보를 공공기관에 제공하여야 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234"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-3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14.1.2</a:t>
                      </a:r>
                      <a:endParaRPr sz="90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  <a:p>
                      <a:pPr marL="111760" marR="90805" algn="ctr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도입</a:t>
                      </a:r>
                      <a:r>
                        <a:rPr sz="900" spc="2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전산장비 </a:t>
                      </a:r>
                      <a:r>
                        <a:rPr sz="90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안정성</a:t>
                      </a:r>
                      <a:endParaRPr sz="90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클라우드컴퓨팅서비스 구축을 위해 도입되는 </a:t>
                      </a:r>
                      <a:r>
                        <a:rPr sz="900" spc="-11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서버∙PC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가상화 솔루션  및 정보보호 제품 중에 </a:t>
                      </a:r>
                      <a:r>
                        <a:rPr sz="900" spc="4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CC인증이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필수적인 제품군은 </a:t>
                      </a:r>
                      <a:r>
                        <a:rPr sz="900" spc="-10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국내∙외  </a:t>
                      </a:r>
                      <a:r>
                        <a:rPr sz="900" spc="4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CC인증을 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받은 제품을 사용하여야</a:t>
                      </a:r>
                      <a:r>
                        <a:rPr sz="900" spc="18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-3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14.1.3</a:t>
                      </a:r>
                      <a:endParaRPr sz="90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보안관리</a:t>
                      </a:r>
                      <a:r>
                        <a:rPr sz="900" spc="8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6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수준</a:t>
                      </a:r>
                      <a:endParaRPr sz="90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클라우드컴퓨팅서비스 운영 장소 및 망은 공공기관 내부 정보 시스템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  <a:p>
                      <a:pPr marL="97790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운영 보안 수준에 준하여 보안 관리하여야</a:t>
                      </a:r>
                      <a:r>
                        <a:rPr sz="900" spc="27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395"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900" spc="-3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14.1.4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  <a:p>
                      <a:pPr marL="148590" marR="128905" algn="ctr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사고</a:t>
                      </a:r>
                      <a:r>
                        <a:rPr sz="900" spc="6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및</a:t>
                      </a:r>
                      <a:r>
                        <a:rPr sz="900" spc="6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장애 </a:t>
                      </a:r>
                      <a:r>
                        <a:rPr sz="90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대응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041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174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클라우드컴퓨팅서비스를 제공하는 민간 사업자는 사고 또는 장애 발생  시 공공기관의 </a:t>
                      </a:r>
                      <a:r>
                        <a:rPr sz="900" spc="-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사고∙장애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대응 절차에 따라 해당 </a:t>
                      </a:r>
                      <a:r>
                        <a:rPr sz="9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공공기관, </a:t>
                      </a:r>
                      <a:r>
                        <a:rPr sz="900" spc="-10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대내∙외 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관  련 기관 및 전문가와 협조체계를 구성하여 대응하여야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하며,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공공기관  의 </a:t>
                      </a:r>
                      <a:r>
                        <a:rPr sz="900" spc="-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사고∙장애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대응에 적극 협조하여야</a:t>
                      </a:r>
                      <a:r>
                        <a:rPr sz="900" spc="12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49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395"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900" spc="-3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14.2.1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  <a:p>
                      <a:pPr marL="168275" marR="148590" algn="ctr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물리적</a:t>
                      </a:r>
                      <a:r>
                        <a:rPr sz="900" spc="1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위치 </a:t>
                      </a:r>
                      <a:r>
                        <a:rPr sz="90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및</a:t>
                      </a:r>
                      <a:r>
                        <a:rPr sz="900" spc="8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분리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2446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 시스템 및 데이터의 물리적 위치는 국내로 </a:t>
                      </a:r>
                      <a:r>
                        <a:rPr sz="9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한정하고,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공공기  관용 클라우드컴퓨팅 서비스의 </a:t>
                      </a:r>
                      <a:r>
                        <a:rPr sz="900" spc="4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물리자원(서버, </a:t>
                      </a:r>
                      <a:r>
                        <a:rPr sz="9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네트워크,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보안장비 </a:t>
                      </a:r>
                      <a:r>
                        <a:rPr sz="900" spc="-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등),  </a:t>
                      </a:r>
                      <a:r>
                        <a:rPr sz="900" spc="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출입통제,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운영인력 등은 일반 이용자용 클라우드컴퓨팅서비스 영역과  분리하여 운영하여야</a:t>
                      </a:r>
                      <a:r>
                        <a:rPr sz="900" spc="14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0395"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900" spc="-3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14.2.2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  <a:p>
                      <a:pPr marL="111760" marR="90805" algn="ctr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중요장비</a:t>
                      </a:r>
                      <a:r>
                        <a:rPr sz="900" spc="2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이중 </a:t>
                      </a:r>
                      <a:r>
                        <a:rPr sz="90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화 및 </a:t>
                      </a:r>
                      <a:r>
                        <a:rPr sz="900" spc="6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백업체 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계</a:t>
                      </a:r>
                      <a:r>
                        <a:rPr sz="900" spc="85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구축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78105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클라우드컴퓨팅서비스를 제공하는 사업자는 네트워크 </a:t>
                      </a:r>
                      <a:r>
                        <a:rPr sz="900" spc="3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스위치,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스토리  지 등 중요장비를 이중화하고 서비스의 가용성을 보장하기 위해 </a:t>
                      </a:r>
                      <a:r>
                        <a:rPr sz="900" spc="6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백업체  </a:t>
                      </a: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계를 구축하여야</a:t>
                      </a:r>
                      <a:r>
                        <a:rPr sz="900" spc="14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0413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234"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900" spc="-3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14.3.1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  <a:p>
                      <a:pPr marL="111760" marR="90805" algn="ctr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검증필</a:t>
                      </a:r>
                      <a:r>
                        <a:rPr sz="900" spc="2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암호화 </a:t>
                      </a:r>
                      <a:r>
                        <a:rPr sz="90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기술</a:t>
                      </a:r>
                      <a:r>
                        <a:rPr sz="900" spc="8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제공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55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196850">
                        <a:lnSpc>
                          <a:spcPct val="100000"/>
                        </a:lnSpc>
                        <a:spcBef>
                          <a:spcPts val="819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클라우드컴퓨팅서비스를 통해 생성된 중요자료를 암호화하는 수단을  제공하는 경우에는 검증필 국가표준암호화 기술을 제공하여야</a:t>
                      </a:r>
                      <a:r>
                        <a:rPr sz="900" spc="254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04139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3234"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900" spc="-3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14.3.2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  <a:p>
                      <a:pPr marL="111760" marR="90805" algn="ctr">
                        <a:lnSpc>
                          <a:spcPct val="100000"/>
                        </a:lnSpc>
                      </a:pP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보안관제</a:t>
                      </a:r>
                      <a:r>
                        <a:rPr sz="900" spc="2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제반 </a:t>
                      </a:r>
                      <a:r>
                        <a:rPr sz="90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환경</a:t>
                      </a:r>
                      <a:r>
                        <a:rPr sz="900" spc="8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70" dirty="0"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Noto Sans CJK JP Regular"/>
                        </a:rPr>
                        <a:t>지원</a:t>
                      </a:r>
                      <a:endParaRPr sz="900" dirty="0"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Noto Sans CJK JP Regular"/>
                      </a:endParaRPr>
                    </a:p>
                  </a:txBody>
                  <a:tcPr marL="0" marR="0" marT="3619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97790" marR="82550">
                        <a:lnSpc>
                          <a:spcPct val="100000"/>
                        </a:lnSpc>
                        <a:spcBef>
                          <a:spcPts val="825"/>
                        </a:spcBef>
                      </a:pPr>
                      <a:r>
                        <a:rPr sz="900" spc="7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공공기관에 클라우드컴퓨팅서비스 보안관제 수행에 필요한 제반환경을  지원하여야</a:t>
                      </a:r>
                      <a:r>
                        <a:rPr sz="900" spc="10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900" spc="3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한다.</a:t>
                      </a:r>
                      <a:endParaRPr sz="9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0477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2" name="object 10"/>
          <p:cNvSpPr txBox="1"/>
          <p:nvPr/>
        </p:nvSpPr>
        <p:spPr>
          <a:xfrm>
            <a:off x="5488304" y="2946018"/>
            <a:ext cx="3768852" cy="25564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5580" indent="-182880">
              <a:lnSpc>
                <a:spcPct val="150000"/>
              </a:lnSpc>
              <a:spcBef>
                <a:spcPts val="95"/>
              </a:spcBef>
              <a:buAutoNum type="arabicPeriod"/>
              <a:tabLst>
                <a:tab pos="195580" algn="l"/>
              </a:tabLst>
            </a:pPr>
            <a:r>
              <a:rPr sz="1200" spc="40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CC인증이 </a:t>
            </a:r>
            <a:r>
              <a:rPr sz="1200" spc="75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필수적인 제품군에 대한 </a:t>
            </a:r>
            <a:r>
              <a:rPr sz="1200" spc="30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CC인증</a:t>
            </a:r>
            <a:r>
              <a:rPr sz="1200" spc="130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75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여부</a:t>
            </a:r>
            <a:endParaRPr sz="1200" dirty="0">
              <a:solidFill>
                <a:schemeClr val="accent2">
                  <a:lumMod val="1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  <a:p>
            <a:pPr>
              <a:lnSpc>
                <a:spcPct val="150000"/>
              </a:lnSpc>
              <a:spcBef>
                <a:spcPts val="50"/>
              </a:spcBef>
              <a:buFont typeface="Noto Sans CJK JP Regular"/>
              <a:buAutoNum type="arabicPeriod"/>
            </a:pPr>
            <a:endParaRPr sz="1200" dirty="0">
              <a:solidFill>
                <a:schemeClr val="accent2">
                  <a:lumMod val="1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Times New Roman"/>
            </a:endParaRPr>
          </a:p>
          <a:p>
            <a:pPr marL="195580" indent="-182880">
              <a:lnSpc>
                <a:spcPct val="150000"/>
              </a:lnSpc>
              <a:buAutoNum type="arabicPeriod"/>
              <a:tabLst>
                <a:tab pos="195580" algn="l"/>
              </a:tabLst>
            </a:pPr>
            <a:r>
              <a:rPr sz="1200" spc="75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클라우드 시스템 및 데이터의 국내 존재</a:t>
            </a:r>
            <a:r>
              <a:rPr sz="1200" spc="105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75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여부</a:t>
            </a:r>
            <a:endParaRPr sz="1200" dirty="0">
              <a:solidFill>
                <a:schemeClr val="accent2">
                  <a:lumMod val="1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  <a:p>
            <a:pPr>
              <a:lnSpc>
                <a:spcPct val="150000"/>
              </a:lnSpc>
              <a:spcBef>
                <a:spcPts val="50"/>
              </a:spcBef>
              <a:buFont typeface="Noto Sans CJK JP Regular"/>
              <a:buAutoNum type="arabicPeriod"/>
            </a:pPr>
            <a:endParaRPr sz="1200" dirty="0">
              <a:solidFill>
                <a:schemeClr val="accent2">
                  <a:lumMod val="1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Times New Roman"/>
            </a:endParaRPr>
          </a:p>
          <a:p>
            <a:pPr marL="195580" indent="-182880">
              <a:lnSpc>
                <a:spcPct val="150000"/>
              </a:lnSpc>
              <a:buAutoNum type="arabicPeriod"/>
              <a:tabLst>
                <a:tab pos="195580" algn="l"/>
              </a:tabLst>
            </a:pPr>
            <a:r>
              <a:rPr sz="1200" spc="75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공공과 민간 클라우드 서비스 영역에 물리적 분리</a:t>
            </a:r>
            <a:r>
              <a:rPr sz="1200" spc="125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75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여부</a:t>
            </a:r>
            <a:endParaRPr sz="1200" dirty="0">
              <a:solidFill>
                <a:schemeClr val="accent2">
                  <a:lumMod val="1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  <a:p>
            <a:pPr>
              <a:lnSpc>
                <a:spcPct val="150000"/>
              </a:lnSpc>
              <a:spcBef>
                <a:spcPts val="50"/>
              </a:spcBef>
              <a:buFont typeface="Noto Sans CJK JP Regular"/>
              <a:buAutoNum type="arabicPeriod"/>
            </a:pPr>
            <a:endParaRPr sz="1200" dirty="0">
              <a:solidFill>
                <a:schemeClr val="accent2">
                  <a:lumMod val="1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Times New Roman"/>
            </a:endParaRPr>
          </a:p>
          <a:p>
            <a:pPr marL="195580" indent="-182880">
              <a:lnSpc>
                <a:spcPct val="150000"/>
              </a:lnSpc>
              <a:buAutoNum type="arabicPeriod"/>
              <a:tabLst>
                <a:tab pos="195580" algn="l"/>
              </a:tabLst>
            </a:pPr>
            <a:r>
              <a:rPr sz="1200" spc="70" dirty="0" err="1" smtClean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중요</a:t>
            </a:r>
            <a:r>
              <a:rPr lang="en-US" sz="1200" spc="70" dirty="0" smtClean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70" dirty="0" err="1" smtClean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장비</a:t>
            </a:r>
            <a:r>
              <a:rPr sz="1200" spc="70" dirty="0" smtClean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75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이중화 및 </a:t>
            </a:r>
            <a:r>
              <a:rPr sz="1200" spc="70" dirty="0" err="1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백업체계</a:t>
            </a:r>
            <a:r>
              <a:rPr sz="1200" spc="70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75" dirty="0" err="1" smtClean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구축</a:t>
            </a:r>
            <a:r>
              <a:rPr lang="en-US" sz="1200" spc="75" dirty="0" smtClean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70" dirty="0" err="1" smtClean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여부</a:t>
            </a:r>
            <a:endParaRPr sz="1200" dirty="0">
              <a:solidFill>
                <a:schemeClr val="accent2">
                  <a:lumMod val="1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  <a:p>
            <a:pPr>
              <a:lnSpc>
                <a:spcPct val="150000"/>
              </a:lnSpc>
              <a:spcBef>
                <a:spcPts val="50"/>
              </a:spcBef>
              <a:buFont typeface="Noto Sans CJK JP Regular"/>
              <a:buAutoNum type="arabicPeriod"/>
            </a:pPr>
            <a:endParaRPr sz="1200" dirty="0">
              <a:solidFill>
                <a:schemeClr val="accent2">
                  <a:lumMod val="1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Times New Roman"/>
            </a:endParaRPr>
          </a:p>
          <a:p>
            <a:pPr marL="195580" indent="-182880">
              <a:lnSpc>
                <a:spcPct val="150000"/>
              </a:lnSpc>
              <a:buAutoNum type="arabicPeriod"/>
              <a:tabLst>
                <a:tab pos="195580" algn="l"/>
              </a:tabLst>
            </a:pPr>
            <a:r>
              <a:rPr sz="1200" spc="75" dirty="0" err="1" smtClean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주요</a:t>
            </a:r>
            <a:r>
              <a:rPr lang="en-US" sz="1200" spc="75" dirty="0" smtClean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75" dirty="0" err="1" smtClean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구간에</a:t>
            </a:r>
            <a:r>
              <a:rPr sz="1200" spc="75" dirty="0" smtClean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75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대한 국가 검증필 암호화 적용</a:t>
            </a:r>
            <a:r>
              <a:rPr sz="1200" spc="110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200" spc="75" dirty="0">
                <a:solidFill>
                  <a:schemeClr val="accent2">
                    <a:lumMod val="1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여부</a:t>
            </a:r>
            <a:endParaRPr sz="1200" dirty="0">
              <a:solidFill>
                <a:schemeClr val="accent2">
                  <a:lumMod val="1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34" name="object 11"/>
          <p:cNvSpPr/>
          <p:nvPr/>
        </p:nvSpPr>
        <p:spPr>
          <a:xfrm>
            <a:off x="9276206" y="2950464"/>
            <a:ext cx="288290" cy="271780"/>
          </a:xfrm>
          <a:custGeom>
            <a:avLst/>
            <a:gdLst/>
            <a:ahLst/>
            <a:cxnLst/>
            <a:rect l="l" t="t" r="r" b="b"/>
            <a:pathLst>
              <a:path w="288290" h="271779">
                <a:moveTo>
                  <a:pt x="39116" y="140462"/>
                </a:moveTo>
                <a:lnTo>
                  <a:pt x="0" y="164211"/>
                </a:lnTo>
                <a:lnTo>
                  <a:pt x="18669" y="177291"/>
                </a:lnTo>
                <a:lnTo>
                  <a:pt x="36449" y="204597"/>
                </a:lnTo>
                <a:lnTo>
                  <a:pt x="64008" y="271272"/>
                </a:lnTo>
                <a:lnTo>
                  <a:pt x="104013" y="243205"/>
                </a:lnTo>
                <a:lnTo>
                  <a:pt x="130203" y="198374"/>
                </a:lnTo>
                <a:lnTo>
                  <a:pt x="81788" y="198374"/>
                </a:lnTo>
                <a:lnTo>
                  <a:pt x="54228" y="149225"/>
                </a:lnTo>
                <a:lnTo>
                  <a:pt x="39116" y="140462"/>
                </a:lnTo>
                <a:close/>
              </a:path>
              <a:path w="288290" h="271779">
                <a:moveTo>
                  <a:pt x="280924" y="0"/>
                </a:moveTo>
                <a:lnTo>
                  <a:pt x="237363" y="26288"/>
                </a:lnTo>
                <a:lnTo>
                  <a:pt x="192913" y="65024"/>
                </a:lnTo>
                <a:lnTo>
                  <a:pt x="123571" y="138684"/>
                </a:lnTo>
                <a:lnTo>
                  <a:pt x="81788" y="198374"/>
                </a:lnTo>
                <a:lnTo>
                  <a:pt x="130203" y="198374"/>
                </a:lnTo>
                <a:lnTo>
                  <a:pt x="153797" y="157987"/>
                </a:lnTo>
                <a:lnTo>
                  <a:pt x="199136" y="100964"/>
                </a:lnTo>
                <a:lnTo>
                  <a:pt x="251587" y="43052"/>
                </a:lnTo>
                <a:lnTo>
                  <a:pt x="288036" y="1143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5" name="object 12"/>
          <p:cNvSpPr/>
          <p:nvPr/>
        </p:nvSpPr>
        <p:spPr>
          <a:xfrm>
            <a:off x="9276206" y="3505962"/>
            <a:ext cx="288290" cy="271780"/>
          </a:xfrm>
          <a:custGeom>
            <a:avLst/>
            <a:gdLst/>
            <a:ahLst/>
            <a:cxnLst/>
            <a:rect l="l" t="t" r="r" b="b"/>
            <a:pathLst>
              <a:path w="288290" h="271779">
                <a:moveTo>
                  <a:pt x="39116" y="140462"/>
                </a:moveTo>
                <a:lnTo>
                  <a:pt x="0" y="164210"/>
                </a:lnTo>
                <a:lnTo>
                  <a:pt x="18669" y="177291"/>
                </a:lnTo>
                <a:lnTo>
                  <a:pt x="36449" y="204596"/>
                </a:lnTo>
                <a:lnTo>
                  <a:pt x="64008" y="271271"/>
                </a:lnTo>
                <a:lnTo>
                  <a:pt x="104013" y="243204"/>
                </a:lnTo>
                <a:lnTo>
                  <a:pt x="130203" y="198374"/>
                </a:lnTo>
                <a:lnTo>
                  <a:pt x="81788" y="198374"/>
                </a:lnTo>
                <a:lnTo>
                  <a:pt x="54228" y="149225"/>
                </a:lnTo>
                <a:lnTo>
                  <a:pt x="39116" y="140462"/>
                </a:lnTo>
                <a:close/>
              </a:path>
              <a:path w="288290" h="271779">
                <a:moveTo>
                  <a:pt x="280924" y="0"/>
                </a:moveTo>
                <a:lnTo>
                  <a:pt x="237363" y="26288"/>
                </a:lnTo>
                <a:lnTo>
                  <a:pt x="192913" y="65024"/>
                </a:lnTo>
                <a:lnTo>
                  <a:pt x="123571" y="138683"/>
                </a:lnTo>
                <a:lnTo>
                  <a:pt x="81788" y="198374"/>
                </a:lnTo>
                <a:lnTo>
                  <a:pt x="130203" y="198374"/>
                </a:lnTo>
                <a:lnTo>
                  <a:pt x="153797" y="157987"/>
                </a:lnTo>
                <a:lnTo>
                  <a:pt x="199136" y="100964"/>
                </a:lnTo>
                <a:lnTo>
                  <a:pt x="251587" y="43052"/>
                </a:lnTo>
                <a:lnTo>
                  <a:pt x="288036" y="11429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6" name="object 13"/>
          <p:cNvSpPr/>
          <p:nvPr/>
        </p:nvSpPr>
        <p:spPr>
          <a:xfrm>
            <a:off x="9276206" y="4061460"/>
            <a:ext cx="288290" cy="269875"/>
          </a:xfrm>
          <a:custGeom>
            <a:avLst/>
            <a:gdLst/>
            <a:ahLst/>
            <a:cxnLst/>
            <a:rect l="l" t="t" r="r" b="b"/>
            <a:pathLst>
              <a:path w="288290" h="269875">
                <a:moveTo>
                  <a:pt x="39116" y="139700"/>
                </a:moveTo>
                <a:lnTo>
                  <a:pt x="0" y="163195"/>
                </a:lnTo>
                <a:lnTo>
                  <a:pt x="18669" y="176403"/>
                </a:lnTo>
                <a:lnTo>
                  <a:pt x="36449" y="203454"/>
                </a:lnTo>
                <a:lnTo>
                  <a:pt x="64008" y="269748"/>
                </a:lnTo>
                <a:lnTo>
                  <a:pt x="104013" y="241808"/>
                </a:lnTo>
                <a:lnTo>
                  <a:pt x="130211" y="197231"/>
                </a:lnTo>
                <a:lnTo>
                  <a:pt x="81788" y="197231"/>
                </a:lnTo>
                <a:lnTo>
                  <a:pt x="54228" y="148463"/>
                </a:lnTo>
                <a:lnTo>
                  <a:pt x="39116" y="139700"/>
                </a:lnTo>
                <a:close/>
              </a:path>
              <a:path w="288290" h="269875">
                <a:moveTo>
                  <a:pt x="280924" y="0"/>
                </a:moveTo>
                <a:lnTo>
                  <a:pt x="237363" y="26162"/>
                </a:lnTo>
                <a:lnTo>
                  <a:pt x="192913" y="64643"/>
                </a:lnTo>
                <a:lnTo>
                  <a:pt x="123571" y="137922"/>
                </a:lnTo>
                <a:lnTo>
                  <a:pt x="81788" y="197231"/>
                </a:lnTo>
                <a:lnTo>
                  <a:pt x="130211" y="197231"/>
                </a:lnTo>
                <a:lnTo>
                  <a:pt x="153797" y="157099"/>
                </a:lnTo>
                <a:lnTo>
                  <a:pt x="199136" y="100330"/>
                </a:lnTo>
                <a:lnTo>
                  <a:pt x="251587" y="42799"/>
                </a:lnTo>
                <a:lnTo>
                  <a:pt x="288036" y="11303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7" name="object 14"/>
          <p:cNvSpPr/>
          <p:nvPr/>
        </p:nvSpPr>
        <p:spPr>
          <a:xfrm>
            <a:off x="9276206" y="4615053"/>
            <a:ext cx="288290" cy="271780"/>
          </a:xfrm>
          <a:custGeom>
            <a:avLst/>
            <a:gdLst/>
            <a:ahLst/>
            <a:cxnLst/>
            <a:rect l="l" t="t" r="r" b="b"/>
            <a:pathLst>
              <a:path w="288290" h="271779">
                <a:moveTo>
                  <a:pt x="39116" y="140461"/>
                </a:moveTo>
                <a:lnTo>
                  <a:pt x="0" y="164210"/>
                </a:lnTo>
                <a:lnTo>
                  <a:pt x="18669" y="177291"/>
                </a:lnTo>
                <a:lnTo>
                  <a:pt x="36449" y="204596"/>
                </a:lnTo>
                <a:lnTo>
                  <a:pt x="64008" y="271271"/>
                </a:lnTo>
                <a:lnTo>
                  <a:pt x="104013" y="243204"/>
                </a:lnTo>
                <a:lnTo>
                  <a:pt x="130203" y="198373"/>
                </a:lnTo>
                <a:lnTo>
                  <a:pt x="81788" y="198373"/>
                </a:lnTo>
                <a:lnTo>
                  <a:pt x="54228" y="149224"/>
                </a:lnTo>
                <a:lnTo>
                  <a:pt x="39116" y="140461"/>
                </a:lnTo>
                <a:close/>
              </a:path>
              <a:path w="288290" h="271779">
                <a:moveTo>
                  <a:pt x="280924" y="0"/>
                </a:moveTo>
                <a:lnTo>
                  <a:pt x="237363" y="26288"/>
                </a:lnTo>
                <a:lnTo>
                  <a:pt x="192913" y="65023"/>
                </a:lnTo>
                <a:lnTo>
                  <a:pt x="123571" y="138683"/>
                </a:lnTo>
                <a:lnTo>
                  <a:pt x="81788" y="198373"/>
                </a:lnTo>
                <a:lnTo>
                  <a:pt x="130203" y="198373"/>
                </a:lnTo>
                <a:lnTo>
                  <a:pt x="153797" y="157987"/>
                </a:lnTo>
                <a:lnTo>
                  <a:pt x="199136" y="100964"/>
                </a:lnTo>
                <a:lnTo>
                  <a:pt x="251587" y="43052"/>
                </a:lnTo>
                <a:lnTo>
                  <a:pt x="288036" y="11429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8" name="object 15"/>
          <p:cNvSpPr/>
          <p:nvPr/>
        </p:nvSpPr>
        <p:spPr>
          <a:xfrm>
            <a:off x="9276206" y="5170551"/>
            <a:ext cx="288290" cy="271780"/>
          </a:xfrm>
          <a:custGeom>
            <a:avLst/>
            <a:gdLst/>
            <a:ahLst/>
            <a:cxnLst/>
            <a:rect l="l" t="t" r="r" b="b"/>
            <a:pathLst>
              <a:path w="288290" h="271779">
                <a:moveTo>
                  <a:pt x="39116" y="140462"/>
                </a:moveTo>
                <a:lnTo>
                  <a:pt x="0" y="164211"/>
                </a:lnTo>
                <a:lnTo>
                  <a:pt x="18669" y="177292"/>
                </a:lnTo>
                <a:lnTo>
                  <a:pt x="36449" y="204597"/>
                </a:lnTo>
                <a:lnTo>
                  <a:pt x="64008" y="271272"/>
                </a:lnTo>
                <a:lnTo>
                  <a:pt x="104013" y="243205"/>
                </a:lnTo>
                <a:lnTo>
                  <a:pt x="130203" y="198374"/>
                </a:lnTo>
                <a:lnTo>
                  <a:pt x="81788" y="198374"/>
                </a:lnTo>
                <a:lnTo>
                  <a:pt x="54228" y="149225"/>
                </a:lnTo>
                <a:lnTo>
                  <a:pt x="39116" y="140462"/>
                </a:lnTo>
                <a:close/>
              </a:path>
              <a:path w="288290" h="271779">
                <a:moveTo>
                  <a:pt x="280924" y="0"/>
                </a:moveTo>
                <a:lnTo>
                  <a:pt x="237363" y="26288"/>
                </a:lnTo>
                <a:lnTo>
                  <a:pt x="192913" y="65024"/>
                </a:lnTo>
                <a:lnTo>
                  <a:pt x="123571" y="138684"/>
                </a:lnTo>
                <a:lnTo>
                  <a:pt x="81788" y="198374"/>
                </a:lnTo>
                <a:lnTo>
                  <a:pt x="130203" y="198374"/>
                </a:lnTo>
                <a:lnTo>
                  <a:pt x="153797" y="157987"/>
                </a:lnTo>
                <a:lnTo>
                  <a:pt x="199136" y="100965"/>
                </a:lnTo>
                <a:lnTo>
                  <a:pt x="251587" y="43053"/>
                </a:lnTo>
                <a:lnTo>
                  <a:pt x="288036" y="1143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5504688" y="2481508"/>
            <a:ext cx="4077057" cy="300213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공공기관 클라우드 도입 시 필수 점검사항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918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빅데이터 공통 플랫폼 내재화 방안 수립을 위한 추진 필요성과 적용가능 기술을 제시하고</a:t>
            </a:r>
            <a:r>
              <a:rPr lang="en-US" altLang="ko-KR" dirty="0"/>
              <a:t> </a:t>
            </a:r>
            <a:r>
              <a:rPr lang="ko-KR" altLang="en-US" dirty="0" smtClean="0"/>
              <a:t>사업을 추진하기 위한 방향성을 도출하기 위하여 다양한 분야별 환경 요인을 분석하고 시사점을 도출함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1.1.2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목적 및 범위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1.1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개요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목적과 범위의 주요 내용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317274" y="1993877"/>
            <a:ext cx="1381570" cy="766763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분석 목적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17274" y="2883615"/>
            <a:ext cx="1381570" cy="2479675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분석 범위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317274" y="5489440"/>
            <a:ext cx="1381570" cy="752475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분석대상 및 방법</a:t>
            </a:r>
          </a:p>
        </p:txBody>
      </p:sp>
      <p:sp>
        <p:nvSpPr>
          <p:cNvPr id="66" name="Rectangle 669"/>
          <p:cNvSpPr>
            <a:spLocks noChangeArrowheads="1"/>
          </p:cNvSpPr>
          <p:nvPr/>
        </p:nvSpPr>
        <p:spPr bwMode="auto">
          <a:xfrm>
            <a:off x="1818482" y="1993877"/>
            <a:ext cx="7701067" cy="76200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공통 플랫폼 구축을 위한 내재화 방안 수립의 사업추진 필요성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적용 가능 기술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사업추진 방향성 도출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LH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공사와 빅데이터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클라우드를 둘러싼 내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외부 환경과 선진사례 시사점에 대한 이해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LH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공사의 중장기 로드맵 수립과 목표 모형 설정을 위한 영향요인 조사 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 및 파악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7" name="Rectangle 669"/>
          <p:cNvSpPr>
            <a:spLocks noChangeArrowheads="1"/>
          </p:cNvSpPr>
          <p:nvPr/>
        </p:nvSpPr>
        <p:spPr bwMode="auto">
          <a:xfrm>
            <a:off x="1818482" y="5489440"/>
            <a:ext cx="7701067" cy="76200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non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 대상 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국가정보화 추진현황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국가정보화 기본계획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마스터플랜 등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 방법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lvl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문헌 조사 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인터넷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신문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논문 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이전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사업자료</a:t>
            </a: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 관련 자료 조사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분석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lvl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 -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인터뷰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공사 내부 관련 업무 담당자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4" name="Rectangle 13"/>
          <p:cNvSpPr>
            <a:spLocks noChangeArrowheads="1"/>
          </p:cNvSpPr>
          <p:nvPr/>
        </p:nvSpPr>
        <p:spPr bwMode="auto">
          <a:xfrm>
            <a:off x="1805371" y="2883615"/>
            <a:ext cx="1406154" cy="57100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컴퓨팅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개념 정의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4" name="Rectangle 669"/>
          <p:cNvSpPr>
            <a:spLocks noChangeArrowheads="1"/>
          </p:cNvSpPr>
          <p:nvPr/>
        </p:nvSpPr>
        <p:spPr bwMode="auto">
          <a:xfrm>
            <a:off x="3295108" y="2883615"/>
            <a:ext cx="622444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컴퓨팅의 정의를 통한 개념 명확화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내재화 방안 수립 시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항목 요건 적용을 위한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kumimoji="1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서비스 운용 모델과 서비스 유형 정의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5" name="Rectangle 13"/>
          <p:cNvSpPr>
            <a:spLocks noChangeArrowheads="1"/>
          </p:cNvSpPr>
          <p:nvPr/>
        </p:nvSpPr>
        <p:spPr bwMode="auto">
          <a:xfrm>
            <a:off x="1805371" y="3522776"/>
            <a:ext cx="1406154" cy="57100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외부환경 분석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6" name="Rectangle 669"/>
          <p:cNvSpPr>
            <a:spLocks noChangeArrowheads="1"/>
          </p:cNvSpPr>
          <p:nvPr/>
        </p:nvSpPr>
        <p:spPr bwMode="auto">
          <a:xfrm>
            <a:off x="3295108" y="3522776"/>
            <a:ext cx="622444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공통 플랫폼 내재화 방안 수립 시 필요성과 타당성 제시를 위한 시장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일반환경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정책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경제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사회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),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법제도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외부 </a:t>
            </a:r>
            <a:r>
              <a:rPr kumimoji="1" lang="ko-KR" altLang="en-US" sz="1000" kern="120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퍼블릭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클라우드 서비스 분석 및 시사점 도출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7" name="Rectangle 13"/>
          <p:cNvSpPr>
            <a:spLocks noChangeArrowheads="1"/>
          </p:cNvSpPr>
          <p:nvPr/>
        </p:nvSpPr>
        <p:spPr bwMode="auto">
          <a:xfrm>
            <a:off x="1805371" y="4161938"/>
            <a:ext cx="1406154" cy="57100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내부환경 분석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8" name="Rectangle 669"/>
          <p:cNvSpPr>
            <a:spLocks noChangeArrowheads="1"/>
          </p:cNvSpPr>
          <p:nvPr/>
        </p:nvSpPr>
        <p:spPr bwMode="auto">
          <a:xfrm>
            <a:off x="3295108" y="4161938"/>
            <a:ext cx="622444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LH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공사 내부</a:t>
            </a:r>
            <a:r>
              <a:rPr kumimoji="1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이전</a:t>
            </a:r>
            <a:r>
              <a: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ISP </a:t>
            </a:r>
            <a:r>
              <a:rPr kumimoji="1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수행 내역의 분야별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결과 검토하여 연관성 파악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POC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수행을 통해 확인한 내부 데이터 현황과 연관 부처 인터뷰를 통한 시사점 도출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9" name="Rectangle 13"/>
          <p:cNvSpPr>
            <a:spLocks noChangeArrowheads="1"/>
          </p:cNvSpPr>
          <p:nvPr/>
        </p:nvSpPr>
        <p:spPr bwMode="auto">
          <a:xfrm>
            <a:off x="1805371" y="4801100"/>
            <a:ext cx="1406154" cy="57100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선진사례 분석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0" name="Rectangle 669"/>
          <p:cNvSpPr>
            <a:spLocks noChangeArrowheads="1"/>
          </p:cNvSpPr>
          <p:nvPr/>
        </p:nvSpPr>
        <p:spPr bwMode="auto">
          <a:xfrm>
            <a:off x="3295108" y="4801100"/>
            <a:ext cx="6224442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사업 추진 방향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</a:t>
            </a:r>
            <a:r>
              <a:rPr kumimoji="1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관련 정보기술 적용 측면의 국내</a:t>
            </a:r>
            <a:r>
              <a:rPr kumimoji="1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kumimoji="1" lang="ko-KR" altLang="en-US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외 선진사례 분석 및 시사점 도출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92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“</a:t>
            </a:r>
            <a:r>
              <a:rPr lang="ko-KR" altLang="en-US" dirty="0" err="1"/>
              <a:t>클라우드컴퓨팅법</a:t>
            </a:r>
            <a:r>
              <a:rPr lang="en-US" altLang="ko-KR" dirty="0"/>
              <a:t>(</a:t>
            </a:r>
            <a:r>
              <a:rPr lang="ko-KR" altLang="en-US" dirty="0"/>
              <a:t>약칭</a:t>
            </a:r>
            <a:r>
              <a:rPr lang="en-US" altLang="ko-KR" dirty="0"/>
              <a:t>)” </a:t>
            </a:r>
            <a:r>
              <a:rPr lang="ko-KR" altLang="en-US" dirty="0"/>
              <a:t>제</a:t>
            </a:r>
            <a:r>
              <a:rPr lang="en-US" altLang="ko-KR" dirty="0"/>
              <a:t>23</a:t>
            </a:r>
            <a:r>
              <a:rPr lang="ko-KR" altLang="en-US" dirty="0"/>
              <a:t>조 제</a:t>
            </a:r>
            <a:r>
              <a:rPr lang="en-US" altLang="ko-KR" dirty="0"/>
              <a:t>2</a:t>
            </a:r>
            <a:r>
              <a:rPr lang="ko-KR" altLang="en-US" dirty="0"/>
              <a:t>항에 따라 정보보호 기준의 준수 여부 확인을 위한 보안인증제도로 국내에는 </a:t>
            </a:r>
            <a:r>
              <a:rPr lang="en-US" altLang="ko-KR" dirty="0"/>
              <a:t>KT, </a:t>
            </a:r>
            <a:r>
              <a:rPr lang="ko-KR" altLang="en-US" dirty="0"/>
              <a:t>네이버</a:t>
            </a:r>
            <a:r>
              <a:rPr lang="en-US" altLang="ko-KR" dirty="0"/>
              <a:t>, </a:t>
            </a:r>
            <a:r>
              <a:rPr lang="ko-KR" altLang="en-US" dirty="0"/>
              <a:t>가비아</a:t>
            </a:r>
            <a:r>
              <a:rPr lang="en-US" altLang="ko-KR" dirty="0"/>
              <a:t>, NHN</a:t>
            </a:r>
            <a:r>
              <a:rPr lang="ko-KR" altLang="en-US" dirty="0"/>
              <a:t>엔터테인먼트</a:t>
            </a:r>
            <a:r>
              <a:rPr lang="en-US" altLang="ko-KR" dirty="0"/>
              <a:t>, LG-CNS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개의 기업에서 </a:t>
            </a:r>
            <a:r>
              <a:rPr lang="en-US" altLang="ko-KR" dirty="0"/>
              <a:t>IaaS </a:t>
            </a:r>
            <a:r>
              <a:rPr lang="ko-KR" altLang="en-US" dirty="0"/>
              <a:t>서비스에 한하여 보안인증을 발급받음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제도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컴퓨팅 서비스 보안인증 제도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현황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" name="object 8"/>
          <p:cNvSpPr/>
          <p:nvPr/>
        </p:nvSpPr>
        <p:spPr>
          <a:xfrm>
            <a:off x="1065275" y="3887343"/>
            <a:ext cx="4319270" cy="2438400"/>
          </a:xfrm>
          <a:custGeom>
            <a:avLst/>
            <a:gdLst/>
            <a:ahLst/>
            <a:cxnLst/>
            <a:rect l="l" t="t" r="r" b="b"/>
            <a:pathLst>
              <a:path w="4319270" h="2664460">
                <a:moveTo>
                  <a:pt x="0" y="2663952"/>
                </a:moveTo>
                <a:lnTo>
                  <a:pt x="4319016" y="2663952"/>
                </a:lnTo>
                <a:lnTo>
                  <a:pt x="4319016" y="0"/>
                </a:lnTo>
                <a:lnTo>
                  <a:pt x="0" y="0"/>
                </a:lnTo>
                <a:lnTo>
                  <a:pt x="0" y="2663952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" name="object 10"/>
          <p:cNvSpPr/>
          <p:nvPr/>
        </p:nvSpPr>
        <p:spPr>
          <a:xfrm>
            <a:off x="2540507" y="3959986"/>
            <a:ext cx="882650" cy="398145"/>
          </a:xfrm>
          <a:custGeom>
            <a:avLst/>
            <a:gdLst/>
            <a:ahLst/>
            <a:cxnLst/>
            <a:rect l="l" t="t" r="r" b="b"/>
            <a:pathLst>
              <a:path w="882650" h="398145">
                <a:moveTo>
                  <a:pt x="0" y="66293"/>
                </a:moveTo>
                <a:lnTo>
                  <a:pt x="5214" y="40505"/>
                </a:lnTo>
                <a:lnTo>
                  <a:pt x="19431" y="19431"/>
                </a:lnTo>
                <a:lnTo>
                  <a:pt x="40505" y="5214"/>
                </a:lnTo>
                <a:lnTo>
                  <a:pt x="66293" y="0"/>
                </a:lnTo>
                <a:lnTo>
                  <a:pt x="816102" y="0"/>
                </a:lnTo>
                <a:lnTo>
                  <a:pt x="841890" y="5214"/>
                </a:lnTo>
                <a:lnTo>
                  <a:pt x="862965" y="19431"/>
                </a:lnTo>
                <a:lnTo>
                  <a:pt x="877181" y="40505"/>
                </a:lnTo>
                <a:lnTo>
                  <a:pt x="882395" y="66293"/>
                </a:lnTo>
                <a:lnTo>
                  <a:pt x="882395" y="331469"/>
                </a:lnTo>
                <a:lnTo>
                  <a:pt x="877181" y="357258"/>
                </a:lnTo>
                <a:lnTo>
                  <a:pt x="862965" y="378332"/>
                </a:lnTo>
                <a:lnTo>
                  <a:pt x="841890" y="392549"/>
                </a:lnTo>
                <a:lnTo>
                  <a:pt x="816102" y="397763"/>
                </a:lnTo>
                <a:lnTo>
                  <a:pt x="66293" y="397763"/>
                </a:lnTo>
                <a:lnTo>
                  <a:pt x="40505" y="392549"/>
                </a:lnTo>
                <a:lnTo>
                  <a:pt x="19431" y="378332"/>
                </a:lnTo>
                <a:lnTo>
                  <a:pt x="5214" y="357258"/>
                </a:lnTo>
                <a:lnTo>
                  <a:pt x="0" y="331469"/>
                </a:lnTo>
                <a:lnTo>
                  <a:pt x="0" y="66293"/>
                </a:lnTo>
                <a:close/>
              </a:path>
            </a:pathLst>
          </a:custGeom>
          <a:ln w="914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" name="object 11"/>
          <p:cNvSpPr txBox="1"/>
          <p:nvPr/>
        </p:nvSpPr>
        <p:spPr>
          <a:xfrm>
            <a:off x="2735007" y="3943884"/>
            <a:ext cx="5187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 marR="5080" indent="-24765">
              <a:lnSpc>
                <a:spcPct val="120000"/>
              </a:lnSpc>
            </a:pPr>
            <a:r>
              <a:rPr sz="1000" spc="55" dirty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정책기관  </a:t>
            </a:r>
            <a:r>
              <a:rPr sz="1000" spc="30" dirty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(과기부)</a:t>
            </a:r>
            <a:endParaRPr sz="1000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19" name="object 12"/>
          <p:cNvSpPr/>
          <p:nvPr/>
        </p:nvSpPr>
        <p:spPr>
          <a:xfrm>
            <a:off x="2276855" y="4689983"/>
            <a:ext cx="1409700" cy="399415"/>
          </a:xfrm>
          <a:custGeom>
            <a:avLst/>
            <a:gdLst/>
            <a:ahLst/>
            <a:cxnLst/>
            <a:rect l="l" t="t" r="r" b="b"/>
            <a:pathLst>
              <a:path w="1409700" h="399414">
                <a:moveTo>
                  <a:pt x="0" y="66548"/>
                </a:moveTo>
                <a:lnTo>
                  <a:pt x="5236" y="40665"/>
                </a:lnTo>
                <a:lnTo>
                  <a:pt x="19510" y="19510"/>
                </a:lnTo>
                <a:lnTo>
                  <a:pt x="40665" y="5236"/>
                </a:lnTo>
                <a:lnTo>
                  <a:pt x="66548" y="0"/>
                </a:lnTo>
                <a:lnTo>
                  <a:pt x="1343152" y="0"/>
                </a:lnTo>
                <a:lnTo>
                  <a:pt x="1369034" y="5236"/>
                </a:lnTo>
                <a:lnTo>
                  <a:pt x="1390189" y="19510"/>
                </a:lnTo>
                <a:lnTo>
                  <a:pt x="1404463" y="40665"/>
                </a:lnTo>
                <a:lnTo>
                  <a:pt x="1409699" y="66548"/>
                </a:lnTo>
                <a:lnTo>
                  <a:pt x="1409699" y="332740"/>
                </a:lnTo>
                <a:lnTo>
                  <a:pt x="1404463" y="358622"/>
                </a:lnTo>
                <a:lnTo>
                  <a:pt x="1390189" y="379777"/>
                </a:lnTo>
                <a:lnTo>
                  <a:pt x="1369034" y="394051"/>
                </a:lnTo>
                <a:lnTo>
                  <a:pt x="1343152" y="399288"/>
                </a:lnTo>
                <a:lnTo>
                  <a:pt x="66548" y="399288"/>
                </a:lnTo>
                <a:lnTo>
                  <a:pt x="40665" y="394051"/>
                </a:lnTo>
                <a:lnTo>
                  <a:pt x="19510" y="379777"/>
                </a:lnTo>
                <a:lnTo>
                  <a:pt x="5236" y="358622"/>
                </a:lnTo>
                <a:lnTo>
                  <a:pt x="0" y="332740"/>
                </a:lnTo>
                <a:lnTo>
                  <a:pt x="0" y="66548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0" name="object 13"/>
          <p:cNvSpPr txBox="1"/>
          <p:nvPr/>
        </p:nvSpPr>
        <p:spPr>
          <a:xfrm>
            <a:off x="2436876" y="4608171"/>
            <a:ext cx="1101725" cy="459741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R="5080" algn="ctr">
              <a:lnSpc>
                <a:spcPct val="120000"/>
              </a:lnSpc>
            </a:pPr>
            <a:r>
              <a:rPr sz="1000" spc="60" dirty="0" err="1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평가</a:t>
            </a:r>
            <a:r>
              <a:rPr sz="1000" spc="60" dirty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/</a:t>
            </a:r>
            <a:r>
              <a:rPr sz="1000" spc="60" dirty="0" err="1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인증</a:t>
            </a:r>
            <a:r>
              <a:rPr sz="1000" spc="114" dirty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</a:t>
            </a:r>
            <a:r>
              <a:rPr sz="1000" spc="70" dirty="0" err="1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기관</a:t>
            </a:r>
            <a:endParaRPr lang="en-US" sz="1000" spc="70" dirty="0" smtClean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  <a:p>
            <a:pPr marR="5080" algn="ctr">
              <a:lnSpc>
                <a:spcPct val="120000"/>
              </a:lnSpc>
            </a:pPr>
            <a:r>
              <a:rPr sz="1000" spc="-40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(</a:t>
            </a:r>
            <a:r>
              <a:rPr sz="1000" spc="75" dirty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한국인터넷진흥원</a:t>
            </a:r>
            <a:r>
              <a:rPr sz="1000" spc="-35" dirty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)</a:t>
            </a:r>
            <a:endParaRPr sz="1000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21" name="object 14"/>
          <p:cNvSpPr/>
          <p:nvPr/>
        </p:nvSpPr>
        <p:spPr>
          <a:xfrm>
            <a:off x="3898391" y="4689983"/>
            <a:ext cx="1409700" cy="399415"/>
          </a:xfrm>
          <a:custGeom>
            <a:avLst/>
            <a:gdLst/>
            <a:ahLst/>
            <a:cxnLst/>
            <a:rect l="l" t="t" r="r" b="b"/>
            <a:pathLst>
              <a:path w="1409700" h="399414">
                <a:moveTo>
                  <a:pt x="0" y="66548"/>
                </a:moveTo>
                <a:lnTo>
                  <a:pt x="5236" y="40665"/>
                </a:lnTo>
                <a:lnTo>
                  <a:pt x="19510" y="19510"/>
                </a:lnTo>
                <a:lnTo>
                  <a:pt x="40665" y="5236"/>
                </a:lnTo>
                <a:lnTo>
                  <a:pt x="66548" y="0"/>
                </a:lnTo>
                <a:lnTo>
                  <a:pt x="1343152" y="0"/>
                </a:lnTo>
                <a:lnTo>
                  <a:pt x="1369034" y="5236"/>
                </a:lnTo>
                <a:lnTo>
                  <a:pt x="1390189" y="19510"/>
                </a:lnTo>
                <a:lnTo>
                  <a:pt x="1404463" y="40665"/>
                </a:lnTo>
                <a:lnTo>
                  <a:pt x="1409700" y="66548"/>
                </a:lnTo>
                <a:lnTo>
                  <a:pt x="1409700" y="332740"/>
                </a:lnTo>
                <a:lnTo>
                  <a:pt x="1404463" y="358622"/>
                </a:lnTo>
                <a:lnTo>
                  <a:pt x="1390189" y="379777"/>
                </a:lnTo>
                <a:lnTo>
                  <a:pt x="1369034" y="394051"/>
                </a:lnTo>
                <a:lnTo>
                  <a:pt x="1343152" y="399288"/>
                </a:lnTo>
                <a:lnTo>
                  <a:pt x="66548" y="399288"/>
                </a:lnTo>
                <a:lnTo>
                  <a:pt x="40665" y="394051"/>
                </a:lnTo>
                <a:lnTo>
                  <a:pt x="19510" y="379777"/>
                </a:lnTo>
                <a:lnTo>
                  <a:pt x="5236" y="358622"/>
                </a:lnTo>
                <a:lnTo>
                  <a:pt x="0" y="332740"/>
                </a:lnTo>
                <a:lnTo>
                  <a:pt x="0" y="66548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" name="object 15"/>
          <p:cNvSpPr txBox="1"/>
          <p:nvPr/>
        </p:nvSpPr>
        <p:spPr>
          <a:xfrm>
            <a:off x="3875151" y="4684801"/>
            <a:ext cx="1442845" cy="39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0000"/>
              </a:lnSpc>
              <a:spcBef>
                <a:spcPts val="100"/>
              </a:spcBef>
            </a:pPr>
            <a:r>
              <a:rPr sz="1000" spc="75" dirty="0" err="1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기술자문기관</a:t>
            </a:r>
            <a:r>
              <a:rPr sz="1000" spc="75" dirty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  </a:t>
            </a:r>
            <a:endParaRPr lang="en-US" sz="1000" spc="75" dirty="0" smtClean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  <a:p>
            <a:pPr marR="5080" algn="ctr">
              <a:lnSpc>
                <a:spcPct val="120000"/>
              </a:lnSpc>
              <a:spcBef>
                <a:spcPts val="100"/>
              </a:spcBef>
            </a:pPr>
            <a:r>
              <a:rPr sz="1000" spc="-40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(</a:t>
            </a:r>
            <a:r>
              <a:rPr sz="1000" spc="75" dirty="0" err="1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국가보안기술연구소</a:t>
            </a:r>
            <a:r>
              <a:rPr sz="1000" spc="-35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)</a:t>
            </a:r>
            <a:endParaRPr sz="1000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23" name="object 16"/>
          <p:cNvSpPr/>
          <p:nvPr/>
        </p:nvSpPr>
        <p:spPr>
          <a:xfrm>
            <a:off x="1167383" y="4689983"/>
            <a:ext cx="882650" cy="399415"/>
          </a:xfrm>
          <a:custGeom>
            <a:avLst/>
            <a:gdLst/>
            <a:ahLst/>
            <a:cxnLst/>
            <a:rect l="l" t="t" r="r" b="b"/>
            <a:pathLst>
              <a:path w="882650" h="399414">
                <a:moveTo>
                  <a:pt x="0" y="66548"/>
                </a:moveTo>
                <a:lnTo>
                  <a:pt x="5229" y="40665"/>
                </a:lnTo>
                <a:lnTo>
                  <a:pt x="19491" y="19510"/>
                </a:lnTo>
                <a:lnTo>
                  <a:pt x="40644" y="5236"/>
                </a:lnTo>
                <a:lnTo>
                  <a:pt x="66547" y="0"/>
                </a:lnTo>
                <a:lnTo>
                  <a:pt x="815847" y="0"/>
                </a:lnTo>
                <a:lnTo>
                  <a:pt x="841730" y="5236"/>
                </a:lnTo>
                <a:lnTo>
                  <a:pt x="862885" y="19510"/>
                </a:lnTo>
                <a:lnTo>
                  <a:pt x="877159" y="40665"/>
                </a:lnTo>
                <a:lnTo>
                  <a:pt x="882396" y="66548"/>
                </a:lnTo>
                <a:lnTo>
                  <a:pt x="882396" y="332740"/>
                </a:lnTo>
                <a:lnTo>
                  <a:pt x="877159" y="358622"/>
                </a:lnTo>
                <a:lnTo>
                  <a:pt x="862885" y="379777"/>
                </a:lnTo>
                <a:lnTo>
                  <a:pt x="841730" y="394051"/>
                </a:lnTo>
                <a:lnTo>
                  <a:pt x="815847" y="399288"/>
                </a:lnTo>
                <a:lnTo>
                  <a:pt x="66547" y="399288"/>
                </a:lnTo>
                <a:lnTo>
                  <a:pt x="40644" y="394051"/>
                </a:lnTo>
                <a:lnTo>
                  <a:pt x="19491" y="379777"/>
                </a:lnTo>
                <a:lnTo>
                  <a:pt x="5229" y="358622"/>
                </a:lnTo>
                <a:lnTo>
                  <a:pt x="0" y="332740"/>
                </a:lnTo>
                <a:lnTo>
                  <a:pt x="0" y="66548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5" name="object 17"/>
          <p:cNvSpPr txBox="1"/>
          <p:nvPr/>
        </p:nvSpPr>
        <p:spPr>
          <a:xfrm>
            <a:off x="1291716" y="4799787"/>
            <a:ext cx="64516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95"/>
              </a:spcBef>
            </a:pPr>
            <a:r>
              <a:rPr sz="1000" spc="70" dirty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인증위원회</a:t>
            </a:r>
            <a:endParaRPr sz="1000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27" name="object 18"/>
          <p:cNvSpPr/>
          <p:nvPr/>
        </p:nvSpPr>
        <p:spPr>
          <a:xfrm>
            <a:off x="2540507" y="5383403"/>
            <a:ext cx="882650" cy="398145"/>
          </a:xfrm>
          <a:custGeom>
            <a:avLst/>
            <a:gdLst/>
            <a:ahLst/>
            <a:cxnLst/>
            <a:rect l="l" t="t" r="r" b="b"/>
            <a:pathLst>
              <a:path w="882650" h="398145">
                <a:moveTo>
                  <a:pt x="0" y="66294"/>
                </a:moveTo>
                <a:lnTo>
                  <a:pt x="5214" y="40505"/>
                </a:lnTo>
                <a:lnTo>
                  <a:pt x="19431" y="19431"/>
                </a:lnTo>
                <a:lnTo>
                  <a:pt x="40505" y="5214"/>
                </a:lnTo>
                <a:lnTo>
                  <a:pt x="66293" y="0"/>
                </a:lnTo>
                <a:lnTo>
                  <a:pt x="816102" y="0"/>
                </a:lnTo>
                <a:lnTo>
                  <a:pt x="841890" y="5214"/>
                </a:lnTo>
                <a:lnTo>
                  <a:pt x="862965" y="19431"/>
                </a:lnTo>
                <a:lnTo>
                  <a:pt x="877181" y="40505"/>
                </a:lnTo>
                <a:lnTo>
                  <a:pt x="882395" y="66294"/>
                </a:lnTo>
                <a:lnTo>
                  <a:pt x="882395" y="331470"/>
                </a:lnTo>
                <a:lnTo>
                  <a:pt x="877181" y="357258"/>
                </a:lnTo>
                <a:lnTo>
                  <a:pt x="862965" y="378333"/>
                </a:lnTo>
                <a:lnTo>
                  <a:pt x="841890" y="392549"/>
                </a:lnTo>
                <a:lnTo>
                  <a:pt x="816102" y="397764"/>
                </a:lnTo>
                <a:lnTo>
                  <a:pt x="66293" y="397764"/>
                </a:lnTo>
                <a:lnTo>
                  <a:pt x="40505" y="392549"/>
                </a:lnTo>
                <a:lnTo>
                  <a:pt x="19431" y="378333"/>
                </a:lnTo>
                <a:lnTo>
                  <a:pt x="5214" y="357258"/>
                </a:lnTo>
                <a:lnTo>
                  <a:pt x="0" y="331470"/>
                </a:lnTo>
                <a:lnTo>
                  <a:pt x="0" y="66294"/>
                </a:lnTo>
                <a:close/>
              </a:path>
            </a:pathLst>
          </a:custGeom>
          <a:ln w="9143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8" name="object 19"/>
          <p:cNvSpPr/>
          <p:nvPr/>
        </p:nvSpPr>
        <p:spPr>
          <a:xfrm>
            <a:off x="2540507" y="6032501"/>
            <a:ext cx="882650" cy="241300"/>
          </a:xfrm>
          <a:custGeom>
            <a:avLst/>
            <a:gdLst/>
            <a:ahLst/>
            <a:cxnLst/>
            <a:rect l="l" t="t" r="r" b="b"/>
            <a:pathLst>
              <a:path w="882650" h="399414">
                <a:moveTo>
                  <a:pt x="0" y="66547"/>
                </a:moveTo>
                <a:lnTo>
                  <a:pt x="5236" y="40644"/>
                </a:lnTo>
                <a:lnTo>
                  <a:pt x="19510" y="19491"/>
                </a:lnTo>
                <a:lnTo>
                  <a:pt x="40665" y="5229"/>
                </a:lnTo>
                <a:lnTo>
                  <a:pt x="66548" y="0"/>
                </a:lnTo>
                <a:lnTo>
                  <a:pt x="815847" y="0"/>
                </a:lnTo>
                <a:lnTo>
                  <a:pt x="841730" y="5229"/>
                </a:lnTo>
                <a:lnTo>
                  <a:pt x="862885" y="19491"/>
                </a:lnTo>
                <a:lnTo>
                  <a:pt x="877159" y="40644"/>
                </a:lnTo>
                <a:lnTo>
                  <a:pt x="882395" y="66547"/>
                </a:lnTo>
                <a:lnTo>
                  <a:pt x="882395" y="332739"/>
                </a:lnTo>
                <a:lnTo>
                  <a:pt x="877159" y="358643"/>
                </a:lnTo>
                <a:lnTo>
                  <a:pt x="862885" y="379796"/>
                </a:lnTo>
                <a:lnTo>
                  <a:pt x="841730" y="394058"/>
                </a:lnTo>
                <a:lnTo>
                  <a:pt x="815847" y="399287"/>
                </a:lnTo>
                <a:lnTo>
                  <a:pt x="66548" y="399287"/>
                </a:lnTo>
                <a:lnTo>
                  <a:pt x="40665" y="394058"/>
                </a:lnTo>
                <a:lnTo>
                  <a:pt x="19510" y="379796"/>
                </a:lnTo>
                <a:lnTo>
                  <a:pt x="5236" y="358643"/>
                </a:lnTo>
                <a:lnTo>
                  <a:pt x="0" y="332739"/>
                </a:lnTo>
                <a:lnTo>
                  <a:pt x="0" y="66547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" name="object 20"/>
          <p:cNvSpPr/>
          <p:nvPr/>
        </p:nvSpPr>
        <p:spPr>
          <a:xfrm>
            <a:off x="2910839" y="4470527"/>
            <a:ext cx="141732" cy="1447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0" name="object 21"/>
          <p:cNvSpPr txBox="1"/>
          <p:nvPr/>
        </p:nvSpPr>
        <p:spPr>
          <a:xfrm>
            <a:off x="3689603" y="4455667"/>
            <a:ext cx="21717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800" spc="5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기술  자문</a:t>
            </a:r>
            <a:endParaRPr sz="80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31" name="object 22"/>
          <p:cNvSpPr/>
          <p:nvPr/>
        </p:nvSpPr>
        <p:spPr>
          <a:xfrm>
            <a:off x="3121151" y="5192903"/>
            <a:ext cx="141732" cy="146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3" name="object 23"/>
          <p:cNvSpPr/>
          <p:nvPr/>
        </p:nvSpPr>
        <p:spPr>
          <a:xfrm>
            <a:off x="2910839" y="5848222"/>
            <a:ext cx="141732" cy="1447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0" name="object 24"/>
          <p:cNvSpPr/>
          <p:nvPr/>
        </p:nvSpPr>
        <p:spPr>
          <a:xfrm>
            <a:off x="3718559" y="4822571"/>
            <a:ext cx="153924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1" name="object 25"/>
          <p:cNvSpPr/>
          <p:nvPr/>
        </p:nvSpPr>
        <p:spPr>
          <a:xfrm>
            <a:off x="2089404" y="4822571"/>
            <a:ext cx="153923" cy="134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2" name="object 26"/>
          <p:cNvSpPr/>
          <p:nvPr/>
        </p:nvSpPr>
        <p:spPr>
          <a:xfrm>
            <a:off x="2699004" y="5192903"/>
            <a:ext cx="140207" cy="14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3" name="object 27"/>
          <p:cNvSpPr txBox="1"/>
          <p:nvPr/>
        </p:nvSpPr>
        <p:spPr>
          <a:xfrm>
            <a:off x="1987295" y="5213350"/>
            <a:ext cx="233616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02895" algn="ctr">
              <a:lnSpc>
                <a:spcPct val="100000"/>
              </a:lnSpc>
              <a:spcBef>
                <a:spcPts val="100"/>
              </a:spcBef>
              <a:tabLst>
                <a:tab pos="1336040" algn="l"/>
              </a:tabLst>
            </a:pP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보안인증</a:t>
            </a:r>
            <a:r>
              <a:rPr sz="800" spc="9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신청	</a:t>
            </a:r>
            <a:r>
              <a:rPr sz="1200" spc="97" baseline="3472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보안</a:t>
            </a:r>
            <a:r>
              <a:rPr sz="1200" spc="15" baseline="3472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1200" spc="82" baseline="3472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평가/인증</a:t>
            </a:r>
            <a:endParaRPr sz="1200" baseline="3472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800" dirty="0" smtClean="0">
              <a:latin typeface="Rix모던고딕 L" panose="02020603020101020101" pitchFamily="18" charset="-127"/>
              <a:ea typeface="Rix모던고딕 L" panose="02020603020101020101" pitchFamily="18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Rix모던고딕 L" panose="02020603020101020101" pitchFamily="18" charset="-127"/>
              <a:ea typeface="Rix모던고딕 L" panose="02020603020101020101" pitchFamily="18" charset="-127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Times New Roman"/>
            </a:endParaRPr>
          </a:p>
          <a:p>
            <a:pPr marL="1094740">
              <a:lnSpc>
                <a:spcPct val="100000"/>
              </a:lnSpc>
            </a:pP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민간 클라우드 서비스</a:t>
            </a:r>
            <a:r>
              <a:rPr sz="800" spc="9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이용</a:t>
            </a:r>
            <a:endParaRPr sz="8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 dirty="0">
              <a:latin typeface="Rix모던고딕 L" panose="02020603020101020101" pitchFamily="18" charset="-127"/>
              <a:ea typeface="Rix모던고딕 L" panose="02020603020101020101" pitchFamily="18" charset="-127"/>
              <a:cs typeface="Times New Roman"/>
            </a:endParaRPr>
          </a:p>
        </p:txBody>
      </p:sp>
      <p:sp>
        <p:nvSpPr>
          <p:cNvPr id="44" name="object 29"/>
          <p:cNvSpPr/>
          <p:nvPr/>
        </p:nvSpPr>
        <p:spPr>
          <a:xfrm>
            <a:off x="6174359" y="2605783"/>
            <a:ext cx="640080" cy="5760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5" name="object 30"/>
          <p:cNvSpPr/>
          <p:nvPr/>
        </p:nvSpPr>
        <p:spPr>
          <a:xfrm>
            <a:off x="5929973" y="3540706"/>
            <a:ext cx="1166948" cy="2323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7" name="object 31"/>
          <p:cNvSpPr/>
          <p:nvPr/>
        </p:nvSpPr>
        <p:spPr>
          <a:xfrm>
            <a:off x="5973951" y="4148327"/>
            <a:ext cx="1078992" cy="4511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5600700" y="1982342"/>
            <a:ext cx="3981045" cy="258289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보안 인증 발급업체 현황</a:t>
            </a:r>
            <a:endParaRPr lang="en-US" altLang="ko-KR" sz="12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320698" y="2251420"/>
            <a:ext cx="1076556" cy="78799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endParaRPr lang="en-US" altLang="ko-KR" sz="900" spc="-25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5600700" y="2280539"/>
            <a:ext cx="1727325" cy="22084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업체명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7424928" y="2280539"/>
            <a:ext cx="2156816" cy="220845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보안 인증 범위</a:t>
            </a:r>
            <a:endParaRPr lang="en-US" altLang="ko-KR" sz="1000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5600700" y="2563313"/>
            <a:ext cx="1727325" cy="682262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endParaRPr lang="en-US" altLang="ko-KR" sz="900" spc="-25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7424927" y="2563313"/>
            <a:ext cx="2156817" cy="682262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73660" marR="113030">
              <a:spcBef>
                <a:spcPts val="550"/>
              </a:spcBef>
            </a:pPr>
            <a:r>
              <a:rPr lang="ko-KR" altLang="en-US" sz="1100" spc="-25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㈜</a:t>
            </a:r>
            <a:r>
              <a:rPr lang="ko-KR" altLang="en-US" sz="1100" spc="-25" dirty="0" err="1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케이티</a:t>
            </a:r>
            <a:endParaRPr lang="en-US" altLang="ko-KR" sz="1100" spc="-25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5600700" y="3291794"/>
            <a:ext cx="1727325" cy="682262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endParaRPr lang="en-US" altLang="ko-KR" sz="900" spc="-25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7424927" y="3291794"/>
            <a:ext cx="2156817" cy="682262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73660" marR="113030">
              <a:spcBef>
                <a:spcPts val="550"/>
              </a:spcBef>
            </a:pPr>
            <a:r>
              <a:rPr lang="ko-KR" altLang="en-US" sz="1100" spc="-25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네이버 비즈니스 플랫폼</a:t>
            </a:r>
            <a:r>
              <a:rPr lang="en-US" altLang="ko-KR" sz="1100" spc="-25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(</a:t>
            </a:r>
            <a:r>
              <a:rPr lang="ko-KR" altLang="en-US" sz="1100" spc="-25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주</a:t>
            </a:r>
            <a:r>
              <a:rPr lang="en-US" altLang="ko-KR" sz="1100" spc="-25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)</a:t>
            </a:r>
            <a:endParaRPr lang="en-US" altLang="ko-KR" sz="1100" spc="-25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5600700" y="4020276"/>
            <a:ext cx="1727325" cy="682262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endParaRPr lang="en-US" altLang="ko-KR" sz="900" spc="-25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7424927" y="4020276"/>
            <a:ext cx="2156817" cy="682262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73660" marR="113030">
              <a:spcBef>
                <a:spcPts val="550"/>
              </a:spcBef>
            </a:pPr>
            <a:r>
              <a:rPr lang="ko-KR" altLang="en-US" sz="1100" spc="-25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㈜</a:t>
            </a:r>
            <a:r>
              <a:rPr lang="ko-KR" altLang="en-US" sz="1100" spc="-25" dirty="0" err="1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가비아</a:t>
            </a:r>
            <a:endParaRPr lang="en-US" altLang="ko-KR" sz="1100" spc="-25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5600700" y="4748757"/>
            <a:ext cx="1727325" cy="682262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endParaRPr lang="en-US" altLang="ko-KR" sz="900" spc="-25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63" name="직사각형 62"/>
          <p:cNvSpPr/>
          <p:nvPr/>
        </p:nvSpPr>
        <p:spPr bwMode="auto">
          <a:xfrm>
            <a:off x="7424927" y="4748757"/>
            <a:ext cx="2156817" cy="682262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73660" marR="113030">
              <a:spcBef>
                <a:spcPts val="550"/>
              </a:spcBef>
            </a:pPr>
            <a:r>
              <a:rPr lang="ko-KR" altLang="en-US" sz="1100" spc="-25" dirty="0" err="1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엔에이치엔엔터테인먼트</a:t>
            </a:r>
            <a:r>
              <a:rPr lang="ko-KR" altLang="en-US" sz="1100" spc="-25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㈜</a:t>
            </a:r>
            <a:endParaRPr lang="en-US" altLang="ko-KR" sz="1100" spc="-25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64" name="직사각형 63"/>
          <p:cNvSpPr/>
          <p:nvPr/>
        </p:nvSpPr>
        <p:spPr bwMode="auto">
          <a:xfrm>
            <a:off x="5600700" y="5477238"/>
            <a:ext cx="1727325" cy="682262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endParaRPr lang="en-US" altLang="ko-KR" sz="900" spc="-25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65" name="직사각형 64"/>
          <p:cNvSpPr/>
          <p:nvPr/>
        </p:nvSpPr>
        <p:spPr bwMode="auto">
          <a:xfrm>
            <a:off x="7424927" y="5477238"/>
            <a:ext cx="2156817" cy="682262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73660" marR="113030">
              <a:spcBef>
                <a:spcPts val="550"/>
              </a:spcBef>
            </a:pPr>
            <a:r>
              <a:rPr lang="ko-KR" altLang="en-US" sz="1100" spc="-25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㈜</a:t>
            </a:r>
            <a:r>
              <a:rPr lang="ko-KR" altLang="en-US" sz="1100" spc="-25" dirty="0" err="1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엘지씨엔에스</a:t>
            </a:r>
            <a:endParaRPr lang="en-US" altLang="ko-KR" sz="1100" spc="-25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66" name="object 40"/>
          <p:cNvSpPr txBox="1"/>
          <p:nvPr/>
        </p:nvSpPr>
        <p:spPr>
          <a:xfrm>
            <a:off x="5588254" y="6202588"/>
            <a:ext cx="2710180" cy="1429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50" spc="-21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※</a:t>
            </a:r>
            <a:r>
              <a:rPr sz="850" spc="8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lang="en-US" sz="850" spc="80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50" spc="2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출처</a:t>
            </a:r>
            <a:r>
              <a:rPr sz="850" spc="20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50" spc="-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: </a:t>
            </a:r>
            <a:r>
              <a:rPr sz="850" spc="1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한국인터넷진흥원, </a:t>
            </a:r>
            <a:r>
              <a:rPr sz="85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 보안인증제</a:t>
            </a:r>
            <a:r>
              <a:rPr sz="850" spc="6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50" spc="2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홈페이지</a:t>
            </a:r>
            <a:endParaRPr sz="85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67" name="직사각형 66"/>
          <p:cNvSpPr/>
          <p:nvPr/>
        </p:nvSpPr>
        <p:spPr bwMode="auto">
          <a:xfrm>
            <a:off x="1476397" y="2251420"/>
            <a:ext cx="3908147" cy="78799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73660" marR="113030" algn="ctr">
              <a:spcBef>
                <a:spcPts val="550"/>
              </a:spcBef>
            </a:pPr>
            <a:r>
              <a:rPr lang="ko-KR" altLang="en-US" sz="10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제</a:t>
            </a:r>
            <a:r>
              <a:rPr lang="en-US" altLang="ko-KR" sz="10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23</a:t>
            </a:r>
            <a:r>
              <a:rPr lang="ko-KR" altLang="en-US" sz="10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조제</a:t>
            </a:r>
            <a:r>
              <a:rPr lang="en-US" altLang="ko-KR" sz="10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2</a:t>
            </a:r>
            <a:r>
              <a:rPr lang="ko-KR" altLang="en-US" sz="10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항에 따라 </a:t>
            </a:r>
            <a:endParaRPr lang="en-US" altLang="ko-KR" sz="1000" spc="-25" dirty="0" smtClean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 marL="73660" marR="113030" algn="ctr">
              <a:spcBef>
                <a:spcPts val="550"/>
              </a:spcBef>
            </a:pPr>
            <a:r>
              <a:rPr lang="ko-KR" altLang="en-US" sz="1000" spc="-2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정보보호 </a:t>
            </a:r>
            <a:r>
              <a:rPr lang="ko-KR" altLang="en-US" sz="10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기준의 준수 여부 </a:t>
            </a:r>
            <a:r>
              <a:rPr lang="ko-KR" altLang="en-US" sz="1000" spc="-2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확인을 인증기관이 </a:t>
            </a:r>
            <a:r>
              <a:rPr lang="ko-KR" altLang="en-US" sz="10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평가하여 </a:t>
            </a:r>
            <a:endParaRPr lang="en-US" altLang="ko-KR" sz="1000" spc="-25" dirty="0" smtClean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 marL="73660" marR="113030" algn="ctr">
              <a:spcBef>
                <a:spcPts val="550"/>
              </a:spcBef>
            </a:pPr>
            <a:r>
              <a:rPr lang="ko-KR" altLang="en-US" sz="1000" spc="-2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이용자들이 </a:t>
            </a:r>
            <a:r>
              <a:rPr lang="ko-KR" altLang="en-US" sz="1000" spc="-2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안심하고 클라우드  서비스를 이용할 수 있도록 지원하는 제도</a:t>
            </a:r>
          </a:p>
        </p:txBody>
      </p:sp>
      <p:sp>
        <p:nvSpPr>
          <p:cNvPr id="69" name="object 7"/>
          <p:cNvSpPr/>
          <p:nvPr/>
        </p:nvSpPr>
        <p:spPr>
          <a:xfrm>
            <a:off x="537412" y="2308195"/>
            <a:ext cx="630988" cy="65090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1476397" y="3138042"/>
            <a:ext cx="3908147" cy="65383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171450" indent="-82550" eaLnBrk="0" fontAlgn="base" hangingPunct="0">
              <a:lnSpc>
                <a:spcPct val="120000"/>
              </a:lnSpc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공공기관에 안전성 및 신뢰성이 검증된 민간 클라우드 서비스  공급</a:t>
            </a:r>
          </a:p>
          <a:p>
            <a:pPr marL="171450" indent="-82550" eaLnBrk="0" fontAlgn="base" hangingPunct="0">
              <a:lnSpc>
                <a:spcPct val="120000"/>
              </a:lnSpc>
              <a:spcAft>
                <a:spcPct val="0"/>
              </a:spcAft>
              <a:buClr>
                <a:schemeClr val="tx1"/>
              </a:buClr>
              <a:buSzPct val="90000"/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객관적이고 공정한 클라우드 서비스 보안인증을 </a:t>
            </a: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실시하여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이용자의 보안 우려를 해소하고</a:t>
            </a:r>
            <a:r>
              <a:rPr lang="en-US" altLang="ko-KR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서비스 경쟁력 확보</a:t>
            </a:r>
          </a:p>
        </p:txBody>
      </p:sp>
      <p:sp>
        <p:nvSpPr>
          <p:cNvPr id="73" name="object 37"/>
          <p:cNvSpPr txBox="1"/>
          <p:nvPr/>
        </p:nvSpPr>
        <p:spPr>
          <a:xfrm>
            <a:off x="2252661" y="5478059"/>
            <a:ext cx="1443039" cy="185307"/>
          </a:xfrm>
          <a:prstGeom prst="rect">
            <a:avLst/>
          </a:prstGeom>
          <a:ln w="9144">
            <a:noFill/>
          </a:ln>
        </p:spPr>
        <p:txBody>
          <a:bodyPr vert="horz" wrap="square" lIns="0" tIns="635" rIns="0" bIns="0" rtlCol="0" anchor="ctr">
            <a:spAutoFit/>
          </a:bodyPr>
          <a:lstStyle/>
          <a:p>
            <a:pPr marL="892175" marR="453390" indent="-430530" algn="ctr">
              <a:lnSpc>
                <a:spcPct val="120000"/>
              </a:lnSpc>
            </a:pPr>
            <a:r>
              <a:rPr lang="ko-KR" altLang="en-US" sz="1000" spc="-70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신청 기관</a:t>
            </a:r>
            <a:endParaRPr sz="1000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74" name="object 37"/>
          <p:cNvSpPr txBox="1"/>
          <p:nvPr/>
        </p:nvSpPr>
        <p:spPr>
          <a:xfrm>
            <a:off x="2252661" y="6049559"/>
            <a:ext cx="1443039" cy="185307"/>
          </a:xfrm>
          <a:prstGeom prst="rect">
            <a:avLst/>
          </a:prstGeom>
          <a:ln w="9144">
            <a:noFill/>
          </a:ln>
        </p:spPr>
        <p:txBody>
          <a:bodyPr vert="horz" wrap="square" lIns="0" tIns="635" rIns="0" bIns="0" rtlCol="0" anchor="ctr">
            <a:spAutoFit/>
          </a:bodyPr>
          <a:lstStyle/>
          <a:p>
            <a:pPr marL="892175" marR="453390" indent="-430530" algn="ctr">
              <a:lnSpc>
                <a:spcPct val="120000"/>
              </a:lnSpc>
            </a:pPr>
            <a:r>
              <a:rPr lang="ko-KR" altLang="en-US" sz="1000" spc="-70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이용자</a:t>
            </a:r>
            <a:endParaRPr sz="1000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75" name="Text Box 71"/>
          <p:cNvSpPr txBox="1">
            <a:spLocks noChangeArrowheads="1"/>
          </p:cNvSpPr>
          <p:nvPr/>
        </p:nvSpPr>
        <p:spPr bwMode="gray">
          <a:xfrm>
            <a:off x="7632699" y="2724300"/>
            <a:ext cx="1703025" cy="46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>
              <a:spcBef>
                <a:spcPct val="10000"/>
              </a:spcBef>
              <a:spcAft>
                <a:spcPct val="10000"/>
              </a:spcAft>
            </a:pP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KT G-Cloud </a:t>
            </a:r>
            <a:r>
              <a:rPr lang="ko-KR" altLang="en-US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</a:t>
            </a:r>
            <a:endParaRPr lang="en-US" altLang="ko-KR" sz="11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 algn="ctr">
              <a:spcBef>
                <a:spcPct val="10000"/>
              </a:spcBef>
              <a:spcAft>
                <a:spcPct val="10000"/>
              </a:spcAft>
            </a:pP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en-US" altLang="ko-KR" sz="11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</a:t>
            </a: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76" name="Text Box 71"/>
          <p:cNvSpPr txBox="1">
            <a:spLocks noChangeArrowheads="1"/>
          </p:cNvSpPr>
          <p:nvPr/>
        </p:nvSpPr>
        <p:spPr bwMode="gray">
          <a:xfrm>
            <a:off x="7454899" y="3473600"/>
            <a:ext cx="2036301" cy="46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>
              <a:spcBef>
                <a:spcPct val="10000"/>
              </a:spcBef>
              <a:spcAft>
                <a:spcPct val="10000"/>
              </a:spcAft>
            </a:pPr>
            <a:r>
              <a:rPr lang="ko-KR" altLang="en-US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네이버클라우드 </a:t>
            </a: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BIZ-G </a:t>
            </a:r>
            <a:r>
              <a:rPr lang="ko-KR" altLang="en-US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</a:t>
            </a:r>
            <a:endParaRPr lang="en-US" altLang="ko-KR" sz="11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 algn="ctr">
              <a:spcBef>
                <a:spcPct val="10000"/>
              </a:spcBef>
              <a:spcAft>
                <a:spcPct val="10000"/>
              </a:spcAft>
            </a:pP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en-US" altLang="ko-KR" sz="11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</a:t>
            </a: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gray">
          <a:xfrm>
            <a:off x="7454899" y="4197500"/>
            <a:ext cx="2036301" cy="46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>
              <a:spcBef>
                <a:spcPct val="10000"/>
              </a:spcBef>
              <a:spcAft>
                <a:spcPct val="10000"/>
              </a:spcAft>
            </a:pPr>
            <a:r>
              <a:rPr lang="ko-KR" altLang="en-US" sz="11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가비아</a:t>
            </a:r>
            <a:r>
              <a:rPr lang="ko-KR" altLang="en-US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G </a:t>
            </a:r>
            <a:r>
              <a:rPr lang="ko-KR" altLang="en-US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서비스</a:t>
            </a:r>
            <a:endParaRPr lang="en-US" altLang="ko-KR" sz="11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 algn="ctr">
              <a:spcBef>
                <a:spcPct val="10000"/>
              </a:spcBef>
              <a:spcAft>
                <a:spcPct val="10000"/>
              </a:spcAft>
            </a:pP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en-US" altLang="ko-KR" sz="11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</a:t>
            </a: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78" name="Text Box 71"/>
          <p:cNvSpPr txBox="1">
            <a:spLocks noChangeArrowheads="1"/>
          </p:cNvSpPr>
          <p:nvPr/>
        </p:nvSpPr>
        <p:spPr bwMode="gray">
          <a:xfrm>
            <a:off x="7454899" y="4959500"/>
            <a:ext cx="2036301" cy="46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>
              <a:spcBef>
                <a:spcPct val="10000"/>
              </a:spcBef>
              <a:spcAft>
                <a:spcPct val="10000"/>
              </a:spcAft>
            </a:pP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G-</a:t>
            </a:r>
            <a:r>
              <a:rPr lang="ko-KR" altLang="en-US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토스트 클라우드서비스</a:t>
            </a:r>
            <a:endParaRPr lang="en-US" altLang="ko-KR" sz="11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 algn="ctr">
              <a:spcBef>
                <a:spcPct val="10000"/>
              </a:spcBef>
              <a:spcAft>
                <a:spcPct val="10000"/>
              </a:spcAft>
            </a:pP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en-US" altLang="ko-KR" sz="11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</a:t>
            </a: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79" name="Text Box 71"/>
          <p:cNvSpPr txBox="1">
            <a:spLocks noChangeArrowheads="1"/>
          </p:cNvSpPr>
          <p:nvPr/>
        </p:nvSpPr>
        <p:spPr bwMode="gray">
          <a:xfrm>
            <a:off x="7454899" y="5683400"/>
            <a:ext cx="2036301" cy="46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>
              <a:spcBef>
                <a:spcPct val="10000"/>
              </a:spcBef>
              <a:spcAft>
                <a:spcPct val="10000"/>
              </a:spcAft>
            </a:pP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LG G-Cloud</a:t>
            </a:r>
          </a:p>
          <a:p>
            <a:pPr marL="0" indent="0" algn="ctr">
              <a:spcBef>
                <a:spcPct val="10000"/>
              </a:spcBef>
              <a:spcAft>
                <a:spcPct val="10000"/>
              </a:spcAft>
            </a:pP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en-US" altLang="ko-KR" sz="11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</a:t>
            </a:r>
            <a:r>
              <a: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00" y="5680547"/>
            <a:ext cx="1162814" cy="297348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325" y="4883150"/>
            <a:ext cx="1082675" cy="424024"/>
          </a:xfrm>
          <a:prstGeom prst="rect">
            <a:avLst/>
          </a:prstGeom>
        </p:spPr>
      </p:pic>
      <p:sp>
        <p:nvSpPr>
          <p:cNvPr id="84" name="Rectangle 6"/>
          <p:cNvSpPr>
            <a:spLocks noChangeArrowheads="1"/>
          </p:cNvSpPr>
          <p:nvPr/>
        </p:nvSpPr>
        <p:spPr bwMode="auto">
          <a:xfrm>
            <a:off x="320696" y="1977227"/>
            <a:ext cx="1076557" cy="218607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인증 마크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85" name="Rectangle 6"/>
          <p:cNvSpPr>
            <a:spLocks noChangeArrowheads="1"/>
          </p:cNvSpPr>
          <p:nvPr/>
        </p:nvSpPr>
        <p:spPr bwMode="auto">
          <a:xfrm>
            <a:off x="1476397" y="1977227"/>
            <a:ext cx="3908147" cy="218607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정의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88" name="Rectangle 6"/>
          <p:cNvSpPr>
            <a:spLocks noChangeArrowheads="1"/>
          </p:cNvSpPr>
          <p:nvPr/>
        </p:nvSpPr>
        <p:spPr bwMode="auto">
          <a:xfrm>
            <a:off x="320696" y="3134883"/>
            <a:ext cx="1076557" cy="638205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목적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89" name="Rectangle 6"/>
          <p:cNvSpPr>
            <a:spLocks noChangeArrowheads="1"/>
          </p:cNvSpPr>
          <p:nvPr/>
        </p:nvSpPr>
        <p:spPr bwMode="auto">
          <a:xfrm>
            <a:off x="320697" y="3887358"/>
            <a:ext cx="677332" cy="2438384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보안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평가</a:t>
            </a:r>
            <a:endParaRPr kumimoji="1" lang="en-US" altLang="ko-KR" sz="1200" kern="12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/</a:t>
            </a: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인증</a:t>
            </a:r>
            <a:endParaRPr kumimoji="1" lang="en-US" altLang="ko-KR" sz="1200" kern="12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체계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948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공공기관 클라우드 도입 시 우선적으로 검토 </a:t>
            </a:r>
            <a:r>
              <a:rPr lang="en-US" altLang="ko-KR" dirty="0"/>
              <a:t>/ </a:t>
            </a:r>
            <a:r>
              <a:rPr lang="ko-KR" altLang="en-US" dirty="0"/>
              <a:t>준수해야 하는 국내 클라우드 관련 법∙제도는 총 </a:t>
            </a:r>
            <a:r>
              <a:rPr lang="en-US" altLang="ko-KR" dirty="0"/>
              <a:t>4</a:t>
            </a:r>
            <a:r>
              <a:rPr lang="ko-KR" altLang="en-US" dirty="0"/>
              <a:t>개이며</a:t>
            </a:r>
            <a:r>
              <a:rPr lang="en-US" altLang="ko-KR" dirty="0"/>
              <a:t>, LH</a:t>
            </a:r>
            <a:r>
              <a:rPr lang="ko-KR" altLang="en-US" dirty="0"/>
              <a:t>공사의 정보자원 등급 및 공공기관 클라우드 도입 필수 점검사항 등의 확인이 우선 진행되어야 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1.3.4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제도 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시사점 종합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38100" dist="25400" dir="2700000" algn="ctr" rotWithShape="0">
              <a:srgbClr val="000000">
                <a:alpha val="40000"/>
              </a:srgbClr>
            </a:outerShdw>
          </a:effectLst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</a:t>
            </a:r>
            <a:r>
              <a:rPr lang="ko-KR" altLang="en-US" sz="1400" kern="0" dirty="0" smtClean="0">
                <a:solidFill>
                  <a:srgbClr val="FFFFFF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제도 분석 대상 및 주요 시사점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200025" y="1891173"/>
            <a:ext cx="9505950" cy="3798427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latinLnBrk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q"/>
              <a:defRPr/>
            </a:pPr>
            <a:endParaRPr lang="ko-KR" altLang="en-US" sz="1400" b="1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object 17"/>
          <p:cNvSpPr/>
          <p:nvPr/>
        </p:nvSpPr>
        <p:spPr>
          <a:xfrm>
            <a:off x="4017264" y="2276855"/>
            <a:ext cx="576580" cy="288290"/>
          </a:xfrm>
          <a:custGeom>
            <a:avLst/>
            <a:gdLst/>
            <a:ahLst/>
            <a:cxnLst/>
            <a:rect l="l" t="t" r="r" b="b"/>
            <a:pathLst>
              <a:path w="576579" h="288289">
                <a:moveTo>
                  <a:pt x="0" y="0"/>
                </a:moveTo>
                <a:lnTo>
                  <a:pt x="576072" y="0"/>
                </a:lnTo>
                <a:lnTo>
                  <a:pt x="576072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7" name="object 18"/>
          <p:cNvSpPr/>
          <p:nvPr/>
        </p:nvSpPr>
        <p:spPr>
          <a:xfrm>
            <a:off x="4017264" y="2276855"/>
            <a:ext cx="576580" cy="288290"/>
          </a:xfrm>
          <a:custGeom>
            <a:avLst/>
            <a:gdLst/>
            <a:ahLst/>
            <a:cxnLst/>
            <a:rect l="l" t="t" r="r" b="b"/>
            <a:pathLst>
              <a:path w="576579" h="288289">
                <a:moveTo>
                  <a:pt x="0" y="0"/>
                </a:moveTo>
                <a:lnTo>
                  <a:pt x="576072" y="0"/>
                </a:lnTo>
                <a:lnTo>
                  <a:pt x="576072" y="144018"/>
                </a:lnTo>
                <a:lnTo>
                  <a:pt x="576072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8" name="object 19"/>
          <p:cNvSpPr/>
          <p:nvPr/>
        </p:nvSpPr>
        <p:spPr>
          <a:xfrm>
            <a:off x="5871971" y="2276855"/>
            <a:ext cx="576580" cy="288290"/>
          </a:xfrm>
          <a:custGeom>
            <a:avLst/>
            <a:gdLst/>
            <a:ahLst/>
            <a:cxnLst/>
            <a:rect l="l" t="t" r="r" b="b"/>
            <a:pathLst>
              <a:path w="576579" h="288289">
                <a:moveTo>
                  <a:pt x="0" y="0"/>
                </a:moveTo>
                <a:lnTo>
                  <a:pt x="576072" y="0"/>
                </a:lnTo>
                <a:lnTo>
                  <a:pt x="576072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9" name="object 20"/>
          <p:cNvSpPr/>
          <p:nvPr/>
        </p:nvSpPr>
        <p:spPr>
          <a:xfrm>
            <a:off x="5871971" y="2276855"/>
            <a:ext cx="576580" cy="288290"/>
          </a:xfrm>
          <a:custGeom>
            <a:avLst/>
            <a:gdLst/>
            <a:ahLst/>
            <a:cxnLst/>
            <a:rect l="l" t="t" r="r" b="b"/>
            <a:pathLst>
              <a:path w="576579" h="288289">
                <a:moveTo>
                  <a:pt x="0" y="0"/>
                </a:moveTo>
                <a:lnTo>
                  <a:pt x="576072" y="0"/>
                </a:lnTo>
                <a:lnTo>
                  <a:pt x="576072" y="144018"/>
                </a:lnTo>
                <a:lnTo>
                  <a:pt x="576072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0" name="object 21"/>
          <p:cNvSpPr/>
          <p:nvPr/>
        </p:nvSpPr>
        <p:spPr>
          <a:xfrm>
            <a:off x="7816595" y="2276855"/>
            <a:ext cx="576580" cy="288290"/>
          </a:xfrm>
          <a:custGeom>
            <a:avLst/>
            <a:gdLst/>
            <a:ahLst/>
            <a:cxnLst/>
            <a:rect l="l" t="t" r="r" b="b"/>
            <a:pathLst>
              <a:path w="576579" h="288289">
                <a:moveTo>
                  <a:pt x="0" y="0"/>
                </a:moveTo>
                <a:lnTo>
                  <a:pt x="576072" y="0"/>
                </a:lnTo>
                <a:lnTo>
                  <a:pt x="576072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1" name="object 22"/>
          <p:cNvSpPr/>
          <p:nvPr/>
        </p:nvSpPr>
        <p:spPr>
          <a:xfrm>
            <a:off x="7816595" y="2276855"/>
            <a:ext cx="576580" cy="288290"/>
          </a:xfrm>
          <a:custGeom>
            <a:avLst/>
            <a:gdLst/>
            <a:ahLst/>
            <a:cxnLst/>
            <a:rect l="l" t="t" r="r" b="b"/>
            <a:pathLst>
              <a:path w="576579" h="288289">
                <a:moveTo>
                  <a:pt x="0" y="0"/>
                </a:moveTo>
                <a:lnTo>
                  <a:pt x="576072" y="0"/>
                </a:lnTo>
                <a:lnTo>
                  <a:pt x="576072" y="144018"/>
                </a:lnTo>
                <a:lnTo>
                  <a:pt x="576072" y="288036"/>
                </a:lnTo>
                <a:lnTo>
                  <a:pt x="0" y="28803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2" name="object 24"/>
          <p:cNvSpPr/>
          <p:nvPr/>
        </p:nvSpPr>
        <p:spPr>
          <a:xfrm>
            <a:off x="4163567" y="1869948"/>
            <a:ext cx="5178425" cy="1905"/>
          </a:xfrm>
          <a:custGeom>
            <a:avLst/>
            <a:gdLst/>
            <a:ahLst/>
            <a:cxnLst/>
            <a:rect l="l" t="t" r="r" b="b"/>
            <a:pathLst>
              <a:path w="5178425" h="1905">
                <a:moveTo>
                  <a:pt x="0" y="0"/>
                </a:moveTo>
                <a:lnTo>
                  <a:pt x="5178298" y="1524"/>
                </a:lnTo>
              </a:path>
            </a:pathLst>
          </a:custGeom>
          <a:ln w="12192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103" name="object 25"/>
          <p:cNvGraphicFramePr>
            <a:graphicFrameLocks noGrp="1"/>
          </p:cNvGraphicFramePr>
          <p:nvPr>
            <p:extLst/>
          </p:nvPr>
        </p:nvGraphicFramePr>
        <p:xfrm>
          <a:off x="3922776" y="1984248"/>
          <a:ext cx="5646526" cy="743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0909"/>
                <a:gridCol w="1306919"/>
                <a:gridCol w="574407"/>
                <a:gridCol w="1301181"/>
                <a:gridCol w="662384"/>
                <a:gridCol w="1150726"/>
              </a:tblGrid>
              <a:tr h="83727">
                <a:tc gridSpan="6">
                  <a:txBody>
                    <a:bodyPr/>
                    <a:lstStyle/>
                    <a:p>
                      <a:pPr marL="97155">
                        <a:lnSpc>
                          <a:spcPts val="1175"/>
                        </a:lnSpc>
                        <a:spcBef>
                          <a:spcPts val="430"/>
                        </a:spcBef>
                      </a:pPr>
                      <a:r>
                        <a:rPr lang="ko-KR" altLang="en-US" sz="1000" b="1" spc="75" dirty="0" smtClean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정보자원 등급 평가제</a:t>
                      </a:r>
                      <a:endParaRPr sz="1000" b="1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5461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17023"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000" spc="1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I</a:t>
                      </a:r>
                      <a:r>
                        <a:rPr sz="1000" spc="9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9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등급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33350" marB="0">
                    <a:lnL w="9525">
                      <a:solidFill>
                        <a:srgbClr val="BEBEBE"/>
                      </a:solidFill>
                      <a:prstDash val="solid"/>
                    </a:lnL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lang="en-US" sz="1000" spc="65" dirty="0" smtClean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270" marB="0"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000" spc="1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II</a:t>
                      </a:r>
                      <a:r>
                        <a:rPr sz="1000" spc="9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9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등급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33350" marB="0"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5250" marR="6604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000" spc="6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정책협의체가 민간  클라우드 이용 여부</a:t>
                      </a:r>
                      <a:r>
                        <a:rPr sz="1000" spc="8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6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판단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79375" marB="0">
                    <a:lnR w="28575">
                      <a:solidFill>
                        <a:srgbClr val="4F81BC"/>
                      </a:solidFill>
                      <a:prstDash val="solid"/>
                    </a:lnR>
                    <a:lnB w="9525">
                      <a:solidFill>
                        <a:srgbClr val="BEBEB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478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000" spc="1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III</a:t>
                      </a:r>
                      <a:r>
                        <a:rPr sz="1000" spc="9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등급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133350" marB="0">
                    <a:lnL w="28575">
                      <a:solidFill>
                        <a:srgbClr val="4F81BC"/>
                      </a:solidFill>
                      <a:prstDash val="solid"/>
                    </a:lnL>
                    <a:lnT w="28575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820" marR="16764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000" spc="6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민간</a:t>
                      </a:r>
                      <a:r>
                        <a:rPr sz="1000" spc="6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6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클라우드</a:t>
                      </a:r>
                      <a:r>
                        <a:rPr sz="1000" spc="5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6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우선 </a:t>
                      </a:r>
                      <a:r>
                        <a:rPr sz="1000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 </a:t>
                      </a:r>
                      <a:r>
                        <a:rPr sz="1000" spc="65" dirty="0"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Noto Sans CJK JP Regular"/>
                        </a:rPr>
                        <a:t>이용</a:t>
                      </a:r>
                      <a:endParaRPr sz="1000" dirty="0"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Noto Sans CJK JP Regular"/>
                      </a:endParaRPr>
                    </a:p>
                  </a:txBody>
                  <a:tcPr marL="0" marR="0" marT="79375" marB="0">
                    <a:lnR w="28575">
                      <a:solidFill>
                        <a:srgbClr val="4F81BC"/>
                      </a:solidFill>
                      <a:prstDash val="solid"/>
                    </a:lnR>
                    <a:lnT w="28575">
                      <a:solidFill>
                        <a:srgbClr val="4F81BC"/>
                      </a:solidFill>
                      <a:prstDash val="solid"/>
                    </a:lnT>
                    <a:lnB w="28575">
                      <a:solidFill>
                        <a:srgbClr val="4F81BC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4" name="object 26"/>
          <p:cNvSpPr/>
          <p:nvPr/>
        </p:nvSpPr>
        <p:spPr>
          <a:xfrm>
            <a:off x="3927347" y="2759035"/>
            <a:ext cx="5634355" cy="1126022"/>
          </a:xfrm>
          <a:custGeom>
            <a:avLst/>
            <a:gdLst/>
            <a:ahLst/>
            <a:cxnLst/>
            <a:rect l="l" t="t" r="r" b="b"/>
            <a:pathLst>
              <a:path w="5634355" h="1175385">
                <a:moveTo>
                  <a:pt x="0" y="1175003"/>
                </a:moveTo>
                <a:lnTo>
                  <a:pt x="5634228" y="1175003"/>
                </a:lnTo>
                <a:lnTo>
                  <a:pt x="5634228" y="0"/>
                </a:lnTo>
                <a:lnTo>
                  <a:pt x="0" y="0"/>
                </a:lnTo>
                <a:lnTo>
                  <a:pt x="0" y="1175003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5" name="object 27"/>
          <p:cNvSpPr txBox="1"/>
          <p:nvPr/>
        </p:nvSpPr>
        <p:spPr>
          <a:xfrm>
            <a:off x="4888484" y="3047491"/>
            <a:ext cx="97980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전산시설등의</a:t>
            </a:r>
            <a:r>
              <a:rPr sz="800" spc="4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구비</a:t>
            </a:r>
            <a:endParaRPr sz="8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06" name="object 30"/>
          <p:cNvSpPr txBox="1"/>
          <p:nvPr/>
        </p:nvSpPr>
        <p:spPr>
          <a:xfrm>
            <a:off x="6496157" y="3011058"/>
            <a:ext cx="2813938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96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01600" algn="l"/>
              </a:tabLst>
            </a:pPr>
            <a:r>
              <a:rPr lang="en-US" sz="8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65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관련</a:t>
            </a:r>
            <a:r>
              <a:rPr sz="8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법령 요건 충족 시 전산시설 구비 필수사항</a:t>
            </a:r>
            <a:r>
              <a:rPr sz="800" spc="2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아님</a:t>
            </a:r>
            <a:endParaRPr sz="8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07" name="object 31"/>
          <p:cNvSpPr txBox="1"/>
          <p:nvPr/>
        </p:nvSpPr>
        <p:spPr>
          <a:xfrm>
            <a:off x="4007358" y="2751836"/>
            <a:ext cx="227838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전산장비 및 정보보호 기준 관련</a:t>
            </a:r>
            <a:r>
              <a:rPr sz="1000" b="1" spc="29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1000" b="1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법조항</a:t>
            </a:r>
            <a:endParaRPr sz="1000" b="1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08" name="object 32"/>
          <p:cNvSpPr txBox="1"/>
          <p:nvPr/>
        </p:nvSpPr>
        <p:spPr>
          <a:xfrm>
            <a:off x="4859909" y="3435984"/>
            <a:ext cx="150583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클라우드컴퓨팅서비스의  신뢰성 향상 및 이용자</a:t>
            </a:r>
            <a:r>
              <a:rPr sz="800" spc="14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보호</a:t>
            </a:r>
            <a:endParaRPr sz="8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09" name="object 33"/>
          <p:cNvSpPr/>
          <p:nvPr/>
        </p:nvSpPr>
        <p:spPr>
          <a:xfrm>
            <a:off x="3946397" y="3380994"/>
            <a:ext cx="2447925" cy="396240"/>
          </a:xfrm>
          <a:custGeom>
            <a:avLst/>
            <a:gdLst/>
            <a:ahLst/>
            <a:cxnLst/>
            <a:rect l="l" t="t" r="r" b="b"/>
            <a:pathLst>
              <a:path w="2447925" h="396239">
                <a:moveTo>
                  <a:pt x="0" y="396240"/>
                </a:moveTo>
                <a:lnTo>
                  <a:pt x="2447544" y="396240"/>
                </a:lnTo>
                <a:lnTo>
                  <a:pt x="2447544" y="0"/>
                </a:lnTo>
                <a:lnTo>
                  <a:pt x="0" y="0"/>
                </a:lnTo>
                <a:lnTo>
                  <a:pt x="0" y="396240"/>
                </a:lnTo>
                <a:close/>
              </a:path>
            </a:pathLst>
          </a:custGeom>
          <a:ln w="19812">
            <a:solidFill>
              <a:srgbClr val="4F81BC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0" name="object 34"/>
          <p:cNvSpPr txBox="1"/>
          <p:nvPr/>
        </p:nvSpPr>
        <p:spPr>
          <a:xfrm>
            <a:off x="6496157" y="3317494"/>
            <a:ext cx="29883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965" marR="508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01600" algn="l"/>
              </a:tabLst>
            </a:pPr>
            <a:r>
              <a:rPr lang="en-US" sz="8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65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클라우드컴퓨팅서비스</a:t>
            </a:r>
            <a:r>
              <a:rPr sz="800" spc="6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-6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품질∙성능 </a:t>
            </a: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및 정보보호 수준을  향상시키기 위한 노력으로 </a:t>
            </a:r>
            <a:r>
              <a:rPr sz="800" spc="5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“클라우드 </a:t>
            </a: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컴퓨팅서비스 정보보호에  관한 </a:t>
            </a:r>
            <a:r>
              <a:rPr sz="800" spc="4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기준” </a:t>
            </a: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을 준수해야 </a:t>
            </a:r>
            <a:r>
              <a:rPr sz="800" spc="4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하며, </a:t>
            </a:r>
            <a:r>
              <a:rPr sz="800" spc="5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“클라우드 </a:t>
            </a: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컴퓨팅서비스  </a:t>
            </a:r>
            <a:r>
              <a:rPr sz="800" spc="5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보안인증제도” </a:t>
            </a: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를 취득한 기업의 클라우드 서비스만 이용</a:t>
            </a:r>
            <a:r>
              <a:rPr sz="800" spc="229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8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가능</a:t>
            </a:r>
            <a:endParaRPr sz="8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11" name="object 35"/>
          <p:cNvSpPr/>
          <p:nvPr/>
        </p:nvSpPr>
        <p:spPr>
          <a:xfrm>
            <a:off x="3927347" y="4005071"/>
            <a:ext cx="5634355" cy="864235"/>
          </a:xfrm>
          <a:custGeom>
            <a:avLst/>
            <a:gdLst/>
            <a:ahLst/>
            <a:cxnLst/>
            <a:rect l="l" t="t" r="r" b="b"/>
            <a:pathLst>
              <a:path w="5634355" h="864235">
                <a:moveTo>
                  <a:pt x="0" y="864107"/>
                </a:moveTo>
                <a:lnTo>
                  <a:pt x="5634228" y="864107"/>
                </a:lnTo>
                <a:lnTo>
                  <a:pt x="5634228" y="0"/>
                </a:lnTo>
                <a:lnTo>
                  <a:pt x="0" y="0"/>
                </a:lnTo>
                <a:lnTo>
                  <a:pt x="0" y="864107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2" name="object 36"/>
          <p:cNvSpPr txBox="1"/>
          <p:nvPr/>
        </p:nvSpPr>
        <p:spPr>
          <a:xfrm>
            <a:off x="4024376" y="4048125"/>
            <a:ext cx="27051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공공기관용 추가 보호조치 기준 필수 점검</a:t>
            </a:r>
            <a:r>
              <a:rPr sz="1000" b="1" spc="36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1000" b="1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사항</a:t>
            </a:r>
            <a:endParaRPr sz="1000" b="1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13" name="object 37"/>
          <p:cNvSpPr/>
          <p:nvPr/>
        </p:nvSpPr>
        <p:spPr>
          <a:xfrm>
            <a:off x="4017264" y="4293108"/>
            <a:ext cx="2592705" cy="216535"/>
          </a:xfrm>
          <a:custGeom>
            <a:avLst/>
            <a:gdLst/>
            <a:ahLst/>
            <a:cxnLst/>
            <a:rect l="l" t="t" r="r" b="b"/>
            <a:pathLst>
              <a:path w="2592704" h="216535">
                <a:moveTo>
                  <a:pt x="0" y="0"/>
                </a:moveTo>
                <a:lnTo>
                  <a:pt x="2592324" y="0"/>
                </a:lnTo>
                <a:lnTo>
                  <a:pt x="2592324" y="216408"/>
                </a:lnTo>
                <a:lnTo>
                  <a:pt x="0" y="216408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4" name="object 38"/>
          <p:cNvSpPr/>
          <p:nvPr/>
        </p:nvSpPr>
        <p:spPr>
          <a:xfrm>
            <a:off x="4017264" y="4293108"/>
            <a:ext cx="2592705" cy="216535"/>
          </a:xfrm>
          <a:custGeom>
            <a:avLst/>
            <a:gdLst/>
            <a:ahLst/>
            <a:cxnLst/>
            <a:rect l="l" t="t" r="r" b="b"/>
            <a:pathLst>
              <a:path w="2592704" h="216535">
                <a:moveTo>
                  <a:pt x="0" y="0"/>
                </a:moveTo>
                <a:lnTo>
                  <a:pt x="2592324" y="0"/>
                </a:lnTo>
                <a:lnTo>
                  <a:pt x="2592324" y="108204"/>
                </a:lnTo>
                <a:lnTo>
                  <a:pt x="2592324" y="216408"/>
                </a:lnTo>
                <a:lnTo>
                  <a:pt x="0" y="216408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5" name="object 39"/>
          <p:cNvSpPr txBox="1"/>
          <p:nvPr/>
        </p:nvSpPr>
        <p:spPr>
          <a:xfrm>
            <a:off x="4788153" y="4319396"/>
            <a:ext cx="105156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제품의 </a:t>
            </a:r>
            <a:r>
              <a:rPr sz="900" spc="3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CC인증</a:t>
            </a:r>
            <a:r>
              <a:rPr sz="9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여부</a:t>
            </a:r>
            <a:endParaRPr sz="90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16" name="object 40"/>
          <p:cNvSpPr txBox="1"/>
          <p:nvPr/>
        </p:nvSpPr>
        <p:spPr>
          <a:xfrm>
            <a:off x="6752843" y="4293108"/>
            <a:ext cx="2737485" cy="215177"/>
          </a:xfrm>
          <a:prstGeom prst="rect">
            <a:avLst/>
          </a:prstGeom>
          <a:solidFill>
            <a:srgbClr val="D9D9D9"/>
          </a:solidFill>
          <a:ln w="3175">
            <a:solidFill>
              <a:srgbClr val="7E7E7E"/>
            </a:solidFill>
          </a:ln>
        </p:spPr>
        <p:txBody>
          <a:bodyPr vert="horz" wrap="square" lIns="0" tIns="38735" rIns="0" bIns="0" rtlCol="0">
            <a:noAutofit/>
          </a:bodyPr>
          <a:lstStyle/>
          <a:p>
            <a:pPr marL="470534">
              <a:lnSpc>
                <a:spcPct val="100000"/>
              </a:lnSpc>
              <a:spcBef>
                <a:spcPts val="305"/>
              </a:spcBef>
            </a:pPr>
            <a:r>
              <a:rPr sz="9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시스템 및 데이터의 국내 존재</a:t>
            </a:r>
            <a:r>
              <a:rPr sz="900" spc="229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9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여부</a:t>
            </a:r>
            <a:endParaRPr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17" name="object 41"/>
          <p:cNvSpPr/>
          <p:nvPr/>
        </p:nvSpPr>
        <p:spPr>
          <a:xfrm>
            <a:off x="4017264" y="4581144"/>
            <a:ext cx="1800225" cy="216535"/>
          </a:xfrm>
          <a:custGeom>
            <a:avLst/>
            <a:gdLst/>
            <a:ahLst/>
            <a:cxnLst/>
            <a:rect l="l" t="t" r="r" b="b"/>
            <a:pathLst>
              <a:path w="1800225" h="216535">
                <a:moveTo>
                  <a:pt x="0" y="0"/>
                </a:moveTo>
                <a:lnTo>
                  <a:pt x="1799844" y="0"/>
                </a:lnTo>
                <a:lnTo>
                  <a:pt x="1799844" y="216407"/>
                </a:lnTo>
                <a:lnTo>
                  <a:pt x="0" y="216407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8" name="object 42"/>
          <p:cNvSpPr/>
          <p:nvPr/>
        </p:nvSpPr>
        <p:spPr>
          <a:xfrm>
            <a:off x="4017264" y="4581144"/>
            <a:ext cx="1800225" cy="216535"/>
          </a:xfrm>
          <a:custGeom>
            <a:avLst/>
            <a:gdLst/>
            <a:ahLst/>
            <a:cxnLst/>
            <a:rect l="l" t="t" r="r" b="b"/>
            <a:pathLst>
              <a:path w="1800225" h="216535">
                <a:moveTo>
                  <a:pt x="0" y="0"/>
                </a:moveTo>
                <a:lnTo>
                  <a:pt x="1799844" y="0"/>
                </a:lnTo>
                <a:lnTo>
                  <a:pt x="1799844" y="108203"/>
                </a:lnTo>
                <a:lnTo>
                  <a:pt x="1799844" y="216407"/>
                </a:lnTo>
                <a:lnTo>
                  <a:pt x="0" y="216407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9" name="object 43"/>
          <p:cNvSpPr txBox="1"/>
          <p:nvPr/>
        </p:nvSpPr>
        <p:spPr>
          <a:xfrm>
            <a:off x="4134103" y="4607432"/>
            <a:ext cx="5356225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23745" algn="l"/>
                <a:tab pos="4051300" algn="l"/>
              </a:tabLst>
            </a:pPr>
            <a:r>
              <a:rPr sz="900" spc="6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공공/민간의 </a:t>
            </a:r>
            <a:r>
              <a:rPr sz="9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물리적</a:t>
            </a:r>
            <a:r>
              <a:rPr sz="900" spc="15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9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분리</a:t>
            </a:r>
            <a:r>
              <a:rPr sz="900" spc="11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9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여부	이중화 및</a:t>
            </a:r>
            <a:r>
              <a:rPr sz="900" spc="15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9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백업체계</a:t>
            </a:r>
            <a:r>
              <a:rPr sz="900" spc="11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9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여부	암호화 적용</a:t>
            </a:r>
            <a:r>
              <a:rPr sz="900" spc="13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900" spc="7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여부</a:t>
            </a:r>
            <a:endParaRPr sz="9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20" name="object 44"/>
          <p:cNvSpPr/>
          <p:nvPr/>
        </p:nvSpPr>
        <p:spPr>
          <a:xfrm>
            <a:off x="292608" y="3753611"/>
            <a:ext cx="4925568" cy="8229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1" name="object 45"/>
          <p:cNvSpPr/>
          <p:nvPr/>
        </p:nvSpPr>
        <p:spPr>
          <a:xfrm>
            <a:off x="334581" y="3776471"/>
            <a:ext cx="4840605" cy="698500"/>
          </a:xfrm>
          <a:custGeom>
            <a:avLst/>
            <a:gdLst/>
            <a:ahLst/>
            <a:cxnLst/>
            <a:rect l="l" t="t" r="r" b="b"/>
            <a:pathLst>
              <a:path w="4840605" h="698500">
                <a:moveTo>
                  <a:pt x="76898" y="622300"/>
                </a:moveTo>
                <a:lnTo>
                  <a:pt x="76898" y="698500"/>
                </a:lnTo>
                <a:lnTo>
                  <a:pt x="140398" y="666750"/>
                </a:lnTo>
                <a:lnTo>
                  <a:pt x="89598" y="666750"/>
                </a:lnTo>
                <a:lnTo>
                  <a:pt x="89598" y="654050"/>
                </a:lnTo>
                <a:lnTo>
                  <a:pt x="140398" y="654050"/>
                </a:lnTo>
                <a:lnTo>
                  <a:pt x="76898" y="622300"/>
                </a:lnTo>
                <a:close/>
              </a:path>
              <a:path w="4840605" h="698500">
                <a:moveTo>
                  <a:pt x="4827714" y="162432"/>
                </a:moveTo>
                <a:lnTo>
                  <a:pt x="2844" y="162432"/>
                </a:lnTo>
                <a:lnTo>
                  <a:pt x="0" y="165353"/>
                </a:lnTo>
                <a:lnTo>
                  <a:pt x="0" y="663955"/>
                </a:lnTo>
                <a:lnTo>
                  <a:pt x="2844" y="666750"/>
                </a:lnTo>
                <a:lnTo>
                  <a:pt x="76898" y="666750"/>
                </a:lnTo>
                <a:lnTo>
                  <a:pt x="76898" y="660400"/>
                </a:lnTo>
                <a:lnTo>
                  <a:pt x="12700" y="660400"/>
                </a:lnTo>
                <a:lnTo>
                  <a:pt x="6350" y="654050"/>
                </a:lnTo>
                <a:lnTo>
                  <a:pt x="12700" y="654050"/>
                </a:lnTo>
                <a:lnTo>
                  <a:pt x="12700" y="175132"/>
                </a:lnTo>
                <a:lnTo>
                  <a:pt x="6350" y="175132"/>
                </a:lnTo>
                <a:lnTo>
                  <a:pt x="12700" y="168782"/>
                </a:lnTo>
                <a:lnTo>
                  <a:pt x="4827714" y="168782"/>
                </a:lnTo>
                <a:lnTo>
                  <a:pt x="4827714" y="162432"/>
                </a:lnTo>
                <a:close/>
              </a:path>
              <a:path w="4840605" h="698500">
                <a:moveTo>
                  <a:pt x="140398" y="654050"/>
                </a:moveTo>
                <a:lnTo>
                  <a:pt x="89598" y="654050"/>
                </a:lnTo>
                <a:lnTo>
                  <a:pt x="89598" y="666750"/>
                </a:lnTo>
                <a:lnTo>
                  <a:pt x="140398" y="666750"/>
                </a:lnTo>
                <a:lnTo>
                  <a:pt x="153098" y="660400"/>
                </a:lnTo>
                <a:lnTo>
                  <a:pt x="140398" y="654050"/>
                </a:lnTo>
                <a:close/>
              </a:path>
              <a:path w="4840605" h="698500">
                <a:moveTo>
                  <a:pt x="12700" y="654050"/>
                </a:moveTo>
                <a:lnTo>
                  <a:pt x="6350" y="654050"/>
                </a:lnTo>
                <a:lnTo>
                  <a:pt x="12700" y="660400"/>
                </a:lnTo>
                <a:lnTo>
                  <a:pt x="12700" y="654050"/>
                </a:lnTo>
                <a:close/>
              </a:path>
              <a:path w="4840605" h="698500">
                <a:moveTo>
                  <a:pt x="76898" y="654050"/>
                </a:moveTo>
                <a:lnTo>
                  <a:pt x="12700" y="654050"/>
                </a:lnTo>
                <a:lnTo>
                  <a:pt x="12700" y="660400"/>
                </a:lnTo>
                <a:lnTo>
                  <a:pt x="76898" y="660400"/>
                </a:lnTo>
                <a:lnTo>
                  <a:pt x="76898" y="654050"/>
                </a:lnTo>
                <a:close/>
              </a:path>
              <a:path w="4840605" h="698500">
                <a:moveTo>
                  <a:pt x="12700" y="168782"/>
                </a:moveTo>
                <a:lnTo>
                  <a:pt x="6350" y="175132"/>
                </a:lnTo>
                <a:lnTo>
                  <a:pt x="12700" y="175132"/>
                </a:lnTo>
                <a:lnTo>
                  <a:pt x="12700" y="168782"/>
                </a:lnTo>
                <a:close/>
              </a:path>
              <a:path w="4840605" h="698500">
                <a:moveTo>
                  <a:pt x="4840414" y="162432"/>
                </a:moveTo>
                <a:lnTo>
                  <a:pt x="4834064" y="162432"/>
                </a:lnTo>
                <a:lnTo>
                  <a:pt x="4827714" y="168782"/>
                </a:lnTo>
                <a:lnTo>
                  <a:pt x="12700" y="168782"/>
                </a:lnTo>
                <a:lnTo>
                  <a:pt x="12700" y="175132"/>
                </a:lnTo>
                <a:lnTo>
                  <a:pt x="4837620" y="175132"/>
                </a:lnTo>
                <a:lnTo>
                  <a:pt x="4840414" y="172338"/>
                </a:lnTo>
                <a:lnTo>
                  <a:pt x="4840414" y="162432"/>
                </a:lnTo>
                <a:close/>
              </a:path>
              <a:path w="4840605" h="698500">
                <a:moveTo>
                  <a:pt x="4840414" y="0"/>
                </a:moveTo>
                <a:lnTo>
                  <a:pt x="4827714" y="0"/>
                </a:lnTo>
                <a:lnTo>
                  <a:pt x="4827714" y="168782"/>
                </a:lnTo>
                <a:lnTo>
                  <a:pt x="4834064" y="162432"/>
                </a:lnTo>
                <a:lnTo>
                  <a:pt x="4840414" y="162432"/>
                </a:lnTo>
                <a:lnTo>
                  <a:pt x="4840414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2" name="object 46"/>
          <p:cNvSpPr/>
          <p:nvPr/>
        </p:nvSpPr>
        <p:spPr>
          <a:xfrm>
            <a:off x="284988" y="3753611"/>
            <a:ext cx="4933188" cy="1722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3" name="object 47"/>
          <p:cNvSpPr/>
          <p:nvPr/>
        </p:nvSpPr>
        <p:spPr>
          <a:xfrm>
            <a:off x="327799" y="3776471"/>
            <a:ext cx="4847590" cy="1598930"/>
          </a:xfrm>
          <a:custGeom>
            <a:avLst/>
            <a:gdLst/>
            <a:ahLst/>
            <a:cxnLst/>
            <a:rect l="l" t="t" r="r" b="b"/>
            <a:pathLst>
              <a:path w="4847590" h="1598929">
                <a:moveTo>
                  <a:pt x="83680" y="1522475"/>
                </a:moveTo>
                <a:lnTo>
                  <a:pt x="83680" y="1598675"/>
                </a:lnTo>
                <a:lnTo>
                  <a:pt x="147180" y="1566925"/>
                </a:lnTo>
                <a:lnTo>
                  <a:pt x="96380" y="1566925"/>
                </a:lnTo>
                <a:lnTo>
                  <a:pt x="96380" y="1554225"/>
                </a:lnTo>
                <a:lnTo>
                  <a:pt x="147180" y="1554225"/>
                </a:lnTo>
                <a:lnTo>
                  <a:pt x="83680" y="1522475"/>
                </a:lnTo>
                <a:close/>
              </a:path>
              <a:path w="4847590" h="1598929">
                <a:moveTo>
                  <a:pt x="4834496" y="159638"/>
                </a:moveTo>
                <a:lnTo>
                  <a:pt x="2844" y="159638"/>
                </a:lnTo>
                <a:lnTo>
                  <a:pt x="0" y="162432"/>
                </a:lnTo>
                <a:lnTo>
                  <a:pt x="0" y="1564005"/>
                </a:lnTo>
                <a:lnTo>
                  <a:pt x="2844" y="1566925"/>
                </a:lnTo>
                <a:lnTo>
                  <a:pt x="83680" y="1566925"/>
                </a:lnTo>
                <a:lnTo>
                  <a:pt x="83680" y="1560575"/>
                </a:lnTo>
                <a:lnTo>
                  <a:pt x="12700" y="1560575"/>
                </a:lnTo>
                <a:lnTo>
                  <a:pt x="6350" y="1554225"/>
                </a:lnTo>
                <a:lnTo>
                  <a:pt x="12700" y="1554225"/>
                </a:lnTo>
                <a:lnTo>
                  <a:pt x="12700" y="172338"/>
                </a:lnTo>
                <a:lnTo>
                  <a:pt x="6350" y="172338"/>
                </a:lnTo>
                <a:lnTo>
                  <a:pt x="12700" y="165988"/>
                </a:lnTo>
                <a:lnTo>
                  <a:pt x="4834496" y="165988"/>
                </a:lnTo>
                <a:lnTo>
                  <a:pt x="4834496" y="159638"/>
                </a:lnTo>
                <a:close/>
              </a:path>
              <a:path w="4847590" h="1598929">
                <a:moveTo>
                  <a:pt x="147180" y="1554225"/>
                </a:moveTo>
                <a:lnTo>
                  <a:pt x="96380" y="1554225"/>
                </a:lnTo>
                <a:lnTo>
                  <a:pt x="96380" y="1566925"/>
                </a:lnTo>
                <a:lnTo>
                  <a:pt x="147180" y="1566925"/>
                </a:lnTo>
                <a:lnTo>
                  <a:pt x="159880" y="1560575"/>
                </a:lnTo>
                <a:lnTo>
                  <a:pt x="147180" y="1554225"/>
                </a:lnTo>
                <a:close/>
              </a:path>
              <a:path w="4847590" h="1598929">
                <a:moveTo>
                  <a:pt x="12700" y="1554225"/>
                </a:moveTo>
                <a:lnTo>
                  <a:pt x="6350" y="1554225"/>
                </a:lnTo>
                <a:lnTo>
                  <a:pt x="12700" y="1560575"/>
                </a:lnTo>
                <a:lnTo>
                  <a:pt x="12700" y="1554225"/>
                </a:lnTo>
                <a:close/>
              </a:path>
              <a:path w="4847590" h="1598929">
                <a:moveTo>
                  <a:pt x="83680" y="1554225"/>
                </a:moveTo>
                <a:lnTo>
                  <a:pt x="12700" y="1554225"/>
                </a:lnTo>
                <a:lnTo>
                  <a:pt x="12700" y="1560575"/>
                </a:lnTo>
                <a:lnTo>
                  <a:pt x="83680" y="1560575"/>
                </a:lnTo>
                <a:lnTo>
                  <a:pt x="83680" y="1554225"/>
                </a:lnTo>
                <a:close/>
              </a:path>
              <a:path w="4847590" h="1598929">
                <a:moveTo>
                  <a:pt x="12700" y="165988"/>
                </a:moveTo>
                <a:lnTo>
                  <a:pt x="6350" y="172338"/>
                </a:lnTo>
                <a:lnTo>
                  <a:pt x="12700" y="172338"/>
                </a:lnTo>
                <a:lnTo>
                  <a:pt x="12700" y="165988"/>
                </a:lnTo>
                <a:close/>
              </a:path>
              <a:path w="4847590" h="1598929">
                <a:moveTo>
                  <a:pt x="4847196" y="159638"/>
                </a:moveTo>
                <a:lnTo>
                  <a:pt x="4840846" y="159638"/>
                </a:lnTo>
                <a:lnTo>
                  <a:pt x="4834496" y="165988"/>
                </a:lnTo>
                <a:lnTo>
                  <a:pt x="12700" y="165988"/>
                </a:lnTo>
                <a:lnTo>
                  <a:pt x="12700" y="172338"/>
                </a:lnTo>
                <a:lnTo>
                  <a:pt x="4844402" y="172338"/>
                </a:lnTo>
                <a:lnTo>
                  <a:pt x="4847196" y="169544"/>
                </a:lnTo>
                <a:lnTo>
                  <a:pt x="4847196" y="159638"/>
                </a:lnTo>
                <a:close/>
              </a:path>
              <a:path w="4847590" h="1598929">
                <a:moveTo>
                  <a:pt x="4847196" y="0"/>
                </a:moveTo>
                <a:lnTo>
                  <a:pt x="4834496" y="0"/>
                </a:lnTo>
                <a:lnTo>
                  <a:pt x="4834496" y="165988"/>
                </a:lnTo>
                <a:lnTo>
                  <a:pt x="4840846" y="159638"/>
                </a:lnTo>
                <a:lnTo>
                  <a:pt x="4847196" y="159638"/>
                </a:lnTo>
                <a:lnTo>
                  <a:pt x="484719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4" name="object 48"/>
          <p:cNvSpPr/>
          <p:nvPr/>
        </p:nvSpPr>
        <p:spPr>
          <a:xfrm>
            <a:off x="3927347" y="4940808"/>
            <a:ext cx="5634355" cy="685292"/>
          </a:xfrm>
          <a:custGeom>
            <a:avLst/>
            <a:gdLst/>
            <a:ahLst/>
            <a:cxnLst/>
            <a:rect l="l" t="t" r="r" b="b"/>
            <a:pathLst>
              <a:path w="5634355" h="792479">
                <a:moveTo>
                  <a:pt x="0" y="792480"/>
                </a:moveTo>
                <a:lnTo>
                  <a:pt x="5634228" y="792480"/>
                </a:lnTo>
                <a:lnTo>
                  <a:pt x="5634228" y="0"/>
                </a:lnTo>
                <a:lnTo>
                  <a:pt x="0" y="0"/>
                </a:lnTo>
                <a:lnTo>
                  <a:pt x="0" y="792480"/>
                </a:lnTo>
                <a:close/>
              </a:path>
            </a:pathLst>
          </a:custGeom>
          <a:ln w="9144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5" name="object 49"/>
          <p:cNvSpPr/>
          <p:nvPr/>
        </p:nvSpPr>
        <p:spPr>
          <a:xfrm>
            <a:off x="3982721" y="5228844"/>
            <a:ext cx="259080" cy="257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6" name="object 50"/>
          <p:cNvSpPr/>
          <p:nvPr/>
        </p:nvSpPr>
        <p:spPr>
          <a:xfrm>
            <a:off x="4542618" y="5287196"/>
            <a:ext cx="1165497" cy="233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7" name="object 51"/>
          <p:cNvSpPr/>
          <p:nvPr/>
        </p:nvSpPr>
        <p:spPr>
          <a:xfrm>
            <a:off x="6753859" y="5237988"/>
            <a:ext cx="662941" cy="2103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8" name="object 52"/>
          <p:cNvSpPr txBox="1"/>
          <p:nvPr/>
        </p:nvSpPr>
        <p:spPr>
          <a:xfrm>
            <a:off x="4037075" y="4984496"/>
            <a:ext cx="5447391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95"/>
              </a:spcBef>
            </a:pPr>
            <a:r>
              <a:rPr sz="1000" b="1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클라우드 </a:t>
            </a:r>
            <a:r>
              <a:rPr sz="1000" b="1" spc="75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보안</a:t>
            </a:r>
            <a:r>
              <a:rPr lang="en-US" sz="1000" b="1" spc="7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1000" b="1" spc="75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인증</a:t>
            </a:r>
            <a:r>
              <a:rPr sz="1000" b="1" spc="7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1000" b="1" spc="75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발급업체</a:t>
            </a:r>
            <a:r>
              <a:rPr sz="1000" b="1" spc="23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1000" b="1" spc="7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현황</a:t>
            </a:r>
            <a:r>
              <a:rPr lang="en-US" sz="1000" b="1" spc="7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endParaRPr sz="10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29" name="object 53"/>
          <p:cNvSpPr txBox="1"/>
          <p:nvPr/>
        </p:nvSpPr>
        <p:spPr>
          <a:xfrm>
            <a:off x="5530459" y="5227701"/>
            <a:ext cx="1216278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1454" marR="5080">
              <a:lnSpc>
                <a:spcPct val="100000"/>
              </a:lnSpc>
              <a:spcBef>
                <a:spcPts val="95"/>
              </a:spcBef>
            </a:pPr>
            <a:r>
              <a:rPr sz="1000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네이버</a:t>
            </a:r>
            <a:r>
              <a:rPr sz="1000" spc="4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 </a:t>
            </a:r>
            <a:r>
              <a:rPr sz="1000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비즈니스  </a:t>
            </a:r>
            <a:r>
              <a:rPr sz="1000" spc="50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플랫폼</a:t>
            </a:r>
            <a:r>
              <a:rPr sz="1000" spc="5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㈜</a:t>
            </a:r>
            <a:endParaRPr sz="10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30" name="object 54"/>
          <p:cNvSpPr txBox="1"/>
          <p:nvPr/>
        </p:nvSpPr>
        <p:spPr>
          <a:xfrm>
            <a:off x="6753859" y="5430726"/>
            <a:ext cx="518795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㈜</a:t>
            </a:r>
            <a:r>
              <a:rPr sz="1000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가비아</a:t>
            </a:r>
            <a:endParaRPr sz="10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35" name="object 52"/>
          <p:cNvSpPr txBox="1"/>
          <p:nvPr/>
        </p:nvSpPr>
        <p:spPr>
          <a:xfrm>
            <a:off x="3319526" y="5457045"/>
            <a:ext cx="196850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28270" algn="ctr">
              <a:lnSpc>
                <a:spcPct val="100000"/>
              </a:lnSpc>
            </a:pPr>
            <a:r>
              <a:rPr sz="1000" spc="-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㈜</a:t>
            </a:r>
            <a:r>
              <a:rPr sz="1000" spc="75" dirty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케이티</a:t>
            </a:r>
            <a:endParaRPr sz="10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36" name="object 52"/>
          <p:cNvSpPr txBox="1"/>
          <p:nvPr/>
        </p:nvSpPr>
        <p:spPr>
          <a:xfrm>
            <a:off x="4643132" y="2284998"/>
            <a:ext cx="928329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128270" algn="ctr">
              <a:lnSpc>
                <a:spcPct val="100000"/>
              </a:lnSpc>
            </a:pPr>
            <a:r>
              <a:rPr lang="ko-KR" altLang="en-US" sz="1000" spc="-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민간 클라우드</a:t>
            </a:r>
            <a:endParaRPr lang="en-US" altLang="ko-KR" sz="1000" spc="-5" dirty="0" smtClean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  <a:p>
            <a:pPr marR="128270" algn="ctr">
              <a:lnSpc>
                <a:spcPct val="100000"/>
              </a:lnSpc>
            </a:pPr>
            <a:r>
              <a:rPr lang="ko-KR" altLang="en-US" sz="1000" spc="-5" dirty="0" smtClean="0">
                <a:latin typeface="Rix모던고딕 L" panose="02020603020101020101" pitchFamily="18" charset="-127"/>
                <a:ea typeface="Rix모던고딕 L" panose="02020603020101020101" pitchFamily="18" charset="-127"/>
                <a:cs typeface="Noto Sans CJK JP Regular"/>
              </a:rPr>
              <a:t>이용 불가</a:t>
            </a:r>
            <a:endParaRPr sz="10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37" name="직사각형 136"/>
          <p:cNvSpPr/>
          <p:nvPr/>
        </p:nvSpPr>
        <p:spPr bwMode="auto">
          <a:xfrm>
            <a:off x="4013259" y="2997678"/>
            <a:ext cx="796485" cy="2367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</a:t>
            </a:r>
            <a:r>
              <a:rPr lang="en-US" altLang="ko-KR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21</a:t>
            </a: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조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8" name="직사각형 137"/>
          <p:cNvSpPr/>
          <p:nvPr/>
        </p:nvSpPr>
        <p:spPr bwMode="auto">
          <a:xfrm>
            <a:off x="4013259" y="3454878"/>
            <a:ext cx="796485" cy="2367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</a:t>
            </a:r>
            <a:r>
              <a:rPr lang="en-US" altLang="ko-KR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23 ~ 27</a:t>
            </a:r>
            <a:r>
              <a:rPr lang="ko-KR" altLang="en-US" sz="10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조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6" name="Rectangle 6"/>
          <p:cNvSpPr>
            <a:spLocks noChangeArrowheads="1"/>
          </p:cNvSpPr>
          <p:nvPr/>
        </p:nvSpPr>
        <p:spPr bwMode="auto">
          <a:xfrm>
            <a:off x="487681" y="1982416"/>
            <a:ext cx="3351160" cy="700585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공공기관 민간 클라우드 이용 지침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147" name="Rectangle 6"/>
          <p:cNvSpPr>
            <a:spLocks noChangeArrowheads="1"/>
          </p:cNvSpPr>
          <p:nvPr/>
        </p:nvSpPr>
        <p:spPr bwMode="auto">
          <a:xfrm>
            <a:off x="487681" y="2763466"/>
            <a:ext cx="3351160" cy="1121591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클라우드 컴퓨팅 발전 및 이용자 보호에 관한 법률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148" name="Rectangle 6"/>
          <p:cNvSpPr>
            <a:spLocks noChangeArrowheads="1"/>
          </p:cNvSpPr>
          <p:nvPr/>
        </p:nvSpPr>
        <p:spPr bwMode="auto">
          <a:xfrm>
            <a:off x="487681" y="3982667"/>
            <a:ext cx="3351160" cy="862638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클라우드 컴퓨팅서비스 정보보호에 관한 기준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149" name="Rectangle 6"/>
          <p:cNvSpPr>
            <a:spLocks noChangeArrowheads="1"/>
          </p:cNvSpPr>
          <p:nvPr/>
        </p:nvSpPr>
        <p:spPr bwMode="auto">
          <a:xfrm>
            <a:off x="487681" y="4940809"/>
            <a:ext cx="3351160" cy="655988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클라우드 컴퓨팅서비스 보안인증제도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200023" y="5753100"/>
            <a:ext cx="9505952" cy="638699"/>
            <a:chOff x="272480" y="5514672"/>
            <a:chExt cx="9361040" cy="747538"/>
          </a:xfrm>
        </p:grpSpPr>
        <p:sp>
          <p:nvSpPr>
            <p:cNvPr id="151" name="직사각형 35"/>
            <p:cNvSpPr>
              <a:spLocks noChangeArrowheads="1"/>
            </p:cNvSpPr>
            <p:nvPr/>
          </p:nvSpPr>
          <p:spPr bwMode="auto">
            <a:xfrm>
              <a:off x="1640632" y="5514672"/>
              <a:ext cx="7992888" cy="747538"/>
            </a:xfrm>
            <a:prstGeom prst="rect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sm" len="sm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80000" tIns="36000" rIns="72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LH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공사 정보자원의 등급 평가를 통한 민간 클라우드 이용 가능 여부에 대한 확인이 우선 필요함</a:t>
              </a:r>
              <a:endParaRPr kumimoji="1" lang="en-US" altLang="ko-KR" sz="1200" dirty="0" smtClean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182563" indent="-182563" latinLnBrk="1">
                <a:spcBef>
                  <a:spcPts val="300"/>
                </a:spcBef>
                <a:buClr>
                  <a:prstClr val="black"/>
                </a:buClr>
                <a:buFont typeface="Wingdings" pitchFamily="2" charset="2"/>
                <a:buChar char="q"/>
                <a:defRPr/>
              </a:pP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민간 </a:t>
              </a:r>
              <a:r>
                <a:rPr kumimoji="1" lang="ko-KR" altLang="en-US" sz="1200" dirty="0" err="1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퍼블릭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클라우드의 경우 국내 사업자의 </a:t>
              </a:r>
              <a:r>
                <a:rPr kumimoji="1" lang="en-US" altLang="ko-KR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IaaS </a:t>
              </a:r>
              <a:r>
                <a:rPr kumimoji="1" lang="ko-KR" altLang="en-US" sz="1200" dirty="0" smtClean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서비스 이외의 서비스 영역은 단기 도입에 현실적 제약이 존재함</a:t>
              </a:r>
              <a:endParaRPr kumimoji="1" lang="en-US" altLang="ko-KR" sz="120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52" name="오각형 151"/>
            <p:cNvSpPr>
              <a:spLocks noChangeArrowheads="1"/>
            </p:cNvSpPr>
            <p:nvPr/>
          </p:nvSpPr>
          <p:spPr bwMode="gray">
            <a:xfrm>
              <a:off x="272480" y="5514672"/>
              <a:ext cx="1332148" cy="747538"/>
            </a:xfrm>
            <a:prstGeom prst="homePlate">
              <a:avLst>
                <a:gd name="adj" fmla="val 19025"/>
              </a:avLst>
            </a:prstGeom>
            <a:solidFill>
              <a:schemeClr val="tx1">
                <a:lumMod val="65000"/>
                <a:lumOff val="35000"/>
              </a:schemeClr>
            </a:solidFill>
            <a:ln w="63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>
              <a:defPPr>
                <a:defRPr lang="en-US"/>
              </a:defPPr>
              <a:lvl1pPr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1pPr>
              <a:lvl2pPr marL="455582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2pPr>
              <a:lvl3pPr marL="912750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3pPr>
              <a:lvl4pPr marL="1369918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4pPr>
              <a:lvl5pPr marL="1827086" indent="1588" algn="ctr" rtl="0" fontAlgn="base" latinLnBrk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5pPr>
              <a:lvl6pPr marL="2285841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6pPr>
              <a:lvl7pPr marL="2743010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7pPr>
              <a:lvl8pPr marL="3200179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8pPr>
              <a:lvl9pPr marL="3657346" algn="l" defTabSz="914336" rtl="0" eaLnBrk="1" latinLnBrk="1" hangingPunct="1">
                <a:defRPr kumimoji="1" sz="1400" b="1" kern="1200">
                  <a:solidFill>
                    <a:srgbClr val="000000"/>
                  </a:solidFill>
                  <a:latin typeface="뫼비우스 Regular" pitchFamily="2" charset="-127"/>
                  <a:ea typeface="뫼비우스 Regular" pitchFamily="2" charset="-127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Key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Findings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100" y="5270499"/>
            <a:ext cx="978417" cy="25019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25" y="5252079"/>
            <a:ext cx="854075" cy="3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3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관련 기관들은 민간 클라우드 컴퓨팅 활용을 활성화하기 위해 </a:t>
            </a:r>
            <a:r>
              <a:rPr lang="en-US" altLang="ko-KR" dirty="0"/>
              <a:t>『</a:t>
            </a:r>
            <a:r>
              <a:rPr lang="ko-KR" altLang="en-US" dirty="0"/>
              <a:t>클라우드컴퓨팅 발전 및 이용자 보호에 관한 법률</a:t>
            </a:r>
            <a:r>
              <a:rPr lang="en-US" altLang="ko-KR" dirty="0"/>
              <a:t>』</a:t>
            </a:r>
            <a:r>
              <a:rPr lang="ko-KR" altLang="en-US" dirty="0"/>
              <a:t>을 근간으로 최근 필요한 지침 및 가이드라인을 개정하고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 1.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관련 법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지침 연계 관계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r>
              <a:rPr lang="ko-KR" altLang="en-US" b="0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제도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cxnSp>
        <p:nvCxnSpPr>
          <p:cNvPr id="96" name="직선 연결선 95"/>
          <p:cNvCxnSpPr/>
          <p:nvPr/>
        </p:nvCxnSpPr>
        <p:spPr bwMode="auto">
          <a:xfrm>
            <a:off x="200025" y="1916482"/>
            <a:ext cx="9504000" cy="0"/>
          </a:xfrm>
          <a:prstGeom prst="line">
            <a:avLst/>
          </a:prstGeom>
          <a:solidFill>
            <a:srgbClr val="FBB7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TextBox 96"/>
          <p:cNvSpPr txBox="1"/>
          <p:nvPr/>
        </p:nvSpPr>
        <p:spPr>
          <a:xfrm>
            <a:off x="250129" y="1627053"/>
            <a:ext cx="5298901" cy="28814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관련 주요 법령 및 가이드라인 제정 </a:t>
            </a:r>
            <a:r>
              <a:rPr lang="en-US" altLang="ko-KR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History</a:t>
            </a:r>
          </a:p>
        </p:txBody>
      </p:sp>
      <p:sp>
        <p:nvSpPr>
          <p:cNvPr id="98" name="오른쪽 화살표 97"/>
          <p:cNvSpPr/>
          <p:nvPr/>
        </p:nvSpPr>
        <p:spPr bwMode="auto">
          <a:xfrm>
            <a:off x="200025" y="2217106"/>
            <a:ext cx="9460633" cy="504000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9" name="타원 98"/>
          <p:cNvSpPr/>
          <p:nvPr/>
        </p:nvSpPr>
        <p:spPr bwMode="auto">
          <a:xfrm>
            <a:off x="2469483" y="2375770"/>
            <a:ext cx="180000" cy="180000"/>
          </a:xfrm>
          <a:prstGeom prst="ellipse">
            <a:avLst/>
          </a:prstGeom>
          <a:solidFill>
            <a:schemeClr val="bg2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0" name="타원 99"/>
          <p:cNvSpPr/>
          <p:nvPr/>
        </p:nvSpPr>
        <p:spPr bwMode="auto">
          <a:xfrm>
            <a:off x="7042839" y="2375770"/>
            <a:ext cx="180000" cy="180000"/>
          </a:xfrm>
          <a:prstGeom prst="ellipse">
            <a:avLst/>
          </a:prstGeom>
          <a:solidFill>
            <a:schemeClr val="bg2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1" name="타원 100"/>
          <p:cNvSpPr/>
          <p:nvPr/>
        </p:nvSpPr>
        <p:spPr bwMode="auto">
          <a:xfrm>
            <a:off x="8567293" y="2375770"/>
            <a:ext cx="180000" cy="180000"/>
          </a:xfrm>
          <a:prstGeom prst="ellipse">
            <a:avLst/>
          </a:prstGeom>
          <a:solidFill>
            <a:schemeClr val="bg2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2" name="타원 101"/>
          <p:cNvSpPr/>
          <p:nvPr/>
        </p:nvSpPr>
        <p:spPr bwMode="auto">
          <a:xfrm>
            <a:off x="5518387" y="2375770"/>
            <a:ext cx="180000" cy="180000"/>
          </a:xfrm>
          <a:prstGeom prst="ellipse">
            <a:avLst/>
          </a:prstGeom>
          <a:solidFill>
            <a:schemeClr val="bg2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3" name="타원 102"/>
          <p:cNvSpPr/>
          <p:nvPr/>
        </p:nvSpPr>
        <p:spPr bwMode="auto">
          <a:xfrm>
            <a:off x="3993935" y="2375770"/>
            <a:ext cx="180000" cy="180000"/>
          </a:xfrm>
          <a:prstGeom prst="ellipse">
            <a:avLst/>
          </a:prstGeom>
          <a:solidFill>
            <a:schemeClr val="bg2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4" name="타원 103"/>
          <p:cNvSpPr/>
          <p:nvPr/>
        </p:nvSpPr>
        <p:spPr bwMode="auto">
          <a:xfrm>
            <a:off x="945031" y="2375770"/>
            <a:ext cx="180000" cy="180000"/>
          </a:xfrm>
          <a:prstGeom prst="ellipse">
            <a:avLst/>
          </a:prstGeom>
          <a:solidFill>
            <a:schemeClr val="bg2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390429" y="2019847"/>
            <a:ext cx="371897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’15.3</a:t>
            </a:r>
            <a:r>
              <a:rPr lang="ko-KR" altLang="en-US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100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927328" y="2019847"/>
            <a:ext cx="371897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’16.7</a:t>
            </a:r>
            <a:r>
              <a:rPr lang="ko-KR" altLang="en-US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100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8466853" y="2019847"/>
            <a:ext cx="371897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’16.7</a:t>
            </a:r>
            <a:r>
              <a:rPr lang="ko-KR" altLang="en-US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100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427854" y="2019847"/>
            <a:ext cx="371897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’16.6</a:t>
            </a:r>
            <a:r>
              <a:rPr lang="ko-KR" altLang="en-US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100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900329" y="2019847"/>
            <a:ext cx="371897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’16.4</a:t>
            </a:r>
            <a:r>
              <a:rPr lang="ko-KR" altLang="en-US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100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52327" y="2019847"/>
            <a:ext cx="371897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’11.9</a:t>
            </a:r>
            <a:r>
              <a:rPr lang="ko-KR" altLang="en-US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100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1911593" y="3451765"/>
            <a:ext cx="1490989" cy="479553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클라우드컴퓨팅 발전 및 이용자 보호에 관한 법률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2418741" y="3956943"/>
            <a:ext cx="463268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미래부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113" name="꺾인 연결선 112"/>
          <p:cNvCxnSpPr>
            <a:stCxn id="99" idx="4"/>
            <a:endCxn id="111" idx="0"/>
          </p:cNvCxnSpPr>
          <p:nvPr/>
        </p:nvCxnSpPr>
        <p:spPr bwMode="auto">
          <a:xfrm rot="16200000" flipH="1">
            <a:off x="2160288" y="2954964"/>
            <a:ext cx="895995" cy="97605"/>
          </a:xfrm>
          <a:prstGeom prst="bentConnector3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4" name="직사각형 113"/>
          <p:cNvSpPr/>
          <p:nvPr/>
        </p:nvSpPr>
        <p:spPr bwMode="auto">
          <a:xfrm>
            <a:off x="6550376" y="5087715"/>
            <a:ext cx="1490989" cy="479553"/>
          </a:xfrm>
          <a:prstGeom prst="rect">
            <a:avLst/>
          </a:prstGeom>
          <a:pattFill prst="diagBrick">
            <a:fgClr>
              <a:srgbClr val="FFC000"/>
            </a:fgClr>
            <a:bgClr>
              <a:schemeClr val="bg1"/>
            </a:bgClr>
          </a:patt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sz="9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 민간 </a:t>
            </a:r>
            <a:r>
              <a:rPr lang="ko-KR" altLang="en-US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endParaRPr lang="en-US" altLang="ko-KR" sz="9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 </a:t>
            </a:r>
            <a:r>
              <a:rPr lang="ko-KR" altLang="en-US" sz="9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가이드라인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050890" y="5592893"/>
            <a:ext cx="463268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행자부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116" name="꺾인 연결선 115"/>
          <p:cNvCxnSpPr>
            <a:stCxn id="100" idx="4"/>
            <a:endCxn id="114" idx="0"/>
          </p:cNvCxnSpPr>
          <p:nvPr/>
        </p:nvCxnSpPr>
        <p:spPr bwMode="auto">
          <a:xfrm rot="16200000" flipH="1">
            <a:off x="5948383" y="3740226"/>
            <a:ext cx="2531945" cy="163032"/>
          </a:xfrm>
          <a:prstGeom prst="bentConnector3">
            <a:avLst>
              <a:gd name="adj1" fmla="val 50000"/>
            </a:avLst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7" name="직사각형 116"/>
          <p:cNvSpPr/>
          <p:nvPr/>
        </p:nvSpPr>
        <p:spPr bwMode="auto">
          <a:xfrm>
            <a:off x="8096637" y="5658822"/>
            <a:ext cx="1490989" cy="479553"/>
          </a:xfrm>
          <a:prstGeom prst="rect">
            <a:avLst/>
          </a:prstGeom>
          <a:pattFill prst="diagBrick">
            <a:fgClr>
              <a:srgbClr val="FFC000"/>
            </a:fgClr>
            <a:bgClr>
              <a:schemeClr val="bg1"/>
            </a:bgClr>
          </a:patt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sz="9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국가</a:t>
            </a:r>
            <a:r>
              <a:rPr lang="en-US" altLang="ko-KR" sz="9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  <a:r>
              <a:rPr lang="ko-KR" altLang="en-US" sz="9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 클라우드컴퓨팅 보안 가이드라인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472070" y="6144950"/>
            <a:ext cx="694101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국가정보원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5004115" y="4547005"/>
            <a:ext cx="1490989" cy="479553"/>
          </a:xfrm>
          <a:prstGeom prst="rect">
            <a:avLst/>
          </a:prstGeom>
          <a:pattFill prst="diagBrick">
            <a:fgClr>
              <a:srgbClr val="FFC000"/>
            </a:fgClr>
            <a:bgClr>
              <a:schemeClr val="bg1"/>
            </a:bgClr>
          </a:patt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sz="9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개인정보 비식별 조치 가이드라인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320337" y="5052183"/>
            <a:ext cx="878446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행자부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미래부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121" name="꺾인 연결선 120"/>
          <p:cNvCxnSpPr>
            <a:stCxn id="101" idx="4"/>
            <a:endCxn id="117" idx="0"/>
          </p:cNvCxnSpPr>
          <p:nvPr/>
        </p:nvCxnSpPr>
        <p:spPr bwMode="auto">
          <a:xfrm rot="16200000" flipH="1">
            <a:off x="7198186" y="4014876"/>
            <a:ext cx="3103052" cy="184839"/>
          </a:xfrm>
          <a:prstGeom prst="bentConnector3">
            <a:avLst>
              <a:gd name="adj1" fmla="val 50000"/>
            </a:avLst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2" name="꺾인 연결선 121"/>
          <p:cNvCxnSpPr>
            <a:stCxn id="102" idx="5"/>
            <a:endCxn id="119" idx="0"/>
          </p:cNvCxnSpPr>
          <p:nvPr/>
        </p:nvCxnSpPr>
        <p:spPr bwMode="auto">
          <a:xfrm rot="16200000" flipH="1">
            <a:off x="4702021" y="3499415"/>
            <a:ext cx="2017595" cy="77583"/>
          </a:xfrm>
          <a:prstGeom prst="bentConnector3">
            <a:avLst>
              <a:gd name="adj1" fmla="val 50000"/>
            </a:avLst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3" name="직사각형 122"/>
          <p:cNvSpPr/>
          <p:nvPr/>
        </p:nvSpPr>
        <p:spPr bwMode="auto">
          <a:xfrm>
            <a:off x="3457854" y="3967548"/>
            <a:ext cx="1490989" cy="479553"/>
          </a:xfrm>
          <a:prstGeom prst="rect">
            <a:avLst/>
          </a:prstGeom>
          <a:pattFill prst="narVert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sz="9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클라우드컴퓨팅 보안인증제도</a:t>
            </a:r>
            <a:endParaRPr lang="ko-KR" altLang="en-US" sz="900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945081" y="4472726"/>
            <a:ext cx="463268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00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미래부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5" name="직사각형 124"/>
          <p:cNvSpPr/>
          <p:nvPr/>
        </p:nvSpPr>
        <p:spPr bwMode="auto">
          <a:xfrm>
            <a:off x="365332" y="2950463"/>
            <a:ext cx="1490989" cy="479553"/>
          </a:xfrm>
          <a:prstGeom prst="rect">
            <a:avLst/>
          </a:prstGeom>
          <a:pattFill prst="ltUpDiag">
            <a:fgClr>
              <a:schemeClr val="accent2"/>
            </a:fgClr>
            <a:bgClr>
              <a:schemeClr val="bg1"/>
            </a:bgClr>
          </a:patt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sz="9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개인정보보호법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874115" y="3455641"/>
            <a:ext cx="463268" cy="2180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>
              <a:lnSpc>
                <a:spcPts val="1700"/>
              </a:lnSpc>
              <a:buClr>
                <a:schemeClr val="tx1"/>
              </a:buClr>
            </a:pP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행자부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127" name="꺾인 연결선 126"/>
          <p:cNvCxnSpPr>
            <a:stCxn id="103" idx="4"/>
            <a:endCxn id="123" idx="0"/>
          </p:cNvCxnSpPr>
          <p:nvPr/>
        </p:nvCxnSpPr>
        <p:spPr bwMode="auto">
          <a:xfrm rot="16200000" flipH="1">
            <a:off x="3437753" y="3201952"/>
            <a:ext cx="1411778" cy="119414"/>
          </a:xfrm>
          <a:prstGeom prst="bentConnector3">
            <a:avLst>
              <a:gd name="adj1" fmla="val 50000"/>
            </a:avLst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8" name="꺾인 연결선 127"/>
          <p:cNvCxnSpPr>
            <a:stCxn id="104" idx="4"/>
            <a:endCxn id="125" idx="0"/>
          </p:cNvCxnSpPr>
          <p:nvPr/>
        </p:nvCxnSpPr>
        <p:spPr bwMode="auto">
          <a:xfrm rot="16200000" flipH="1">
            <a:off x="875583" y="2715218"/>
            <a:ext cx="394693" cy="75796"/>
          </a:xfrm>
          <a:prstGeom prst="bentConnector3">
            <a:avLst>
              <a:gd name="adj1" fmla="val 50000"/>
            </a:avLst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176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클라우드서비스 활용 관련 보안 이슈를 중심으로 관련 법령 조항들의 요건은 상당부문 일관된 연관성을 가지고 있어</a:t>
            </a:r>
            <a:r>
              <a:rPr lang="en-US" altLang="ko-KR" dirty="0"/>
              <a:t>, </a:t>
            </a:r>
            <a:r>
              <a:rPr lang="ko-KR" altLang="en-US" dirty="0"/>
              <a:t>해당 법령의 해석에 있어 연계된 관련 법령과의 전체적인 관점에서 이해가 필요함 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 2.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지침 관련 핵심 이슈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r>
              <a:rPr lang="ko-KR" altLang="en-US" b="0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제도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7569200" y="2590800"/>
            <a:ext cx="1943100" cy="284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auto">
          <a:xfrm>
            <a:off x="200025" y="1916482"/>
            <a:ext cx="9504000" cy="0"/>
          </a:xfrm>
          <a:prstGeom prst="line">
            <a:avLst/>
          </a:prstGeom>
          <a:solidFill>
            <a:srgbClr val="FBB7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250129" y="1627053"/>
            <a:ext cx="6747571" cy="28814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공공기관이 민간 클라우드 서비스 도입과 관련한 주요 법</a:t>
            </a:r>
            <a:r>
              <a:rPr lang="en-US" altLang="ko-KR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지침 및 상호 연관성</a:t>
            </a:r>
            <a:endParaRPr lang="en-US" altLang="ko-KR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482600" y="3479800"/>
            <a:ext cx="1152000" cy="864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</a:t>
            </a: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675" y="4497303"/>
            <a:ext cx="1613849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정보화사업</a:t>
            </a:r>
            <a:endParaRPr lang="en-US" altLang="ko-KR" sz="1100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>
              <a:buClr>
                <a:schemeClr val="tx1"/>
              </a:buClr>
            </a:pPr>
            <a:r>
              <a:rPr lang="ko-KR" altLang="en-US" sz="11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계획 수립</a:t>
            </a:r>
            <a:endParaRPr lang="en-US" altLang="ko-KR" sz="1100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0200" y="2244188"/>
            <a:ext cx="3570700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법</a:t>
            </a:r>
            <a:r>
              <a:rPr lang="en-US" altLang="ko-KR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지침 관련</a:t>
            </a:r>
            <a:r>
              <a:rPr lang="en-US" altLang="ko-KR" b="1" dirty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주요 충족 필요 요건</a:t>
            </a:r>
            <a:endParaRPr lang="en-US" altLang="ko-KR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326325" y="2707334"/>
            <a:ext cx="180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 클라우드 서비스</a:t>
            </a: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 가능 여부 확인</a:t>
            </a: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49100" y="3318310"/>
            <a:ext cx="1613849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『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 민간 클라우드 이용 가이드라인</a:t>
            </a: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』 (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행자부</a:t>
            </a: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6574" y="2622052"/>
            <a:ext cx="1613849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자체평가 후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등급 결과에 따른 검증 필요 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4447224" y="2970498"/>
            <a:ext cx="432000" cy="3569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시스템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985373" y="2970498"/>
            <a:ext cx="432000" cy="3569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구현성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526724" y="2970498"/>
            <a:ext cx="432000" cy="3569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경제성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2326325" y="3710634"/>
            <a:ext cx="180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보안인증을 받은 업체의 서비스 이용</a:t>
            </a: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49100" y="4321610"/>
            <a:ext cx="1613849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『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보안인증제도</a:t>
            </a: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』 (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미래부</a:t>
            </a: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 bwMode="auto">
          <a:xfrm>
            <a:off x="4630598" y="3829708"/>
            <a:ext cx="1141551" cy="3569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보안인증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2326325" y="4713934"/>
            <a:ext cx="1800000" cy="57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보안성 검토</a:t>
            </a:r>
            <a:r>
              <a: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확인</a:t>
            </a: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51589" y="5346134"/>
            <a:ext cx="1739936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『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국가</a:t>
            </a: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 클라우드 컴퓨팅 보안 가이드라인</a:t>
            </a: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』 (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국정원</a:t>
            </a: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4630598" y="4798083"/>
            <a:ext cx="1141551" cy="35690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보안성 검토</a:t>
            </a:r>
            <a:endParaRPr lang="en-US" altLang="ko-KR" sz="10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31100" y="2032966"/>
            <a:ext cx="217292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buClr>
                <a:schemeClr val="tx1"/>
              </a:buClr>
            </a:pPr>
            <a:r>
              <a:rPr lang="ko-KR" altLang="en-US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서비스 업체의</a:t>
            </a:r>
            <a:endParaRPr lang="en-US" altLang="ko-KR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buClr>
                <a:schemeClr val="tx1"/>
              </a:buClr>
            </a:pPr>
            <a:r>
              <a:rPr lang="ko-KR" altLang="en-US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주요 자격 요건</a:t>
            </a:r>
            <a:endParaRPr lang="en-US" altLang="ko-KR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 bwMode="auto">
          <a:xfrm>
            <a:off x="7708900" y="2657475"/>
            <a:ext cx="1620000" cy="396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데이터센터 물리적 위치 국내 존재</a:t>
            </a:r>
          </a:p>
        </p:txBody>
      </p:sp>
      <p:sp>
        <p:nvSpPr>
          <p:cNvPr id="26" name="모서리가 둥근 직사각형 25"/>
          <p:cNvSpPr/>
          <p:nvPr/>
        </p:nvSpPr>
        <p:spPr bwMode="auto">
          <a:xfrm>
            <a:off x="7721600" y="3125787"/>
            <a:ext cx="1620000" cy="396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데이터센터</a:t>
            </a:r>
            <a:r>
              <a:rPr lang="en-US" altLang="ko-KR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망은 민간기업용 서비스와 분리</a:t>
            </a: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7721600" y="3594099"/>
            <a:ext cx="1620000" cy="396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보안인증을 받은 업체</a:t>
            </a: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7708900" y="4062411"/>
            <a:ext cx="1620000" cy="396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제품별 인증 제품 사용</a:t>
            </a:r>
            <a:endParaRPr lang="en-US" altLang="ko-KR" sz="10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(CC</a:t>
            </a: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인증</a:t>
            </a:r>
            <a:r>
              <a:rPr lang="en-US" altLang="ko-KR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암호화모듈</a:t>
            </a:r>
            <a:r>
              <a:rPr lang="en-US" altLang="ko-KR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lang="ko-KR" altLang="en-US" sz="10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 bwMode="auto">
          <a:xfrm>
            <a:off x="7721600" y="4530725"/>
            <a:ext cx="1620000" cy="396000"/>
          </a:xfrm>
          <a:prstGeom prst="roundRect">
            <a:avLst/>
          </a:prstGeom>
          <a:solidFill>
            <a:schemeClr val="bg1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기타 보안 요구사항</a:t>
            </a:r>
            <a:r>
              <a:rPr lang="en-US" altLang="ko-KR" sz="1000" b="1" baseline="300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1)</a:t>
            </a: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등</a:t>
            </a:r>
            <a:endParaRPr lang="en-US" altLang="ko-KR" sz="10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침해</a:t>
            </a:r>
            <a:r>
              <a:rPr lang="en-US" altLang="ko-KR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이중화</a:t>
            </a:r>
            <a:r>
              <a:rPr lang="en-US" altLang="ko-KR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출입통제 등</a:t>
            </a:r>
            <a:r>
              <a:rPr lang="en-US" altLang="ko-KR" sz="10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607301" y="5501645"/>
            <a:ext cx="1847146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『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국가</a:t>
            </a: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.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 클라우드 컴퓨팅 보안 가이드라인</a:t>
            </a: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』 (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국정원</a:t>
            </a: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cxnSp>
        <p:nvCxnSpPr>
          <p:cNvPr id="31" name="꺾인 연결선 30"/>
          <p:cNvCxnSpPr>
            <a:stCxn id="6" idx="1"/>
            <a:endCxn id="20" idx="3"/>
          </p:cNvCxnSpPr>
          <p:nvPr/>
        </p:nvCxnSpPr>
        <p:spPr bwMode="auto">
          <a:xfrm rot="10800000">
            <a:off x="5772150" y="4008160"/>
            <a:ext cx="1797051" cy="4641"/>
          </a:xfrm>
          <a:prstGeom prst="bentConnector3">
            <a:avLst/>
          </a:prstGeom>
          <a:solidFill>
            <a:srgbClr val="FBB779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5878520" y="4367116"/>
            <a:ext cx="1496705" cy="9233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sz="1000" i="1" dirty="0" smtClean="0"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보안인증의 요건에 대부분 포함되어 있는 항목으로 </a:t>
            </a:r>
            <a:r>
              <a:rPr lang="en-US" altLang="ko-KR" sz="1000" i="1" dirty="0" smtClean="0"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『</a:t>
            </a:r>
            <a:r>
              <a:rPr lang="ko-KR" altLang="en-US" sz="1000" i="1" dirty="0" smtClean="0"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컴퓨팅 서비스 정보보호에 관한 기준</a:t>
            </a:r>
            <a:r>
              <a:rPr lang="en-US" altLang="ko-KR" sz="1000" i="1" dirty="0" smtClean="0"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』</a:t>
            </a:r>
            <a:r>
              <a:rPr lang="ko-KR" altLang="en-US" sz="1000" i="1" dirty="0" smtClean="0"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 준수여부는 보안인증을 통해 확인 가능함</a:t>
            </a:r>
            <a:endParaRPr lang="en-US" altLang="ko-KR" sz="1000" i="1" dirty="0" smtClean="0">
              <a:solidFill>
                <a:srgbClr val="0070C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42478" y="3495966"/>
            <a:ext cx="1283358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sz="1000" i="1" dirty="0" smtClean="0"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동일한 항목 요건으로 구성되어 있음</a:t>
            </a:r>
            <a:endParaRPr lang="en-US" altLang="ko-KR" sz="1000" i="1" dirty="0" smtClean="0">
              <a:solidFill>
                <a:srgbClr val="0070C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34" name="직선 화살표 연결선 33"/>
          <p:cNvCxnSpPr>
            <a:stCxn id="16" idx="2"/>
            <a:endCxn id="20" idx="0"/>
          </p:cNvCxnSpPr>
          <p:nvPr/>
        </p:nvCxnSpPr>
        <p:spPr bwMode="auto">
          <a:xfrm>
            <a:off x="5201373" y="3327400"/>
            <a:ext cx="1" cy="502308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rgbClr val="0070C0"/>
            </a:solidFill>
            <a:prstDash val="solid"/>
            <a:round/>
            <a:headEnd type="triangle"/>
            <a:tailEnd type="triangle"/>
          </a:ln>
          <a:effectLst/>
        </p:spPr>
      </p:cxnSp>
      <p:cxnSp>
        <p:nvCxnSpPr>
          <p:cNvPr id="35" name="직선 화살표 연결선 34"/>
          <p:cNvCxnSpPr>
            <a:stCxn id="20" idx="2"/>
            <a:endCxn id="23" idx="0"/>
          </p:cNvCxnSpPr>
          <p:nvPr/>
        </p:nvCxnSpPr>
        <p:spPr bwMode="auto">
          <a:xfrm>
            <a:off x="5201374" y="4186610"/>
            <a:ext cx="0" cy="611473"/>
          </a:xfrm>
          <a:prstGeom prst="straightConnector1">
            <a:avLst/>
          </a:prstGeom>
          <a:solidFill>
            <a:srgbClr val="FBB779"/>
          </a:solidFill>
          <a:ln w="19050" cap="flat" cmpd="sng" algn="ctr">
            <a:solidFill>
              <a:srgbClr val="0070C0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3999929" y="4371110"/>
            <a:ext cx="1229849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sz="1000" i="1" dirty="0" smtClean="0"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내용이 상당부문 중복되어 있음 </a:t>
            </a:r>
            <a:r>
              <a:rPr lang="en-US" altLang="ko-KR" sz="1000" i="1" dirty="0" smtClean="0">
                <a:solidFill>
                  <a:srgbClr val="0070C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*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0127" y="6211552"/>
            <a:ext cx="6836473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*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대한민국정부에서 발행한 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『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클라우드컴퓨팅 주요법령 해설서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』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의하면 보안인증을 받은 경우 해당 항목에 대해서는 보안성 검토를 생략할 수 있음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38" name="꺾인 연결선 37"/>
          <p:cNvCxnSpPr>
            <a:stCxn id="9" idx="6"/>
            <a:endCxn id="12" idx="1"/>
          </p:cNvCxnSpPr>
          <p:nvPr/>
        </p:nvCxnSpPr>
        <p:spPr bwMode="auto">
          <a:xfrm flipV="1">
            <a:off x="1634600" y="2995334"/>
            <a:ext cx="691725" cy="916466"/>
          </a:xfrm>
          <a:prstGeom prst="bentConnector3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꺾인 연결선 38"/>
          <p:cNvCxnSpPr>
            <a:stCxn id="9" idx="6"/>
            <a:endCxn id="18" idx="1"/>
          </p:cNvCxnSpPr>
          <p:nvPr/>
        </p:nvCxnSpPr>
        <p:spPr bwMode="auto">
          <a:xfrm>
            <a:off x="1634600" y="3911800"/>
            <a:ext cx="691725" cy="86834"/>
          </a:xfrm>
          <a:prstGeom prst="bentConnector3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꺾인 연결선 39"/>
          <p:cNvCxnSpPr>
            <a:stCxn id="9" idx="6"/>
            <a:endCxn id="21" idx="1"/>
          </p:cNvCxnSpPr>
          <p:nvPr/>
        </p:nvCxnSpPr>
        <p:spPr bwMode="auto">
          <a:xfrm>
            <a:off x="1634600" y="3911800"/>
            <a:ext cx="691725" cy="1090134"/>
          </a:xfrm>
          <a:prstGeom prst="bentConnector3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7627054" y="4962323"/>
            <a:ext cx="1847146" cy="4154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1) 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세부 항목들에 있어 구체화가 필요한 조항은 계약서 및 </a:t>
            </a:r>
            <a:r>
              <a:rPr lang="en-US" altLang="ko-KR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SLA</a:t>
            </a:r>
            <a:r>
              <a:rPr lang="ko-KR" altLang="en-US" sz="900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명시적으로 반영해야 함</a:t>
            </a:r>
            <a:endParaRPr lang="en-US" altLang="ko-KR" sz="900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42" name="직선 연결선 41"/>
          <p:cNvCxnSpPr/>
          <p:nvPr/>
        </p:nvCxnSpPr>
        <p:spPr bwMode="auto">
          <a:xfrm>
            <a:off x="2323013" y="2502117"/>
            <a:ext cx="3672000" cy="0"/>
          </a:xfrm>
          <a:prstGeom prst="line">
            <a:avLst/>
          </a:prstGeom>
          <a:solidFill>
            <a:srgbClr val="FBB7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직선 연결선 42"/>
          <p:cNvCxnSpPr/>
          <p:nvPr/>
        </p:nvCxnSpPr>
        <p:spPr bwMode="auto">
          <a:xfrm>
            <a:off x="7542713" y="2502117"/>
            <a:ext cx="1980000" cy="0"/>
          </a:xfrm>
          <a:prstGeom prst="line">
            <a:avLst/>
          </a:prstGeom>
          <a:solidFill>
            <a:srgbClr val="FBB7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400050" y="5776961"/>
            <a:ext cx="7321550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해당 법령의 해석시 타 법령과의 상호 연계관계하에서 전체적인 해석의 의미를 찾아야 함</a:t>
            </a:r>
            <a:endParaRPr lang="en-US" altLang="ko-KR" b="1" dirty="0" smtClean="0">
              <a:solidFill>
                <a:srgbClr val="C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32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830997"/>
          </a:xfrm>
        </p:spPr>
        <p:txBody>
          <a:bodyPr/>
          <a:lstStyle/>
          <a:p>
            <a:r>
              <a:rPr lang="ko-KR" altLang="en-US" dirty="0" smtClean="0"/>
              <a:t>글로벌 클라우드서비스 업체 이용시</a:t>
            </a:r>
            <a:r>
              <a:rPr lang="en-US" altLang="ko-KR" dirty="0" smtClean="0"/>
              <a:t>, ‘</a:t>
            </a:r>
            <a:r>
              <a:rPr lang="ko-KR" altLang="en-US" dirty="0" smtClean="0"/>
              <a:t>보안인증</a:t>
            </a:r>
            <a:r>
              <a:rPr lang="en-US" altLang="ko-KR" dirty="0" smtClean="0"/>
              <a:t>’, ‘</a:t>
            </a:r>
            <a:r>
              <a:rPr lang="ko-KR" altLang="en-US" dirty="0" smtClean="0"/>
              <a:t>물리적 위치</a:t>
            </a:r>
            <a:r>
              <a:rPr lang="en-US" altLang="ko-KR" dirty="0" smtClean="0"/>
              <a:t>’, ‘</a:t>
            </a:r>
            <a:r>
              <a:rPr lang="ko-KR" altLang="en-US" dirty="0" smtClean="0"/>
              <a:t>망분리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등의 자격요건을 충족하는 업체를 선정해야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자체적으로 이용 정보자원등급 평가를 수행하고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계약</a:t>
            </a:r>
            <a:r>
              <a:rPr lang="en-US" altLang="ko-KR" dirty="0" smtClean="0"/>
              <a:t>/SLA </a:t>
            </a:r>
            <a:r>
              <a:rPr lang="ko-KR" altLang="en-US" dirty="0" smtClean="0"/>
              <a:t>체결시 미흡한 보안 관련 사항은 충족 요건을 명시해서 향후 문제가 발생하지 않게 조치를 취해야 함 </a:t>
            </a:r>
            <a:endParaRPr lang="ko-KR" altLang="en-US" dirty="0"/>
          </a:p>
        </p:txBody>
      </p:sp>
      <p:cxnSp>
        <p:nvCxnSpPr>
          <p:cNvPr id="18" name="직선 연결선 17"/>
          <p:cNvCxnSpPr/>
          <p:nvPr/>
        </p:nvCxnSpPr>
        <p:spPr bwMode="auto">
          <a:xfrm>
            <a:off x="200025" y="1916482"/>
            <a:ext cx="9504000" cy="0"/>
          </a:xfrm>
          <a:prstGeom prst="line">
            <a:avLst/>
          </a:prstGeom>
          <a:solidFill>
            <a:srgbClr val="FBB77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250129" y="1627053"/>
            <a:ext cx="9008171" cy="288147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buClr>
                <a:schemeClr val="tx1"/>
              </a:buClr>
            </a:pPr>
            <a:r>
              <a:rPr lang="en-US" altLang="ko-KR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LH</a:t>
            </a:r>
            <a:r>
              <a:rPr lang="ko-KR" altLang="en-US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공사가 해외 클라우드컴퓨팅서비스 제공업체의 서비스를 이용할 경우 법</a:t>
            </a:r>
            <a:r>
              <a:rPr lang="en-US" altLang="ko-KR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지침 관련 제약 및 요구조치 사항</a:t>
            </a:r>
            <a:endParaRPr lang="en-US" altLang="ko-KR" b="1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200026" y="1989689"/>
            <a:ext cx="809624" cy="195086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</a:t>
            </a: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제공 업체의 자격요건 관련</a:t>
            </a:r>
          </a:p>
        </p:txBody>
      </p:sp>
      <p:sp>
        <p:nvSpPr>
          <p:cNvPr id="44" name="직사각형 43"/>
          <p:cNvSpPr/>
          <p:nvPr/>
        </p:nvSpPr>
        <p:spPr bwMode="auto">
          <a:xfrm>
            <a:off x="209551" y="5650143"/>
            <a:ext cx="809624" cy="733823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개인정보</a:t>
            </a: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보호</a:t>
            </a: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관련</a:t>
            </a: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209551" y="4023275"/>
            <a:ext cx="809624" cy="1544152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계약 및 기타 조치 필요 사항 </a:t>
            </a: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1419224" y="1989689"/>
            <a:ext cx="8280000" cy="32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한국인터넷진흥원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(KISA)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로부터 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‘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클라우드컴퓨팅 보안인증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＇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득한 클라우드서비스 제공 업체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이용해야 함</a:t>
            </a:r>
            <a:endParaRPr lang="en-US" altLang="ko-KR" sz="105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1419224" y="2396407"/>
            <a:ext cx="8280000" cy="32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특정 정보보호제품에 대해서 국가정보원이 지정한 인증기관으로부터 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CC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인증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공통평가기준인증제도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받은 제품을 사용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하는 클라우드서비스 제공 업체의 서비스를 이용해야 함</a:t>
            </a:r>
            <a:endParaRPr lang="en-US" altLang="ko-KR" sz="105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1419224" y="2803124"/>
            <a:ext cx="8280000" cy="32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특정 소프트웨어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하드웨어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펌웨어 등에 대해 국가보안연구소로부터 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암호모듈 검증을 받은 제품을 사용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하는 클라우드서비스 제공 업체의 서비스를 이용해야 함</a:t>
            </a:r>
            <a:endParaRPr lang="en-US" altLang="ko-KR" sz="105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1419224" y="3209841"/>
            <a:ext cx="8280000" cy="32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데이터센터의 물리적 위치가 국내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 클라우드서비스 제공 업체의 서비스를 이용해야 함</a:t>
            </a:r>
            <a:endParaRPr lang="en-US" altLang="ko-KR" sz="105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2" name="직사각형 61"/>
          <p:cNvSpPr/>
          <p:nvPr/>
        </p:nvSpPr>
        <p:spPr bwMode="auto">
          <a:xfrm>
            <a:off x="1419224" y="3616558"/>
            <a:ext cx="8280000" cy="32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데이터센터 및 네트워크 망이 물리적으로 민간기업용 서비스와 분리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된 센터 및 망을 제공하는 클라우드서비스 제공 업체의 서비스를 이용해야 함 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망은 논리적 분리도 허용함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66" name="직사각형 65"/>
          <p:cNvSpPr/>
          <p:nvPr/>
        </p:nvSpPr>
        <p:spPr bwMode="auto">
          <a:xfrm>
            <a:off x="1419224" y="4429992"/>
            <a:ext cx="8280000" cy="32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 클라우드서비스를 이용하고자 하는 경우 국가정보원으로부터 기관의 장이 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‘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보안성 검토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＇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요청하고 검토를 통과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해야 함</a:t>
            </a:r>
            <a:endParaRPr lang="en-US" altLang="ko-KR" sz="105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 bwMode="auto">
          <a:xfrm>
            <a:off x="1419224" y="4023275"/>
            <a:ext cx="8280000" cy="32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『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공공기관 민간 클라우드 이용 지침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』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근거하여 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 클라우드컴퓨팅서비스 이용 가능 여부를 자체적으로 검토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사전검토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본검토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하고 검토 결과 파악된 정보자원의 등급에 따라 정책협의체에 결과를 통보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(III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등급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또는 검토 요청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(II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등급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해야 함</a:t>
            </a:r>
            <a:endParaRPr lang="en-US" altLang="ko-KR" sz="105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0" name="직사각형 69"/>
          <p:cNvSpPr/>
          <p:nvPr/>
        </p:nvSpPr>
        <p:spPr bwMode="auto">
          <a:xfrm>
            <a:off x="1419224" y="4836709"/>
            <a:ext cx="8280000" cy="32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클라우드서비스 제공 업체와의 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계약 및 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SLA 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작성시 표준 계약 지침을 반영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하여 계약 및 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SLA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계약을 맺어야 함 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구체적 명시가 필요한 항목을 구체적 명시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72" name="직사각형 71"/>
          <p:cNvSpPr/>
          <p:nvPr/>
        </p:nvSpPr>
        <p:spPr bwMode="auto">
          <a:xfrm>
            <a:off x="1419224" y="5650145"/>
            <a:ext cx="8280000" cy="32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개인정보의 클라우드 제공 업체 제공 및 해외 이전은 법적으로 가능한 것으로 해석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됨 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  <a:sym typeface="Wingdings" panose="05000000000000000000" pitchFamily="2" charset="2"/>
              </a:rPr>
              <a:t> (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SLA </a:t>
            </a:r>
            <a:r>
              <a:rPr lang="ko-KR" altLang="en-US" sz="105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계약시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개인정보의 사용 제한과 관련한 내용을 명시화 할 필요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74" name="직사각형 73"/>
          <p:cNvSpPr/>
          <p:nvPr/>
        </p:nvSpPr>
        <p:spPr bwMode="auto">
          <a:xfrm>
            <a:off x="1419224" y="6056864"/>
            <a:ext cx="8280000" cy="32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개인정보 관련 보안 강화 차원에서 개인정보 관련 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『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개인정보 비식별 조치 가이드라인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』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따른 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비식별 조치를 할 경우 개인정보로 취급하지 않아 정보제공이 가능함 </a:t>
            </a:r>
            <a:endParaRPr lang="en-US" altLang="ko-KR" sz="1050" b="1" dirty="0" smtClean="0">
              <a:solidFill>
                <a:srgbClr val="C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1419224" y="5243427"/>
            <a:ext cx="8280000" cy="324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0" rIns="108000" bIns="0" numCol="1" rtlCol="0" anchor="ctr" anchorCtr="0" compatLnSpc="1">
            <a:prstTxWarp prst="textNoShape">
              <a:avLst/>
            </a:prstTxWarp>
          </a:bodyPr>
          <a:lstStyle/>
          <a:p>
            <a:pPr marR="0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국정원 등에서 요구하는 보안 기준 관련 세부 요구사항을 충족하는지 체크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하고</a:t>
            </a:r>
            <a:r>
              <a:rPr lang="en-US" altLang="ko-KR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필요시 </a:t>
            </a:r>
            <a:r>
              <a:rPr lang="en-US" altLang="ko-KR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SLA</a:t>
            </a:r>
            <a:r>
              <a:rPr lang="ko-KR" altLang="en-US" sz="1050" b="1" dirty="0" smtClean="0">
                <a:solidFill>
                  <a:srgbClr val="C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명시 </a:t>
            </a:r>
            <a:r>
              <a:rPr lang="ko-KR" altLang="en-US" sz="105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해야 함</a:t>
            </a:r>
            <a:endParaRPr lang="en-US" altLang="ko-KR" sz="105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" name="타원 4"/>
          <p:cNvSpPr/>
          <p:nvPr/>
        </p:nvSpPr>
        <p:spPr bwMode="auto">
          <a:xfrm>
            <a:off x="1095374" y="2009775"/>
            <a:ext cx="252000" cy="252000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endParaRPr lang="ko-KR" altLang="en-US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1095374" y="2419350"/>
            <a:ext cx="252000" cy="252000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endParaRPr lang="ko-KR" altLang="en-US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1095374" y="2828925"/>
            <a:ext cx="252000" cy="252000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3</a:t>
            </a:r>
            <a:endParaRPr lang="ko-KR" altLang="en-US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1095374" y="3238500"/>
            <a:ext cx="252000" cy="252000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  <a:endParaRPr lang="ko-KR" altLang="en-US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1095374" y="3648075"/>
            <a:ext cx="252000" cy="252000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5</a:t>
            </a:r>
            <a:endParaRPr lang="ko-KR" altLang="en-US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1095374" y="4057650"/>
            <a:ext cx="252000" cy="252000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6</a:t>
            </a:r>
            <a:endParaRPr lang="ko-KR" altLang="en-US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1095374" y="4467225"/>
            <a:ext cx="252000" cy="252000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7</a:t>
            </a:r>
            <a:endParaRPr lang="ko-KR" altLang="en-US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1095374" y="4876800"/>
            <a:ext cx="252000" cy="252000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8</a:t>
            </a:r>
            <a:endParaRPr lang="ko-KR" altLang="en-US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1095374" y="5286375"/>
            <a:ext cx="252000" cy="252000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9</a:t>
            </a:r>
            <a:endParaRPr lang="ko-KR" altLang="en-US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1095374" y="5695950"/>
            <a:ext cx="252000" cy="252000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10</a:t>
            </a:r>
            <a:endParaRPr lang="ko-KR" altLang="en-US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1095374" y="6105525"/>
            <a:ext cx="252000" cy="252000"/>
          </a:xfrm>
          <a:prstGeom prst="ellipse">
            <a:avLst/>
          </a:prstGeom>
          <a:solidFill>
            <a:srgbClr val="FFC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11</a:t>
            </a:r>
            <a:endParaRPr lang="ko-KR" altLang="en-US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참고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 3.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핵심 이슈 별 관련 법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지침의 해석</a:t>
            </a:r>
          </a:p>
        </p:txBody>
      </p:sp>
      <p:sp>
        <p:nvSpPr>
          <p:cNvPr id="46" name="직사각형 45"/>
          <p:cNvSpPr/>
          <p:nvPr/>
        </p:nvSpPr>
        <p:spPr bwMode="auto">
          <a:xfrm>
            <a:off x="0" y="-313055"/>
            <a:ext cx="990600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법</a:t>
            </a:r>
            <a:r>
              <a:rPr lang="ko-KR" altLang="en-US" b="0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제도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31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8114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4" name="설명선 3(테두리 및 강조선) 3"/>
          <p:cNvSpPr/>
          <p:nvPr/>
        </p:nvSpPr>
        <p:spPr bwMode="auto">
          <a:xfrm>
            <a:off x="5667375" y="4353833"/>
            <a:ext cx="2828925" cy="1457324"/>
          </a:xfrm>
          <a:prstGeom prst="accentBorderCallout3">
            <a:avLst>
              <a:gd name="adj1" fmla="val 19272"/>
              <a:gd name="adj2" fmla="val -2609"/>
              <a:gd name="adj3" fmla="val 19273"/>
              <a:gd name="adj4" fmla="val -12963"/>
              <a:gd name="adj5" fmla="val -29108"/>
              <a:gd name="adj6" fmla="val -12963"/>
              <a:gd name="adj7" fmla="val -29349"/>
              <a:gd name="adj8" fmla="val -7578"/>
            </a:avLst>
          </a:prstGeom>
          <a:solidFill>
            <a:schemeClr val="accent1">
              <a:lumMod val="20000"/>
              <a:lumOff val="8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1.3.5.1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개요 및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관점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1.3.5.2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</a:t>
            </a:r>
            <a:r>
              <a:rPr lang="ko-KR" altLang="en-US" sz="1000" b="1" i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 서비스 특징 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1.3.5.3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</a:t>
            </a:r>
            <a:r>
              <a:rPr lang="ko-KR" altLang="en-US" sz="1000" b="1" i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 분야별 사례 현황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1.3.5.4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</a:t>
            </a:r>
            <a:r>
              <a:rPr lang="ko-KR" altLang="en-US" sz="1000" b="1" i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 서비스 벤더 별 현황</a:t>
            </a:r>
            <a:endParaRPr lang="en-US" altLang="ko-KR" sz="1000" b="1" i="1" dirty="0" smtClean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i="1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1.3.5.5  </a:t>
            </a:r>
            <a:r>
              <a:rPr lang="ko-KR" altLang="en-US" sz="1000" b="1" i="1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시사점 종합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859583"/>
            <a:ext cx="182941" cy="194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23581" y="2789733"/>
            <a:ext cx="3195105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시장 동향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일반환경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법∙제도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1.3.5  Public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클라우드 서비스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448299" y="3797300"/>
            <a:ext cx="2412185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006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229" name="object 39"/>
          <p:cNvSpPr/>
          <p:nvPr/>
        </p:nvSpPr>
        <p:spPr>
          <a:xfrm>
            <a:off x="8423487" y="2412810"/>
            <a:ext cx="847513" cy="2973082"/>
          </a:xfrm>
          <a:custGeom>
            <a:avLst/>
            <a:gdLst/>
            <a:ahLst/>
            <a:cxnLst/>
            <a:rect l="l" t="t" r="r" b="b"/>
            <a:pathLst>
              <a:path w="1358265" h="3215640">
                <a:moveTo>
                  <a:pt x="1357883" y="2945511"/>
                </a:moveTo>
                <a:lnTo>
                  <a:pt x="0" y="2945511"/>
                </a:lnTo>
                <a:lnTo>
                  <a:pt x="678941" y="3215640"/>
                </a:lnTo>
                <a:lnTo>
                  <a:pt x="1357883" y="2945511"/>
                </a:lnTo>
                <a:close/>
              </a:path>
              <a:path w="1358265" h="3215640">
                <a:moveTo>
                  <a:pt x="1168273" y="0"/>
                </a:moveTo>
                <a:lnTo>
                  <a:pt x="189610" y="0"/>
                </a:lnTo>
                <a:lnTo>
                  <a:pt x="189610" y="2945511"/>
                </a:lnTo>
                <a:lnTo>
                  <a:pt x="1168273" y="2945511"/>
                </a:lnTo>
                <a:lnTo>
                  <a:pt x="116827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빅데이터 플랫폼 내재화 방안 수립 시 민간 클라우드 서비스의 </a:t>
            </a:r>
            <a:r>
              <a:rPr lang="en-US" altLang="ko-KR" dirty="0" smtClean="0"/>
              <a:t>PaaS </a:t>
            </a:r>
            <a:r>
              <a:rPr lang="ko-KR" altLang="en-US" dirty="0" smtClean="0"/>
              <a:t>및 </a:t>
            </a:r>
            <a:r>
              <a:rPr lang="en-US" altLang="ko-KR" dirty="0" err="1" smtClean="0"/>
              <a:t>SaaS</a:t>
            </a:r>
            <a:r>
              <a:rPr lang="ko-KR" altLang="en-US" dirty="0" smtClean="0"/>
              <a:t>를 공개 </a:t>
            </a:r>
            <a:r>
              <a:rPr lang="en-US" altLang="ko-KR" dirty="0" smtClean="0"/>
              <a:t>SW</a:t>
            </a:r>
            <a:r>
              <a:rPr lang="ko-KR" altLang="en-US" dirty="0" smtClean="0"/>
              <a:t>로 대체하여 구축하는 방안을 제시하기 위해 국내</a:t>
            </a:r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/>
              <a:t>외 </a:t>
            </a:r>
            <a:r>
              <a:rPr lang="en-US" altLang="ko-KR" dirty="0" smtClean="0"/>
              <a:t>Public </a:t>
            </a:r>
            <a:r>
              <a:rPr lang="ko-KR" altLang="en-US" dirty="0" smtClean="0"/>
              <a:t>클라우드 서비스의 특징을 검토함</a:t>
            </a:r>
            <a:endParaRPr lang="en-US" altLang="ko-KR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서비스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개요 및 관점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lang="en-US" altLang="ko-KR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Public </a:t>
            </a:r>
            <a:r>
              <a:rPr lang="ko-KR" altLang="en-US" dirty="0" smtClean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서비스 분석</a:t>
            </a: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 개요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서비스 분석 관점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47" name="직사각형 146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62" name="object 49"/>
          <p:cNvSpPr/>
          <p:nvPr/>
        </p:nvSpPr>
        <p:spPr>
          <a:xfrm>
            <a:off x="867017" y="3562978"/>
            <a:ext cx="764727" cy="475200"/>
          </a:xfrm>
          <a:custGeom>
            <a:avLst/>
            <a:gdLst/>
            <a:ahLst/>
            <a:cxnLst/>
            <a:rect l="l" t="t" r="r" b="b"/>
            <a:pathLst>
              <a:path w="901064" h="417829">
                <a:moveTo>
                  <a:pt x="0" y="0"/>
                </a:moveTo>
                <a:lnTo>
                  <a:pt x="900684" y="0"/>
                </a:lnTo>
                <a:lnTo>
                  <a:pt x="900684" y="417575"/>
                </a:lnTo>
                <a:lnTo>
                  <a:pt x="0" y="417575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3175">
            <a:solidFill>
              <a:srgbClr val="0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</a:t>
            </a:r>
            <a:endParaRPr sz="1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object 52"/>
          <p:cNvSpPr txBox="1"/>
          <p:nvPr/>
        </p:nvSpPr>
        <p:spPr>
          <a:xfrm>
            <a:off x="866743" y="3055335"/>
            <a:ext cx="753043" cy="475937"/>
          </a:xfrm>
          <a:prstGeom prst="rect">
            <a:avLst/>
          </a:prstGeom>
          <a:solidFill>
            <a:srgbClr val="D9D9D9"/>
          </a:solidFill>
          <a:ln w="3175">
            <a:solidFill>
              <a:srgbClr val="000000"/>
            </a:solidFill>
          </a:ln>
        </p:spPr>
        <p:txBody>
          <a:bodyPr vert="horz" wrap="square" lIns="0" tIns="28575" rIns="0" bIns="0" rtlCol="0" anchor="ctr">
            <a:noAutofit/>
          </a:bodyPr>
          <a:lstStyle/>
          <a:p>
            <a:pPr marL="66675" marR="57785" algn="ctr">
              <a:spcBef>
                <a:spcPts val="225"/>
              </a:spcBef>
            </a:pPr>
            <a:r>
              <a:rPr lang="ko-KR" altLang="en-US" sz="1000" spc="75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국외</a:t>
            </a:r>
            <a:endParaRPr sz="1000" dirty="0"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64" name="object 61"/>
          <p:cNvSpPr/>
          <p:nvPr/>
        </p:nvSpPr>
        <p:spPr>
          <a:xfrm>
            <a:off x="866742" y="4069883"/>
            <a:ext cx="764727" cy="475200"/>
          </a:xfrm>
          <a:custGeom>
            <a:avLst/>
            <a:gdLst/>
            <a:ahLst/>
            <a:cxnLst/>
            <a:rect l="l" t="t" r="r" b="b"/>
            <a:pathLst>
              <a:path w="902335" h="516889">
                <a:moveTo>
                  <a:pt x="0" y="0"/>
                </a:moveTo>
                <a:lnTo>
                  <a:pt x="902208" y="0"/>
                </a:lnTo>
                <a:lnTo>
                  <a:pt x="902208" y="516635"/>
                </a:lnTo>
                <a:lnTo>
                  <a:pt x="0" y="516635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3175">
            <a:solidFill>
              <a:srgbClr val="00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ko-KR" altLang="en-US" sz="1000" dirty="0" smtClean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기타</a:t>
            </a:r>
            <a:endParaRPr sz="10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5" name="Rectangle 6"/>
          <p:cNvSpPr>
            <a:spLocks noChangeArrowheads="1"/>
          </p:cNvSpPr>
          <p:nvPr/>
        </p:nvSpPr>
        <p:spPr bwMode="auto">
          <a:xfrm>
            <a:off x="353033" y="2151338"/>
            <a:ext cx="407628" cy="856241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분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석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목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적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66" name="Rectangle 6"/>
          <p:cNvSpPr>
            <a:spLocks noChangeArrowheads="1"/>
          </p:cNvSpPr>
          <p:nvPr/>
        </p:nvSpPr>
        <p:spPr bwMode="auto">
          <a:xfrm>
            <a:off x="353033" y="3056297"/>
            <a:ext cx="407628" cy="1488786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분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석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대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상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67" name="Rectangle 6"/>
          <p:cNvSpPr>
            <a:spLocks noChangeArrowheads="1"/>
          </p:cNvSpPr>
          <p:nvPr/>
        </p:nvSpPr>
        <p:spPr bwMode="auto">
          <a:xfrm>
            <a:off x="353033" y="4605697"/>
            <a:ext cx="407628" cy="1401979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분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석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절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차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149" name="Rectangle 669"/>
          <p:cNvSpPr>
            <a:spLocks noChangeArrowheads="1"/>
          </p:cNvSpPr>
          <p:nvPr/>
        </p:nvSpPr>
        <p:spPr bwMode="auto">
          <a:xfrm>
            <a:off x="866742" y="2160526"/>
            <a:ext cx="3935576" cy="849374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Public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서비스 특징 검토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marR="0" lvl="0" indent="-88900" defTabSz="91440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내재화 방안 수립 시 아키텍처의 기초자료로 활용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715768" y="3590532"/>
            <a:ext cx="3086550" cy="4001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기준 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클라우드 보안인증을 획득한 대상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KT, NAVER, 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가비아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LG-CNS, NHN 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엔터테인먼트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715768" y="3082532"/>
            <a:ext cx="3086550" cy="4001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기준 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대표적인 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Public 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서비스 벤더 선정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대상 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Amazon, Google, Microsoft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715768" y="4098532"/>
            <a:ext cx="3086550" cy="4001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기준 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인증을 받지 않은 업체 중 국외 서비스와 연동 가능</a:t>
            </a:r>
            <a:endParaRPr lang="en-US" altLang="ko-KR" sz="10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>
              <a:lnSpc>
                <a:spcPct val="13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대상 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LG-U+</a:t>
            </a:r>
          </a:p>
        </p:txBody>
      </p:sp>
      <p:grpSp>
        <p:nvGrpSpPr>
          <p:cNvPr id="153" name="그룹 152"/>
          <p:cNvGrpSpPr/>
          <p:nvPr/>
        </p:nvGrpSpPr>
        <p:grpSpPr>
          <a:xfrm>
            <a:off x="875515" y="4606954"/>
            <a:ext cx="3945073" cy="1425546"/>
            <a:chOff x="875515" y="4632354"/>
            <a:chExt cx="3945073" cy="1344054"/>
          </a:xfrm>
        </p:grpSpPr>
        <p:sp>
          <p:nvSpPr>
            <p:cNvPr id="154" name="AutoShape 7"/>
            <p:cNvSpPr>
              <a:spLocks noChangeArrowheads="1"/>
            </p:cNvSpPr>
            <p:nvPr/>
          </p:nvSpPr>
          <p:spPr bwMode="gray">
            <a:xfrm>
              <a:off x="877411" y="4632354"/>
              <a:ext cx="944081" cy="563491"/>
            </a:xfrm>
            <a:prstGeom prst="homePlate">
              <a:avLst>
                <a:gd name="adj" fmla="val 17768"/>
              </a:avLst>
            </a:pr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anchor="ctr"/>
            <a:lstStyle>
              <a:lvl1pPr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900" b="0" kern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분석 방향</a:t>
              </a:r>
              <a:endParaRPr kumimoji="0" lang="en-US" altLang="ko-KR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900" b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정의</a:t>
              </a:r>
              <a:endParaRPr kumimoji="0" lang="ko-KR" altLang="en-US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5" name="AutoShape 7"/>
            <p:cNvSpPr>
              <a:spLocks noChangeArrowheads="1"/>
            </p:cNvSpPr>
            <p:nvPr/>
          </p:nvSpPr>
          <p:spPr bwMode="gray">
            <a:xfrm>
              <a:off x="3874611" y="4632354"/>
              <a:ext cx="944081" cy="563491"/>
            </a:xfrm>
            <a:prstGeom prst="homePlate">
              <a:avLst>
                <a:gd name="adj" fmla="val 17768"/>
              </a:avLst>
            </a:pr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anchor="ctr"/>
            <a:lstStyle>
              <a:lvl1pPr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900" b="0" kern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시사점 도출</a:t>
              </a:r>
            </a:p>
          </p:txBody>
        </p:sp>
        <p:sp>
          <p:nvSpPr>
            <p:cNvPr id="156" name="Oval 85"/>
            <p:cNvSpPr>
              <a:spLocks noChangeArrowheads="1"/>
            </p:cNvSpPr>
            <p:nvPr/>
          </p:nvSpPr>
          <p:spPr bwMode="auto">
            <a:xfrm>
              <a:off x="875515" y="5252252"/>
              <a:ext cx="945977" cy="72415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dist="63500" dir="2212194" sx="93000" sy="93000" algn="ctr" rotWithShape="0">
                <a:srgbClr val="000000">
                  <a:alpha val="50000"/>
                </a:srgbClr>
              </a:outerShdw>
            </a:effectLst>
          </p:spPr>
          <p:txBody>
            <a:bodyPr lIns="18000" rIns="1800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분석 서비스</a:t>
              </a:r>
              <a:endPara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항목 선정</a:t>
              </a:r>
              <a:endParaRPr kumimoji="1" lang="ko-KR" altLang="en-US" sz="900" kern="1200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cxnSp>
          <p:nvCxnSpPr>
            <p:cNvPr id="157" name="직선 연결선 156"/>
            <p:cNvCxnSpPr>
              <a:stCxn id="154" idx="3"/>
              <a:endCxn id="155" idx="1"/>
            </p:cNvCxnSpPr>
            <p:nvPr/>
          </p:nvCxnSpPr>
          <p:spPr bwMode="auto">
            <a:xfrm>
              <a:off x="1821492" y="4914100"/>
              <a:ext cx="2053119" cy="0"/>
            </a:xfrm>
            <a:prstGeom prst="line">
              <a:avLst/>
            </a:prstGeom>
            <a:solidFill>
              <a:srgbClr val="FBB779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8" name="AutoShape 7"/>
            <p:cNvSpPr>
              <a:spLocks noChangeArrowheads="1"/>
            </p:cNvSpPr>
            <p:nvPr/>
          </p:nvSpPr>
          <p:spPr bwMode="gray">
            <a:xfrm>
              <a:off x="1868011" y="4632354"/>
              <a:ext cx="944081" cy="563491"/>
            </a:xfrm>
            <a:prstGeom prst="homePlate">
              <a:avLst>
                <a:gd name="adj" fmla="val 17768"/>
              </a:avLst>
            </a:pr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anchor="ctr"/>
            <a:lstStyle>
              <a:lvl1pPr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900" b="0" kern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문헌</a:t>
              </a:r>
              <a:endParaRPr kumimoji="0" lang="en-US" altLang="ko-KR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900" b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조사</a:t>
              </a:r>
              <a:endParaRPr kumimoji="0" lang="ko-KR" altLang="en-US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9" name="AutoShape 7"/>
            <p:cNvSpPr>
              <a:spLocks noChangeArrowheads="1"/>
            </p:cNvSpPr>
            <p:nvPr/>
          </p:nvSpPr>
          <p:spPr bwMode="gray">
            <a:xfrm>
              <a:off x="2871311" y="4632354"/>
              <a:ext cx="944081" cy="563491"/>
            </a:xfrm>
            <a:prstGeom prst="homePlate">
              <a:avLst>
                <a:gd name="adj" fmla="val 17768"/>
              </a:avLst>
            </a:prstGeom>
            <a:gradFill flip="none" rotWithShape="1">
              <a:gsLst>
                <a:gs pos="0">
                  <a:srgbClr val="FFFFFF">
                    <a:lumMod val="75000"/>
                  </a:srgbClr>
                </a:gs>
                <a:gs pos="50000">
                  <a:srgbClr val="FFFFFF">
                    <a:shade val="67500"/>
                    <a:satMod val="115000"/>
                  </a:srgbClr>
                </a:gs>
                <a:gs pos="100000">
                  <a:srgbClr val="FFFFFF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/>
          </p:spPr>
          <p:txBody>
            <a:bodyPr anchor="ctr"/>
            <a:lstStyle>
              <a:lvl1pPr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 algn="ctr"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1600" b="1">
                  <a:solidFill>
                    <a:schemeClr val="bg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kumimoji="0" lang="ko-KR" altLang="en-US" sz="900" b="0" kern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특성</a:t>
              </a:r>
              <a:endParaRPr kumimoji="0" lang="en-US" altLang="ko-KR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ko-KR" altLang="en-US" sz="900" b="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상세내역</a:t>
              </a:r>
              <a:endParaRPr kumimoji="0" lang="ko-KR" altLang="en-US" sz="900" b="0" kern="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60" name="Oval 85"/>
            <p:cNvSpPr>
              <a:spLocks noChangeArrowheads="1"/>
            </p:cNvSpPr>
            <p:nvPr/>
          </p:nvSpPr>
          <p:spPr bwMode="auto">
            <a:xfrm>
              <a:off x="1868011" y="5252252"/>
              <a:ext cx="945977" cy="72415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dist="63500" dir="2212194" sx="93000" sy="93000" algn="ctr" rotWithShape="0">
                <a:srgbClr val="000000">
                  <a:alpha val="50000"/>
                </a:srgbClr>
              </a:outerShdw>
            </a:effectLst>
          </p:spPr>
          <p:txBody>
            <a:bodyPr lIns="18000" rIns="1800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 페이지 및</a:t>
              </a:r>
              <a:endPara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기술자료 조사</a:t>
              </a:r>
              <a:endParaRPr kumimoji="1" lang="en-US" altLang="ko-KR" sz="900" kern="1200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1" name="Oval 85"/>
            <p:cNvSpPr>
              <a:spLocks noChangeArrowheads="1"/>
            </p:cNvSpPr>
            <p:nvPr/>
          </p:nvSpPr>
          <p:spPr bwMode="auto">
            <a:xfrm>
              <a:off x="2871311" y="5252252"/>
              <a:ext cx="945977" cy="72415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dist="63500" dir="2212194" sx="93000" sy="93000" algn="ctr" rotWithShape="0">
                <a:srgbClr val="000000">
                  <a:alpha val="50000"/>
                </a:srgbClr>
              </a:outerShdw>
            </a:effectLst>
          </p:spPr>
          <p:txBody>
            <a:bodyPr lIns="18000" rIns="1800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대상 별</a:t>
              </a:r>
              <a:endPara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주요 특성 정의</a:t>
              </a:r>
              <a:endParaRPr kumimoji="1" lang="ko-KR" altLang="en-US" sz="900" kern="1200" dirty="0">
                <a:solidFill>
                  <a:srgbClr val="FF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2" name="Oval 85"/>
            <p:cNvSpPr>
              <a:spLocks noChangeArrowheads="1"/>
            </p:cNvSpPr>
            <p:nvPr/>
          </p:nvSpPr>
          <p:spPr bwMode="auto">
            <a:xfrm>
              <a:off x="3874611" y="5252252"/>
              <a:ext cx="945977" cy="72415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dist="63500" dir="2212194" sx="93000" sy="93000" algn="ctr" rotWithShape="0">
                <a:srgbClr val="000000">
                  <a:alpha val="50000"/>
                </a:srgbClr>
              </a:outerShdw>
            </a:effectLst>
          </p:spPr>
          <p:txBody>
            <a:bodyPr lIns="18000" rIns="18000" anchor="ctr"/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Public </a:t>
              </a: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클라우드</a:t>
              </a:r>
              <a:endPara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 검토 기반</a:t>
              </a:r>
              <a:endPara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시사점 도출</a:t>
              </a:r>
              <a:endParaRPr kumimoji="1" lang="en-US" altLang="ko-KR" sz="9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67" name="object 34"/>
          <p:cNvSpPr/>
          <p:nvPr/>
        </p:nvSpPr>
        <p:spPr>
          <a:xfrm>
            <a:off x="5868246" y="2414220"/>
            <a:ext cx="848306" cy="2973082"/>
          </a:xfrm>
          <a:custGeom>
            <a:avLst/>
            <a:gdLst/>
            <a:ahLst/>
            <a:cxnLst/>
            <a:rect l="l" t="t" r="r" b="b"/>
            <a:pathLst>
              <a:path w="1359534" h="3215640">
                <a:moveTo>
                  <a:pt x="1359407" y="2945130"/>
                </a:moveTo>
                <a:lnTo>
                  <a:pt x="0" y="2945130"/>
                </a:lnTo>
                <a:lnTo>
                  <a:pt x="679703" y="3215640"/>
                </a:lnTo>
                <a:lnTo>
                  <a:pt x="1359407" y="2945130"/>
                </a:lnTo>
                <a:close/>
              </a:path>
              <a:path w="1359534" h="3215640">
                <a:moveTo>
                  <a:pt x="1169670" y="0"/>
                </a:moveTo>
                <a:lnTo>
                  <a:pt x="189737" y="0"/>
                </a:lnTo>
                <a:lnTo>
                  <a:pt x="189737" y="2945130"/>
                </a:lnTo>
                <a:lnTo>
                  <a:pt x="1169670" y="2945130"/>
                </a:lnTo>
                <a:lnTo>
                  <a:pt x="116967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9" name="object 37"/>
          <p:cNvSpPr/>
          <p:nvPr/>
        </p:nvSpPr>
        <p:spPr>
          <a:xfrm>
            <a:off x="6721301" y="2412810"/>
            <a:ext cx="848306" cy="2973082"/>
          </a:xfrm>
          <a:custGeom>
            <a:avLst/>
            <a:gdLst/>
            <a:ahLst/>
            <a:cxnLst/>
            <a:rect l="l" t="t" r="r" b="b"/>
            <a:pathLst>
              <a:path w="1359534" h="3215640">
                <a:moveTo>
                  <a:pt x="1359407" y="2945130"/>
                </a:moveTo>
                <a:lnTo>
                  <a:pt x="0" y="2945130"/>
                </a:lnTo>
                <a:lnTo>
                  <a:pt x="679703" y="3215640"/>
                </a:lnTo>
                <a:lnTo>
                  <a:pt x="1359407" y="2945130"/>
                </a:lnTo>
                <a:close/>
              </a:path>
              <a:path w="1359534" h="3215640">
                <a:moveTo>
                  <a:pt x="1169670" y="0"/>
                </a:moveTo>
                <a:lnTo>
                  <a:pt x="189737" y="0"/>
                </a:lnTo>
                <a:lnTo>
                  <a:pt x="189737" y="2945130"/>
                </a:lnTo>
                <a:lnTo>
                  <a:pt x="1169670" y="2945130"/>
                </a:lnTo>
                <a:lnTo>
                  <a:pt x="116967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1" name="object 39"/>
          <p:cNvSpPr/>
          <p:nvPr/>
        </p:nvSpPr>
        <p:spPr>
          <a:xfrm>
            <a:off x="7597987" y="2412810"/>
            <a:ext cx="847513" cy="2973082"/>
          </a:xfrm>
          <a:custGeom>
            <a:avLst/>
            <a:gdLst/>
            <a:ahLst/>
            <a:cxnLst/>
            <a:rect l="l" t="t" r="r" b="b"/>
            <a:pathLst>
              <a:path w="1358265" h="3215640">
                <a:moveTo>
                  <a:pt x="1357883" y="2945511"/>
                </a:moveTo>
                <a:lnTo>
                  <a:pt x="0" y="2945511"/>
                </a:lnTo>
                <a:lnTo>
                  <a:pt x="678941" y="3215640"/>
                </a:lnTo>
                <a:lnTo>
                  <a:pt x="1357883" y="2945511"/>
                </a:lnTo>
                <a:close/>
              </a:path>
              <a:path w="1358265" h="3215640">
                <a:moveTo>
                  <a:pt x="1168273" y="0"/>
                </a:moveTo>
                <a:lnTo>
                  <a:pt x="189610" y="0"/>
                </a:lnTo>
                <a:lnTo>
                  <a:pt x="189610" y="2945511"/>
                </a:lnTo>
                <a:lnTo>
                  <a:pt x="1168273" y="2945511"/>
                </a:lnTo>
                <a:lnTo>
                  <a:pt x="1168273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3" name="object 42"/>
          <p:cNvSpPr/>
          <p:nvPr/>
        </p:nvSpPr>
        <p:spPr>
          <a:xfrm>
            <a:off x="5256917" y="2908794"/>
            <a:ext cx="4122700" cy="619979"/>
          </a:xfrm>
          <a:custGeom>
            <a:avLst/>
            <a:gdLst/>
            <a:ahLst/>
            <a:cxnLst/>
            <a:rect l="l" t="t" r="r" b="b"/>
            <a:pathLst>
              <a:path w="4162425" h="670560">
                <a:moveTo>
                  <a:pt x="0" y="670560"/>
                </a:moveTo>
                <a:lnTo>
                  <a:pt x="4162044" y="670560"/>
                </a:lnTo>
                <a:lnTo>
                  <a:pt x="4162044" y="0"/>
                </a:lnTo>
                <a:lnTo>
                  <a:pt x="0" y="0"/>
                </a:lnTo>
                <a:lnTo>
                  <a:pt x="0" y="6705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4" name="object 43"/>
          <p:cNvSpPr txBox="1"/>
          <p:nvPr/>
        </p:nvSpPr>
        <p:spPr>
          <a:xfrm>
            <a:off x="5256917" y="2908794"/>
            <a:ext cx="4122700" cy="550151"/>
          </a:xfrm>
          <a:prstGeom prst="rect">
            <a:avLst/>
          </a:prstGeom>
          <a:ln w="12192">
            <a:solidFill>
              <a:srgbClr val="BEBEBE"/>
            </a:solidFill>
          </a:ln>
        </p:spPr>
        <p:txBody>
          <a:bodyPr vert="horz" wrap="square" lIns="0" tIns="87630" rIns="0" bIns="0" rtlCol="0" anchor="ctr">
            <a:noAutofit/>
          </a:bodyPr>
          <a:lstStyle/>
          <a:p>
            <a:pPr marL="92710" marR="3220085"/>
            <a:endParaRPr sz="10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75" name="object 44"/>
          <p:cNvSpPr/>
          <p:nvPr/>
        </p:nvSpPr>
        <p:spPr>
          <a:xfrm>
            <a:off x="6019191" y="2167637"/>
            <a:ext cx="0" cy="236601"/>
          </a:xfrm>
          <a:custGeom>
            <a:avLst/>
            <a:gdLst/>
            <a:ahLst/>
            <a:cxnLst/>
            <a:rect l="l" t="t" r="r" b="b"/>
            <a:pathLst>
              <a:path h="255905">
                <a:moveTo>
                  <a:pt x="0" y="0"/>
                </a:moveTo>
                <a:lnTo>
                  <a:pt x="0" y="255650"/>
                </a:lnTo>
              </a:path>
            </a:pathLst>
          </a:custGeom>
          <a:ln w="9144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6" name="object 45"/>
          <p:cNvSpPr/>
          <p:nvPr/>
        </p:nvSpPr>
        <p:spPr>
          <a:xfrm>
            <a:off x="9210180" y="2176091"/>
            <a:ext cx="0" cy="236601"/>
          </a:xfrm>
          <a:custGeom>
            <a:avLst/>
            <a:gdLst/>
            <a:ahLst/>
            <a:cxnLst/>
            <a:rect l="l" t="t" r="r" b="b"/>
            <a:pathLst>
              <a:path h="255905">
                <a:moveTo>
                  <a:pt x="0" y="0"/>
                </a:moveTo>
                <a:lnTo>
                  <a:pt x="0" y="255650"/>
                </a:lnTo>
              </a:path>
            </a:pathLst>
          </a:custGeom>
          <a:ln w="9144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7" name="object 46"/>
          <p:cNvSpPr/>
          <p:nvPr/>
        </p:nvSpPr>
        <p:spPr>
          <a:xfrm>
            <a:off x="6019191" y="2250770"/>
            <a:ext cx="3191869" cy="70452"/>
          </a:xfrm>
          <a:custGeom>
            <a:avLst/>
            <a:gdLst/>
            <a:ahLst/>
            <a:cxnLst/>
            <a:rect l="l" t="t" r="r" b="b"/>
            <a:pathLst>
              <a:path w="32226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55033" y="44450"/>
                </a:lnTo>
                <a:lnTo>
                  <a:pt x="50800" y="44450"/>
                </a:lnTo>
                <a:lnTo>
                  <a:pt x="50800" y="31750"/>
                </a:lnTo>
                <a:lnTo>
                  <a:pt x="55033" y="31750"/>
                </a:lnTo>
                <a:lnTo>
                  <a:pt x="76200" y="0"/>
                </a:lnTo>
                <a:close/>
              </a:path>
              <a:path w="3222625" h="76200">
                <a:moveTo>
                  <a:pt x="3171317" y="38100"/>
                </a:moveTo>
                <a:lnTo>
                  <a:pt x="3145917" y="76200"/>
                </a:lnTo>
                <a:lnTo>
                  <a:pt x="3209417" y="44450"/>
                </a:lnTo>
                <a:lnTo>
                  <a:pt x="3171317" y="44450"/>
                </a:lnTo>
                <a:lnTo>
                  <a:pt x="3171317" y="38100"/>
                </a:lnTo>
                <a:close/>
              </a:path>
              <a:path w="3222625" h="76200">
                <a:moveTo>
                  <a:pt x="50800" y="38100"/>
                </a:moveTo>
                <a:lnTo>
                  <a:pt x="50800" y="44450"/>
                </a:lnTo>
                <a:lnTo>
                  <a:pt x="55033" y="44450"/>
                </a:lnTo>
                <a:lnTo>
                  <a:pt x="50800" y="38100"/>
                </a:lnTo>
                <a:close/>
              </a:path>
              <a:path w="3222625" h="76200">
                <a:moveTo>
                  <a:pt x="3167083" y="31750"/>
                </a:moveTo>
                <a:lnTo>
                  <a:pt x="55033" y="31750"/>
                </a:lnTo>
                <a:lnTo>
                  <a:pt x="50800" y="38100"/>
                </a:lnTo>
                <a:lnTo>
                  <a:pt x="55033" y="44450"/>
                </a:lnTo>
                <a:lnTo>
                  <a:pt x="3167083" y="44450"/>
                </a:lnTo>
                <a:lnTo>
                  <a:pt x="3171317" y="38100"/>
                </a:lnTo>
                <a:lnTo>
                  <a:pt x="3167083" y="31750"/>
                </a:lnTo>
                <a:close/>
              </a:path>
              <a:path w="3222625" h="76200">
                <a:moveTo>
                  <a:pt x="3209417" y="31750"/>
                </a:moveTo>
                <a:lnTo>
                  <a:pt x="3171317" y="31750"/>
                </a:lnTo>
                <a:lnTo>
                  <a:pt x="3171317" y="44450"/>
                </a:lnTo>
                <a:lnTo>
                  <a:pt x="3209417" y="44450"/>
                </a:lnTo>
                <a:lnTo>
                  <a:pt x="3222117" y="38100"/>
                </a:lnTo>
                <a:lnTo>
                  <a:pt x="3209417" y="31750"/>
                </a:lnTo>
                <a:close/>
              </a:path>
              <a:path w="3222625" h="76200">
                <a:moveTo>
                  <a:pt x="55033" y="31750"/>
                </a:moveTo>
                <a:lnTo>
                  <a:pt x="50800" y="31750"/>
                </a:lnTo>
                <a:lnTo>
                  <a:pt x="50800" y="38100"/>
                </a:lnTo>
                <a:lnTo>
                  <a:pt x="55033" y="31750"/>
                </a:lnTo>
                <a:close/>
              </a:path>
              <a:path w="3222625" h="76200">
                <a:moveTo>
                  <a:pt x="3145917" y="0"/>
                </a:moveTo>
                <a:lnTo>
                  <a:pt x="3171317" y="38100"/>
                </a:lnTo>
                <a:lnTo>
                  <a:pt x="3171317" y="31750"/>
                </a:lnTo>
                <a:lnTo>
                  <a:pt x="3209417" y="31750"/>
                </a:lnTo>
                <a:lnTo>
                  <a:pt x="3145917" y="0"/>
                </a:lnTo>
                <a:close/>
              </a:path>
            </a:pathLst>
          </a:custGeom>
          <a:solidFill>
            <a:srgbClr val="EDEBE0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8" name="object 47"/>
          <p:cNvSpPr/>
          <p:nvPr/>
        </p:nvSpPr>
        <p:spPr>
          <a:xfrm>
            <a:off x="7151283" y="2142275"/>
            <a:ext cx="742778" cy="242473"/>
          </a:xfrm>
          <a:custGeom>
            <a:avLst/>
            <a:gdLst/>
            <a:ahLst/>
            <a:cxnLst/>
            <a:rect l="l" t="t" r="r" b="b"/>
            <a:pathLst>
              <a:path w="749934" h="262255">
                <a:moveTo>
                  <a:pt x="0" y="262127"/>
                </a:moveTo>
                <a:lnTo>
                  <a:pt x="749807" y="262127"/>
                </a:lnTo>
                <a:lnTo>
                  <a:pt x="749807" y="0"/>
                </a:lnTo>
                <a:lnTo>
                  <a:pt x="0" y="0"/>
                </a:lnTo>
                <a:lnTo>
                  <a:pt x="0" y="2621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9" name="object 53"/>
          <p:cNvSpPr/>
          <p:nvPr/>
        </p:nvSpPr>
        <p:spPr>
          <a:xfrm>
            <a:off x="5256917" y="3620361"/>
            <a:ext cx="4122700" cy="618805"/>
          </a:xfrm>
          <a:custGeom>
            <a:avLst/>
            <a:gdLst/>
            <a:ahLst/>
            <a:cxnLst/>
            <a:rect l="l" t="t" r="r" b="b"/>
            <a:pathLst>
              <a:path w="4162425" h="669289">
                <a:moveTo>
                  <a:pt x="0" y="669036"/>
                </a:moveTo>
                <a:lnTo>
                  <a:pt x="4162044" y="669036"/>
                </a:lnTo>
                <a:lnTo>
                  <a:pt x="4162044" y="0"/>
                </a:lnTo>
                <a:lnTo>
                  <a:pt x="0" y="0"/>
                </a:lnTo>
                <a:lnTo>
                  <a:pt x="0" y="669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0" name="object 54"/>
          <p:cNvSpPr txBox="1"/>
          <p:nvPr/>
        </p:nvSpPr>
        <p:spPr>
          <a:xfrm>
            <a:off x="5256917" y="3620361"/>
            <a:ext cx="4122700" cy="549509"/>
          </a:xfrm>
          <a:prstGeom prst="rect">
            <a:avLst/>
          </a:prstGeom>
          <a:ln w="12192">
            <a:solidFill>
              <a:srgbClr val="BEBEBE"/>
            </a:solidFill>
          </a:ln>
        </p:spPr>
        <p:txBody>
          <a:bodyPr vert="horz" wrap="square" lIns="0" tIns="86995" rIns="0" bIns="0" rtlCol="0" anchor="ctr">
            <a:noAutofit/>
          </a:bodyPr>
          <a:lstStyle/>
          <a:p>
            <a:pPr marL="92710" marR="3500120">
              <a:spcBef>
                <a:spcPts val="685"/>
              </a:spcBef>
            </a:pPr>
            <a:endParaRPr sz="10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81" name="object 55"/>
          <p:cNvSpPr/>
          <p:nvPr/>
        </p:nvSpPr>
        <p:spPr>
          <a:xfrm>
            <a:off x="5256917" y="4329111"/>
            <a:ext cx="4122700" cy="618805"/>
          </a:xfrm>
          <a:custGeom>
            <a:avLst/>
            <a:gdLst/>
            <a:ahLst/>
            <a:cxnLst/>
            <a:rect l="l" t="t" r="r" b="b"/>
            <a:pathLst>
              <a:path w="4162425" h="669289">
                <a:moveTo>
                  <a:pt x="0" y="669036"/>
                </a:moveTo>
                <a:lnTo>
                  <a:pt x="4162044" y="669036"/>
                </a:lnTo>
                <a:lnTo>
                  <a:pt x="4162044" y="0"/>
                </a:lnTo>
                <a:lnTo>
                  <a:pt x="0" y="0"/>
                </a:lnTo>
                <a:lnTo>
                  <a:pt x="0" y="6690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2" name="object 56"/>
          <p:cNvSpPr txBox="1"/>
          <p:nvPr/>
        </p:nvSpPr>
        <p:spPr>
          <a:xfrm>
            <a:off x="5256917" y="4329111"/>
            <a:ext cx="4122700" cy="549509"/>
          </a:xfrm>
          <a:prstGeom prst="rect">
            <a:avLst/>
          </a:prstGeom>
          <a:ln w="12192">
            <a:solidFill>
              <a:srgbClr val="BEBEBE"/>
            </a:solidFill>
          </a:ln>
        </p:spPr>
        <p:txBody>
          <a:bodyPr vert="horz" wrap="square" lIns="0" tIns="86995" rIns="0" bIns="0" rtlCol="0" anchor="ctr">
            <a:noAutofit/>
          </a:bodyPr>
          <a:lstStyle/>
          <a:p>
            <a:pPr marL="92710" marR="3500120" algn="just">
              <a:spcBef>
                <a:spcPts val="685"/>
              </a:spcBef>
            </a:pPr>
            <a:endParaRPr sz="1000" dirty="0">
              <a:latin typeface="Rix모던고딕 L" panose="02020603020101020101" pitchFamily="18" charset="-127"/>
              <a:ea typeface="Rix모던고딕 L" panose="02020603020101020101" pitchFamily="18" charset="-127"/>
              <a:cs typeface="Noto Sans CJK JP Regular"/>
            </a:endParaRPr>
          </a:p>
        </p:txBody>
      </p:sp>
      <p:sp>
        <p:nvSpPr>
          <p:cNvPr id="183" name="object 57"/>
          <p:cNvSpPr/>
          <p:nvPr/>
        </p:nvSpPr>
        <p:spPr>
          <a:xfrm>
            <a:off x="6192106" y="3072244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5"/>
                </a:moveTo>
                <a:lnTo>
                  <a:pt x="0" y="152146"/>
                </a:lnTo>
                <a:lnTo>
                  <a:pt x="18669" y="164337"/>
                </a:lnTo>
                <a:lnTo>
                  <a:pt x="36449" y="189611"/>
                </a:lnTo>
                <a:lnTo>
                  <a:pt x="64008" y="251460"/>
                </a:lnTo>
                <a:lnTo>
                  <a:pt x="104013" y="225425"/>
                </a:lnTo>
                <a:lnTo>
                  <a:pt x="130185" y="183896"/>
                </a:lnTo>
                <a:lnTo>
                  <a:pt x="81788" y="183896"/>
                </a:lnTo>
                <a:lnTo>
                  <a:pt x="54229" y="138302"/>
                </a:lnTo>
                <a:lnTo>
                  <a:pt x="39116" y="130175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4"/>
                </a:lnTo>
                <a:lnTo>
                  <a:pt x="192913" y="60198"/>
                </a:lnTo>
                <a:lnTo>
                  <a:pt x="123571" y="128524"/>
                </a:lnTo>
                <a:lnTo>
                  <a:pt x="81788" y="183896"/>
                </a:lnTo>
                <a:lnTo>
                  <a:pt x="130185" y="183896"/>
                </a:lnTo>
                <a:lnTo>
                  <a:pt x="153797" y="146430"/>
                </a:lnTo>
                <a:lnTo>
                  <a:pt x="199136" y="93599"/>
                </a:lnTo>
                <a:lnTo>
                  <a:pt x="251587" y="39877"/>
                </a:lnTo>
                <a:lnTo>
                  <a:pt x="288036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6" name="object 60"/>
          <p:cNvSpPr/>
          <p:nvPr/>
        </p:nvSpPr>
        <p:spPr>
          <a:xfrm>
            <a:off x="6192106" y="4523559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4"/>
                </a:moveTo>
                <a:lnTo>
                  <a:pt x="0" y="152145"/>
                </a:lnTo>
                <a:lnTo>
                  <a:pt x="18669" y="164337"/>
                </a:lnTo>
                <a:lnTo>
                  <a:pt x="36449" y="189610"/>
                </a:lnTo>
                <a:lnTo>
                  <a:pt x="64008" y="251459"/>
                </a:lnTo>
                <a:lnTo>
                  <a:pt x="104013" y="225424"/>
                </a:lnTo>
                <a:lnTo>
                  <a:pt x="130185" y="183895"/>
                </a:lnTo>
                <a:lnTo>
                  <a:pt x="81788" y="183895"/>
                </a:lnTo>
                <a:lnTo>
                  <a:pt x="54229" y="138302"/>
                </a:lnTo>
                <a:lnTo>
                  <a:pt x="39116" y="130174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3"/>
                </a:lnTo>
                <a:lnTo>
                  <a:pt x="192913" y="60197"/>
                </a:lnTo>
                <a:lnTo>
                  <a:pt x="123571" y="128523"/>
                </a:lnTo>
                <a:lnTo>
                  <a:pt x="81788" y="183895"/>
                </a:lnTo>
                <a:lnTo>
                  <a:pt x="130185" y="183895"/>
                </a:lnTo>
                <a:lnTo>
                  <a:pt x="153797" y="146430"/>
                </a:lnTo>
                <a:lnTo>
                  <a:pt x="199136" y="93598"/>
                </a:lnTo>
                <a:lnTo>
                  <a:pt x="251587" y="39877"/>
                </a:lnTo>
                <a:lnTo>
                  <a:pt x="288036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7" name="object 66"/>
          <p:cNvSpPr/>
          <p:nvPr/>
        </p:nvSpPr>
        <p:spPr>
          <a:xfrm>
            <a:off x="6192106" y="3811992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5"/>
                </a:moveTo>
                <a:lnTo>
                  <a:pt x="0" y="152145"/>
                </a:lnTo>
                <a:lnTo>
                  <a:pt x="18669" y="164337"/>
                </a:lnTo>
                <a:lnTo>
                  <a:pt x="36449" y="189611"/>
                </a:lnTo>
                <a:lnTo>
                  <a:pt x="64008" y="251460"/>
                </a:lnTo>
                <a:lnTo>
                  <a:pt x="104013" y="225425"/>
                </a:lnTo>
                <a:lnTo>
                  <a:pt x="130185" y="183895"/>
                </a:lnTo>
                <a:lnTo>
                  <a:pt x="81788" y="183895"/>
                </a:lnTo>
                <a:lnTo>
                  <a:pt x="54229" y="138302"/>
                </a:lnTo>
                <a:lnTo>
                  <a:pt x="39116" y="130175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3"/>
                </a:lnTo>
                <a:lnTo>
                  <a:pt x="192913" y="60198"/>
                </a:lnTo>
                <a:lnTo>
                  <a:pt x="123571" y="128524"/>
                </a:lnTo>
                <a:lnTo>
                  <a:pt x="81788" y="183895"/>
                </a:lnTo>
                <a:lnTo>
                  <a:pt x="130185" y="183895"/>
                </a:lnTo>
                <a:lnTo>
                  <a:pt x="153797" y="146431"/>
                </a:lnTo>
                <a:lnTo>
                  <a:pt x="199136" y="93599"/>
                </a:lnTo>
                <a:lnTo>
                  <a:pt x="251587" y="39877"/>
                </a:lnTo>
                <a:lnTo>
                  <a:pt x="288036" y="10541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0" name="object 69"/>
          <p:cNvSpPr txBox="1"/>
          <p:nvPr/>
        </p:nvSpPr>
        <p:spPr>
          <a:xfrm>
            <a:off x="6028248" y="5519752"/>
            <a:ext cx="3209479" cy="3607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50800" rIns="0" bIns="0" rtlCol="0" anchor="ctr">
            <a:noAutofit/>
          </a:bodyPr>
          <a:lstStyle/>
          <a:p>
            <a:pPr algn="ctr"/>
            <a:r>
              <a:rPr lang="ko-KR" altLang="en-US" sz="1200" spc="95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내재화 방안 수립 시 방향성 수립 및</a:t>
            </a:r>
            <a:endParaRPr lang="en-US" altLang="ko-KR" sz="1200" spc="95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  <a:p>
            <a:pPr algn="ctr"/>
            <a:r>
              <a:rPr lang="ko-KR" altLang="en-US" sz="1200" spc="95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Noto Sans CJK JP Regular"/>
              </a:rPr>
              <a:t>아키텍처 기초자료로 활용</a:t>
            </a:r>
            <a:endParaRPr sz="1200" dirty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Noto Sans CJK JP Regular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7125968" y="2134343"/>
            <a:ext cx="913132" cy="2400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130000"/>
              </a:lnSpc>
              <a:buClr>
                <a:schemeClr val="tx1"/>
              </a:buClr>
            </a:pPr>
            <a:r>
              <a:rPr lang="ko-KR" altLang="en-US" sz="12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 관점</a:t>
            </a:r>
            <a:endParaRPr lang="en-US" altLang="ko-KR" sz="12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5335268" y="3089144"/>
            <a:ext cx="9131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국외 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(3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196" name="TextBox 195"/>
          <p:cNvSpPr txBox="1"/>
          <p:nvPr/>
        </p:nvSpPr>
        <p:spPr>
          <a:xfrm>
            <a:off x="5335268" y="3787644"/>
            <a:ext cx="9131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(5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5335268" y="4511544"/>
            <a:ext cx="913132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ct val="120000"/>
              </a:lnSpc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(1</a:t>
            </a:r>
            <a:r>
              <a:rPr lang="ko-KR" altLang="en-US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</a:t>
            </a:r>
            <a:r>
              <a:rPr lang="en-US" altLang="ko-KR" sz="10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5996940" y="2596532"/>
            <a:ext cx="586740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비용</a:t>
            </a:r>
            <a:endParaRPr lang="en-US" altLang="ko-KR" sz="10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6850380" y="2596532"/>
            <a:ext cx="586740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성능</a:t>
            </a:r>
            <a:endParaRPr lang="en-US" altLang="ko-KR" sz="10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7726680" y="2596532"/>
            <a:ext cx="586740" cy="15388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기술지원</a:t>
            </a:r>
            <a:endParaRPr lang="en-US" altLang="ko-KR" sz="10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8549640" y="2519588"/>
            <a:ext cx="586740" cy="3077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분야별</a:t>
            </a:r>
            <a:endParaRPr lang="en-US" altLang="ko-KR" sz="10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>
              <a:buClr>
                <a:schemeClr val="tx1"/>
              </a:buClr>
            </a:pPr>
            <a:r>
              <a:rPr lang="ko-KR" altLang="en-US" sz="1000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사례</a:t>
            </a:r>
            <a:endParaRPr lang="en-US" altLang="ko-KR" sz="1000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4" name="object 57"/>
          <p:cNvSpPr/>
          <p:nvPr/>
        </p:nvSpPr>
        <p:spPr>
          <a:xfrm>
            <a:off x="7030306" y="3072244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5"/>
                </a:moveTo>
                <a:lnTo>
                  <a:pt x="0" y="152146"/>
                </a:lnTo>
                <a:lnTo>
                  <a:pt x="18669" y="164337"/>
                </a:lnTo>
                <a:lnTo>
                  <a:pt x="36449" y="189611"/>
                </a:lnTo>
                <a:lnTo>
                  <a:pt x="64008" y="251460"/>
                </a:lnTo>
                <a:lnTo>
                  <a:pt x="104013" y="225425"/>
                </a:lnTo>
                <a:lnTo>
                  <a:pt x="130185" y="183896"/>
                </a:lnTo>
                <a:lnTo>
                  <a:pt x="81788" y="183896"/>
                </a:lnTo>
                <a:lnTo>
                  <a:pt x="54229" y="138302"/>
                </a:lnTo>
                <a:lnTo>
                  <a:pt x="39116" y="130175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4"/>
                </a:lnTo>
                <a:lnTo>
                  <a:pt x="192913" y="60198"/>
                </a:lnTo>
                <a:lnTo>
                  <a:pt x="123571" y="128524"/>
                </a:lnTo>
                <a:lnTo>
                  <a:pt x="81788" y="183896"/>
                </a:lnTo>
                <a:lnTo>
                  <a:pt x="130185" y="183896"/>
                </a:lnTo>
                <a:lnTo>
                  <a:pt x="153797" y="146430"/>
                </a:lnTo>
                <a:lnTo>
                  <a:pt x="199136" y="93599"/>
                </a:lnTo>
                <a:lnTo>
                  <a:pt x="251587" y="39877"/>
                </a:lnTo>
                <a:lnTo>
                  <a:pt x="288036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5" name="object 60"/>
          <p:cNvSpPr/>
          <p:nvPr/>
        </p:nvSpPr>
        <p:spPr>
          <a:xfrm>
            <a:off x="7030306" y="4523559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4"/>
                </a:moveTo>
                <a:lnTo>
                  <a:pt x="0" y="152145"/>
                </a:lnTo>
                <a:lnTo>
                  <a:pt x="18669" y="164337"/>
                </a:lnTo>
                <a:lnTo>
                  <a:pt x="36449" y="189610"/>
                </a:lnTo>
                <a:lnTo>
                  <a:pt x="64008" y="251459"/>
                </a:lnTo>
                <a:lnTo>
                  <a:pt x="104013" y="225424"/>
                </a:lnTo>
                <a:lnTo>
                  <a:pt x="130185" y="183895"/>
                </a:lnTo>
                <a:lnTo>
                  <a:pt x="81788" y="183895"/>
                </a:lnTo>
                <a:lnTo>
                  <a:pt x="54229" y="138302"/>
                </a:lnTo>
                <a:lnTo>
                  <a:pt x="39116" y="130174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3"/>
                </a:lnTo>
                <a:lnTo>
                  <a:pt x="192913" y="60197"/>
                </a:lnTo>
                <a:lnTo>
                  <a:pt x="123571" y="128523"/>
                </a:lnTo>
                <a:lnTo>
                  <a:pt x="81788" y="183895"/>
                </a:lnTo>
                <a:lnTo>
                  <a:pt x="130185" y="183895"/>
                </a:lnTo>
                <a:lnTo>
                  <a:pt x="153797" y="146430"/>
                </a:lnTo>
                <a:lnTo>
                  <a:pt x="199136" y="93598"/>
                </a:lnTo>
                <a:lnTo>
                  <a:pt x="251587" y="39877"/>
                </a:lnTo>
                <a:lnTo>
                  <a:pt x="288036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6" name="object 66"/>
          <p:cNvSpPr/>
          <p:nvPr/>
        </p:nvSpPr>
        <p:spPr>
          <a:xfrm>
            <a:off x="7030306" y="3811992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5"/>
                </a:moveTo>
                <a:lnTo>
                  <a:pt x="0" y="152145"/>
                </a:lnTo>
                <a:lnTo>
                  <a:pt x="18669" y="164337"/>
                </a:lnTo>
                <a:lnTo>
                  <a:pt x="36449" y="189611"/>
                </a:lnTo>
                <a:lnTo>
                  <a:pt x="64008" y="251460"/>
                </a:lnTo>
                <a:lnTo>
                  <a:pt x="104013" y="225425"/>
                </a:lnTo>
                <a:lnTo>
                  <a:pt x="130185" y="183895"/>
                </a:lnTo>
                <a:lnTo>
                  <a:pt x="81788" y="183895"/>
                </a:lnTo>
                <a:lnTo>
                  <a:pt x="54229" y="138302"/>
                </a:lnTo>
                <a:lnTo>
                  <a:pt x="39116" y="130175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3"/>
                </a:lnTo>
                <a:lnTo>
                  <a:pt x="192913" y="60198"/>
                </a:lnTo>
                <a:lnTo>
                  <a:pt x="123571" y="128524"/>
                </a:lnTo>
                <a:lnTo>
                  <a:pt x="81788" y="183895"/>
                </a:lnTo>
                <a:lnTo>
                  <a:pt x="130185" y="183895"/>
                </a:lnTo>
                <a:lnTo>
                  <a:pt x="153797" y="146431"/>
                </a:lnTo>
                <a:lnTo>
                  <a:pt x="199136" y="93599"/>
                </a:lnTo>
                <a:lnTo>
                  <a:pt x="251587" y="39877"/>
                </a:lnTo>
                <a:lnTo>
                  <a:pt x="288036" y="10541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7" name="object 57"/>
          <p:cNvSpPr/>
          <p:nvPr/>
        </p:nvSpPr>
        <p:spPr>
          <a:xfrm>
            <a:off x="7891366" y="3072244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5"/>
                </a:moveTo>
                <a:lnTo>
                  <a:pt x="0" y="152146"/>
                </a:lnTo>
                <a:lnTo>
                  <a:pt x="18669" y="164337"/>
                </a:lnTo>
                <a:lnTo>
                  <a:pt x="36449" y="189611"/>
                </a:lnTo>
                <a:lnTo>
                  <a:pt x="64008" y="251460"/>
                </a:lnTo>
                <a:lnTo>
                  <a:pt x="104013" y="225425"/>
                </a:lnTo>
                <a:lnTo>
                  <a:pt x="130185" y="183896"/>
                </a:lnTo>
                <a:lnTo>
                  <a:pt x="81788" y="183896"/>
                </a:lnTo>
                <a:lnTo>
                  <a:pt x="54229" y="138302"/>
                </a:lnTo>
                <a:lnTo>
                  <a:pt x="39116" y="130175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4"/>
                </a:lnTo>
                <a:lnTo>
                  <a:pt x="192913" y="60198"/>
                </a:lnTo>
                <a:lnTo>
                  <a:pt x="123571" y="128524"/>
                </a:lnTo>
                <a:lnTo>
                  <a:pt x="81788" y="183896"/>
                </a:lnTo>
                <a:lnTo>
                  <a:pt x="130185" y="183896"/>
                </a:lnTo>
                <a:lnTo>
                  <a:pt x="153797" y="146430"/>
                </a:lnTo>
                <a:lnTo>
                  <a:pt x="199136" y="93599"/>
                </a:lnTo>
                <a:lnTo>
                  <a:pt x="251587" y="39877"/>
                </a:lnTo>
                <a:lnTo>
                  <a:pt x="288036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8" name="object 60"/>
          <p:cNvSpPr/>
          <p:nvPr/>
        </p:nvSpPr>
        <p:spPr>
          <a:xfrm>
            <a:off x="7891366" y="4523559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4"/>
                </a:moveTo>
                <a:lnTo>
                  <a:pt x="0" y="152145"/>
                </a:lnTo>
                <a:lnTo>
                  <a:pt x="18669" y="164337"/>
                </a:lnTo>
                <a:lnTo>
                  <a:pt x="36449" y="189610"/>
                </a:lnTo>
                <a:lnTo>
                  <a:pt x="64008" y="251459"/>
                </a:lnTo>
                <a:lnTo>
                  <a:pt x="104013" y="225424"/>
                </a:lnTo>
                <a:lnTo>
                  <a:pt x="130185" y="183895"/>
                </a:lnTo>
                <a:lnTo>
                  <a:pt x="81788" y="183895"/>
                </a:lnTo>
                <a:lnTo>
                  <a:pt x="54229" y="138302"/>
                </a:lnTo>
                <a:lnTo>
                  <a:pt x="39116" y="130174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3"/>
                </a:lnTo>
                <a:lnTo>
                  <a:pt x="192913" y="60197"/>
                </a:lnTo>
                <a:lnTo>
                  <a:pt x="123571" y="128523"/>
                </a:lnTo>
                <a:lnTo>
                  <a:pt x="81788" y="183895"/>
                </a:lnTo>
                <a:lnTo>
                  <a:pt x="130185" y="183895"/>
                </a:lnTo>
                <a:lnTo>
                  <a:pt x="153797" y="146430"/>
                </a:lnTo>
                <a:lnTo>
                  <a:pt x="199136" y="93598"/>
                </a:lnTo>
                <a:lnTo>
                  <a:pt x="251587" y="39877"/>
                </a:lnTo>
                <a:lnTo>
                  <a:pt x="288036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9" name="object 66"/>
          <p:cNvSpPr/>
          <p:nvPr/>
        </p:nvSpPr>
        <p:spPr>
          <a:xfrm>
            <a:off x="7891366" y="3811992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5"/>
                </a:moveTo>
                <a:lnTo>
                  <a:pt x="0" y="152145"/>
                </a:lnTo>
                <a:lnTo>
                  <a:pt x="18669" y="164337"/>
                </a:lnTo>
                <a:lnTo>
                  <a:pt x="36449" y="189611"/>
                </a:lnTo>
                <a:lnTo>
                  <a:pt x="64008" y="251460"/>
                </a:lnTo>
                <a:lnTo>
                  <a:pt x="104013" y="225425"/>
                </a:lnTo>
                <a:lnTo>
                  <a:pt x="130185" y="183895"/>
                </a:lnTo>
                <a:lnTo>
                  <a:pt x="81788" y="183895"/>
                </a:lnTo>
                <a:lnTo>
                  <a:pt x="54229" y="138302"/>
                </a:lnTo>
                <a:lnTo>
                  <a:pt x="39116" y="130175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3"/>
                </a:lnTo>
                <a:lnTo>
                  <a:pt x="192913" y="60198"/>
                </a:lnTo>
                <a:lnTo>
                  <a:pt x="123571" y="128524"/>
                </a:lnTo>
                <a:lnTo>
                  <a:pt x="81788" y="183895"/>
                </a:lnTo>
                <a:lnTo>
                  <a:pt x="130185" y="183895"/>
                </a:lnTo>
                <a:lnTo>
                  <a:pt x="153797" y="146431"/>
                </a:lnTo>
                <a:lnTo>
                  <a:pt x="199136" y="93599"/>
                </a:lnTo>
                <a:lnTo>
                  <a:pt x="251587" y="39877"/>
                </a:lnTo>
                <a:lnTo>
                  <a:pt x="288036" y="10541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40" name="object 57"/>
          <p:cNvSpPr/>
          <p:nvPr/>
        </p:nvSpPr>
        <p:spPr>
          <a:xfrm>
            <a:off x="8752426" y="3072244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5"/>
                </a:moveTo>
                <a:lnTo>
                  <a:pt x="0" y="152146"/>
                </a:lnTo>
                <a:lnTo>
                  <a:pt x="18669" y="164337"/>
                </a:lnTo>
                <a:lnTo>
                  <a:pt x="36449" y="189611"/>
                </a:lnTo>
                <a:lnTo>
                  <a:pt x="64008" y="251460"/>
                </a:lnTo>
                <a:lnTo>
                  <a:pt x="104013" y="225425"/>
                </a:lnTo>
                <a:lnTo>
                  <a:pt x="130185" y="183896"/>
                </a:lnTo>
                <a:lnTo>
                  <a:pt x="81788" y="183896"/>
                </a:lnTo>
                <a:lnTo>
                  <a:pt x="54229" y="138302"/>
                </a:lnTo>
                <a:lnTo>
                  <a:pt x="39116" y="130175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4"/>
                </a:lnTo>
                <a:lnTo>
                  <a:pt x="192913" y="60198"/>
                </a:lnTo>
                <a:lnTo>
                  <a:pt x="123571" y="128524"/>
                </a:lnTo>
                <a:lnTo>
                  <a:pt x="81788" y="183896"/>
                </a:lnTo>
                <a:lnTo>
                  <a:pt x="130185" y="183896"/>
                </a:lnTo>
                <a:lnTo>
                  <a:pt x="153797" y="146430"/>
                </a:lnTo>
                <a:lnTo>
                  <a:pt x="199136" y="93599"/>
                </a:lnTo>
                <a:lnTo>
                  <a:pt x="251587" y="39877"/>
                </a:lnTo>
                <a:lnTo>
                  <a:pt x="288036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41" name="object 60"/>
          <p:cNvSpPr/>
          <p:nvPr/>
        </p:nvSpPr>
        <p:spPr>
          <a:xfrm>
            <a:off x="8752426" y="4523559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4"/>
                </a:moveTo>
                <a:lnTo>
                  <a:pt x="0" y="152145"/>
                </a:lnTo>
                <a:lnTo>
                  <a:pt x="18669" y="164337"/>
                </a:lnTo>
                <a:lnTo>
                  <a:pt x="36449" y="189610"/>
                </a:lnTo>
                <a:lnTo>
                  <a:pt x="64008" y="251459"/>
                </a:lnTo>
                <a:lnTo>
                  <a:pt x="104013" y="225424"/>
                </a:lnTo>
                <a:lnTo>
                  <a:pt x="130185" y="183895"/>
                </a:lnTo>
                <a:lnTo>
                  <a:pt x="81788" y="183895"/>
                </a:lnTo>
                <a:lnTo>
                  <a:pt x="54229" y="138302"/>
                </a:lnTo>
                <a:lnTo>
                  <a:pt x="39116" y="130174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3"/>
                </a:lnTo>
                <a:lnTo>
                  <a:pt x="192913" y="60197"/>
                </a:lnTo>
                <a:lnTo>
                  <a:pt x="123571" y="128523"/>
                </a:lnTo>
                <a:lnTo>
                  <a:pt x="81788" y="183895"/>
                </a:lnTo>
                <a:lnTo>
                  <a:pt x="130185" y="183895"/>
                </a:lnTo>
                <a:lnTo>
                  <a:pt x="153797" y="146430"/>
                </a:lnTo>
                <a:lnTo>
                  <a:pt x="199136" y="93598"/>
                </a:lnTo>
                <a:lnTo>
                  <a:pt x="251587" y="39877"/>
                </a:lnTo>
                <a:lnTo>
                  <a:pt x="288036" y="10540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42" name="object 66"/>
          <p:cNvSpPr/>
          <p:nvPr/>
        </p:nvSpPr>
        <p:spPr>
          <a:xfrm>
            <a:off x="8752426" y="3811992"/>
            <a:ext cx="285539" cy="232492"/>
          </a:xfrm>
          <a:custGeom>
            <a:avLst/>
            <a:gdLst/>
            <a:ahLst/>
            <a:cxnLst/>
            <a:rect l="l" t="t" r="r" b="b"/>
            <a:pathLst>
              <a:path w="288290" h="251460">
                <a:moveTo>
                  <a:pt x="39116" y="130175"/>
                </a:moveTo>
                <a:lnTo>
                  <a:pt x="0" y="152145"/>
                </a:lnTo>
                <a:lnTo>
                  <a:pt x="18669" y="164337"/>
                </a:lnTo>
                <a:lnTo>
                  <a:pt x="36449" y="189611"/>
                </a:lnTo>
                <a:lnTo>
                  <a:pt x="64008" y="251460"/>
                </a:lnTo>
                <a:lnTo>
                  <a:pt x="104013" y="225425"/>
                </a:lnTo>
                <a:lnTo>
                  <a:pt x="130185" y="183895"/>
                </a:lnTo>
                <a:lnTo>
                  <a:pt x="81788" y="183895"/>
                </a:lnTo>
                <a:lnTo>
                  <a:pt x="54229" y="138302"/>
                </a:lnTo>
                <a:lnTo>
                  <a:pt x="39116" y="130175"/>
                </a:lnTo>
                <a:close/>
              </a:path>
              <a:path w="288290" h="251460">
                <a:moveTo>
                  <a:pt x="280924" y="0"/>
                </a:moveTo>
                <a:lnTo>
                  <a:pt x="237363" y="24383"/>
                </a:lnTo>
                <a:lnTo>
                  <a:pt x="192913" y="60198"/>
                </a:lnTo>
                <a:lnTo>
                  <a:pt x="123571" y="128524"/>
                </a:lnTo>
                <a:lnTo>
                  <a:pt x="81788" y="183895"/>
                </a:lnTo>
                <a:lnTo>
                  <a:pt x="130185" y="183895"/>
                </a:lnTo>
                <a:lnTo>
                  <a:pt x="153797" y="146431"/>
                </a:lnTo>
                <a:lnTo>
                  <a:pt x="199136" y="93599"/>
                </a:lnTo>
                <a:lnTo>
                  <a:pt x="251587" y="39877"/>
                </a:lnTo>
                <a:lnTo>
                  <a:pt x="288036" y="10541"/>
                </a:lnTo>
                <a:lnTo>
                  <a:pt x="280924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77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pPr lvl="0"/>
            <a:r>
              <a:rPr lang="ko-KR" altLang="en-US" dirty="0"/>
              <a:t>서비스 검토 시 서비스 방식</a:t>
            </a:r>
            <a:r>
              <a:rPr lang="en-US" altLang="ko-KR" dirty="0"/>
              <a:t>(Private, Public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과 유형</a:t>
            </a:r>
            <a:r>
              <a:rPr lang="en-US" altLang="ko-KR" dirty="0"/>
              <a:t>(</a:t>
            </a:r>
            <a:r>
              <a:rPr lang="en-US" altLang="ko-KR" dirty="0" err="1"/>
              <a:t>SaaS</a:t>
            </a:r>
            <a:r>
              <a:rPr lang="en-US" altLang="ko-KR" dirty="0"/>
              <a:t>, PaaS, IaaS) </a:t>
            </a:r>
            <a:r>
              <a:rPr lang="ko-KR" altLang="en-US" dirty="0"/>
              <a:t>중 내재화 방안 수립 시 인프라 영역을 중심으로 주 서비스 선정을 목적으로 하여 </a:t>
            </a:r>
            <a:r>
              <a:rPr lang="en-US" altLang="ko-KR" dirty="0"/>
              <a:t>, </a:t>
            </a:r>
            <a:r>
              <a:rPr lang="ko-KR" altLang="en-US" dirty="0"/>
              <a:t>비용 </a:t>
            </a:r>
            <a:r>
              <a:rPr lang="en-US" altLang="ko-KR" dirty="0"/>
              <a:t>/ </a:t>
            </a:r>
            <a:r>
              <a:rPr lang="ko-KR" altLang="en-US" dirty="0"/>
              <a:t>성능 </a:t>
            </a:r>
            <a:r>
              <a:rPr lang="en-US" altLang="ko-KR" dirty="0"/>
              <a:t>/ </a:t>
            </a:r>
            <a:r>
              <a:rPr lang="ko-KR" altLang="en-US" dirty="0"/>
              <a:t>기술지원 및 사례 측면을 고려해 선 검토함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국외 서비스 특징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5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국외 클라우드 업체 사양 검토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8" name="오각형 47"/>
          <p:cNvSpPr/>
          <p:nvPr/>
        </p:nvSpPr>
        <p:spPr bwMode="auto">
          <a:xfrm>
            <a:off x="384001" y="2585742"/>
            <a:ext cx="658538" cy="771466"/>
          </a:xfrm>
          <a:prstGeom prst="homePlate">
            <a:avLst>
              <a:gd name="adj" fmla="val 21429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비용</a:t>
            </a: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0" name="오각형 49"/>
          <p:cNvSpPr/>
          <p:nvPr/>
        </p:nvSpPr>
        <p:spPr bwMode="auto">
          <a:xfrm>
            <a:off x="384001" y="3517670"/>
            <a:ext cx="658538" cy="771466"/>
          </a:xfrm>
          <a:prstGeom prst="homePlate">
            <a:avLst>
              <a:gd name="adj" fmla="val 21429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성능</a:t>
            </a: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3" name="오각형 52"/>
          <p:cNvSpPr/>
          <p:nvPr/>
        </p:nvSpPr>
        <p:spPr bwMode="auto">
          <a:xfrm>
            <a:off x="384001" y="4449598"/>
            <a:ext cx="658538" cy="771466"/>
          </a:xfrm>
          <a:prstGeom prst="homePlate">
            <a:avLst>
              <a:gd name="adj" fmla="val 21429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</a:t>
            </a: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지원</a:t>
            </a: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4" name="오각형 53"/>
          <p:cNvSpPr/>
          <p:nvPr/>
        </p:nvSpPr>
        <p:spPr bwMode="auto">
          <a:xfrm>
            <a:off x="384001" y="5381526"/>
            <a:ext cx="658538" cy="771466"/>
          </a:xfrm>
          <a:prstGeom prst="homePlate">
            <a:avLst>
              <a:gd name="adj" fmla="val 21429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endParaRPr lang="en-US" altLang="ko-KR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사례</a:t>
            </a: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cxnSp>
        <p:nvCxnSpPr>
          <p:cNvPr id="55" name="직선 연결선 54"/>
          <p:cNvCxnSpPr/>
          <p:nvPr/>
        </p:nvCxnSpPr>
        <p:spPr bwMode="auto">
          <a:xfrm>
            <a:off x="1140025" y="3426748"/>
            <a:ext cx="8318375" cy="0"/>
          </a:xfrm>
          <a:prstGeom prst="line">
            <a:avLst/>
          </a:prstGeom>
          <a:solidFill>
            <a:srgbClr val="FBB779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직선 연결선 55"/>
          <p:cNvCxnSpPr/>
          <p:nvPr/>
        </p:nvCxnSpPr>
        <p:spPr bwMode="auto">
          <a:xfrm>
            <a:off x="1150230" y="4354756"/>
            <a:ext cx="8318375" cy="0"/>
          </a:xfrm>
          <a:prstGeom prst="line">
            <a:avLst/>
          </a:prstGeom>
          <a:solidFill>
            <a:srgbClr val="FBB779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/>
          <p:cNvCxnSpPr/>
          <p:nvPr/>
        </p:nvCxnSpPr>
        <p:spPr bwMode="auto">
          <a:xfrm>
            <a:off x="1153690" y="5307302"/>
            <a:ext cx="8318375" cy="0"/>
          </a:xfrm>
          <a:prstGeom prst="line">
            <a:avLst/>
          </a:prstGeom>
          <a:solidFill>
            <a:srgbClr val="FBB779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8" name="그룹 57"/>
          <p:cNvGrpSpPr/>
          <p:nvPr/>
        </p:nvGrpSpPr>
        <p:grpSpPr>
          <a:xfrm>
            <a:off x="1091116" y="1932732"/>
            <a:ext cx="8433884" cy="4268044"/>
            <a:chOff x="1091116" y="1932732"/>
            <a:chExt cx="4183565" cy="4268044"/>
          </a:xfrm>
        </p:grpSpPr>
        <p:sp>
          <p:nvSpPr>
            <p:cNvPr id="59" name="직사각형 58"/>
            <p:cNvSpPr/>
            <p:nvPr/>
          </p:nvSpPr>
          <p:spPr bwMode="auto">
            <a:xfrm>
              <a:off x="1091116" y="1932732"/>
              <a:ext cx="4183564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r>
                <a:rPr lang="ko-KR" altLang="en-US" sz="11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국외 업체</a:t>
              </a:r>
              <a:endParaRPr lang="en-US" altLang="ko-KR" sz="11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 bwMode="auto">
            <a:xfrm>
              <a:off x="3922945" y="2518781"/>
              <a:ext cx="1351736" cy="3681995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2507030" y="2518781"/>
              <a:ext cx="1351736" cy="3681995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1091116" y="2518781"/>
              <a:ext cx="1351736" cy="3681995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 bwMode="auto">
            <a:xfrm>
              <a:off x="1091116" y="2147660"/>
              <a:ext cx="1351736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r>
                <a:rPr lang="en-US" altLang="ko-KR" sz="11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Amazon</a:t>
              </a:r>
            </a:p>
          </p:txBody>
        </p:sp>
        <p:sp>
          <p:nvSpPr>
            <p:cNvPr id="64" name="직사각형 63"/>
            <p:cNvSpPr/>
            <p:nvPr/>
          </p:nvSpPr>
          <p:spPr bwMode="auto">
            <a:xfrm>
              <a:off x="2507030" y="2147660"/>
              <a:ext cx="1351736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r>
                <a:rPr lang="en-US" altLang="ko-KR" sz="11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Google</a:t>
              </a:r>
            </a:p>
          </p:txBody>
        </p:sp>
        <p:sp>
          <p:nvSpPr>
            <p:cNvPr id="65" name="직사각형 64"/>
            <p:cNvSpPr/>
            <p:nvPr/>
          </p:nvSpPr>
          <p:spPr bwMode="auto">
            <a:xfrm>
              <a:off x="3922945" y="2147660"/>
              <a:ext cx="1351736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r>
                <a:rPr lang="en-US" altLang="ko-KR" sz="11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MS</a:t>
              </a:r>
            </a:p>
          </p:txBody>
        </p:sp>
        <p:sp>
          <p:nvSpPr>
            <p:cNvPr id="66" name="Text Box 71"/>
            <p:cNvSpPr txBox="1">
              <a:spLocks noChangeArrowheads="1"/>
            </p:cNvSpPr>
            <p:nvPr/>
          </p:nvSpPr>
          <p:spPr bwMode="gray">
            <a:xfrm>
              <a:off x="1117009" y="2531252"/>
              <a:ext cx="1321770" cy="732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가격 모델은 단기 수요에 이점이 있음</a:t>
              </a:r>
              <a:endPara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세분화된 가격 모델 복잡성으로 </a:t>
              </a:r>
              <a:r>
                <a:rPr lang="ko-KR" altLang="en-US" sz="8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써드파티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비용 관리가 필요할 수 있음</a:t>
              </a:r>
              <a:endPara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7" name="Text Box 71"/>
            <p:cNvSpPr txBox="1">
              <a:spLocks noChangeArrowheads="1"/>
            </p:cNvSpPr>
            <p:nvPr/>
          </p:nvSpPr>
          <p:spPr bwMode="gray">
            <a:xfrm>
              <a:off x="2510914" y="2531252"/>
              <a:ext cx="13217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자원 사용 </a:t>
              </a:r>
              <a:r>
                <a:rPr lang="ko-KR" altLang="en-US" sz="8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과금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체계가 분당으로 계산되고 사용량이 많을수록 할인 적용됨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8" name="Text Box 71"/>
            <p:cNvSpPr txBox="1">
              <a:spLocks noChangeArrowheads="1"/>
            </p:cNvSpPr>
            <p:nvPr/>
          </p:nvSpPr>
          <p:spPr bwMode="gray">
            <a:xfrm>
              <a:off x="3929274" y="2531252"/>
              <a:ext cx="1321770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오픈 소스 플랫폼을 포용하려는 노력을 하고 있으며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EA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일부로 할인 서비스를 제공함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9" name="Text Box 71"/>
            <p:cNvSpPr txBox="1">
              <a:spLocks noChangeArrowheads="1"/>
            </p:cNvSpPr>
            <p:nvPr/>
          </p:nvSpPr>
          <p:spPr bwMode="gray">
            <a:xfrm>
              <a:off x="1117009" y="3471427"/>
              <a:ext cx="1321770" cy="609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GCP, MS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에 비해 가장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다양하고 세분화된 서비스를 제공함</a:t>
              </a:r>
              <a:endPara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통합 서비스를 제공함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0" name="Text Box 71"/>
            <p:cNvSpPr txBox="1">
              <a:spLocks noChangeArrowheads="1"/>
            </p:cNvSpPr>
            <p:nvPr/>
          </p:nvSpPr>
          <p:spPr bwMode="gray">
            <a:xfrm>
              <a:off x="2510914" y="3471427"/>
              <a:ext cx="1321770" cy="732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AWS, Azure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에 비해 기능이 제한적일 수 있으나 활발한 개발을 통해 기능 보완 중임</a:t>
              </a:r>
              <a:endPara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통합 서비스를 제공함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1" name="Text Box 71"/>
            <p:cNvSpPr txBox="1">
              <a:spLocks noChangeArrowheads="1"/>
            </p:cNvSpPr>
            <p:nvPr/>
          </p:nvSpPr>
          <p:spPr bwMode="gray">
            <a:xfrm>
              <a:off x="3929274" y="3471427"/>
              <a:ext cx="1321770" cy="7571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MS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의 강력한 기술에 기반한 사내 </a:t>
              </a:r>
              <a:r>
                <a:rPr lang="ko-KR" altLang="en-US" sz="8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구축형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시스템과 연결이 용이함</a:t>
              </a:r>
              <a:endPara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통합 서비스를 제공함</a:t>
              </a:r>
              <a:endPara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2" name="Text Box 71"/>
            <p:cNvSpPr txBox="1">
              <a:spLocks noChangeArrowheads="1"/>
            </p:cNvSpPr>
            <p:nvPr/>
          </p:nvSpPr>
          <p:spPr bwMode="gray">
            <a:xfrm>
              <a:off x="1104781" y="4399231"/>
              <a:ext cx="132177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Basic, Developer, Business, Enterprise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단계로 구분하여 모든 플랜에 대해서 기술 지원함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3" name="Text Box 71"/>
            <p:cNvSpPr txBox="1">
              <a:spLocks noChangeArrowheads="1"/>
            </p:cNvSpPr>
            <p:nvPr/>
          </p:nvSpPr>
          <p:spPr bwMode="gray">
            <a:xfrm>
              <a:off x="2498687" y="4399231"/>
              <a:ext cx="1321770" cy="8556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무료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프리미엄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관리형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서비스 단계로 구분해 기술 지원함</a:t>
              </a:r>
              <a:endPara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다양한 커뮤니티를 통한 활발한 소통 및 리소스 제공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4" name="Text Box 71"/>
            <p:cNvSpPr txBox="1">
              <a:spLocks noChangeArrowheads="1"/>
            </p:cNvSpPr>
            <p:nvPr/>
          </p:nvSpPr>
          <p:spPr bwMode="gray">
            <a:xfrm>
              <a:off x="3917047" y="4399231"/>
              <a:ext cx="1321770" cy="609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개발자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표준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전문가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프리미어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단계로 구분하여 기술을 지원함</a:t>
              </a:r>
              <a:endPara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다양한 커뮤니티를 지원함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5" name="Text Box 71"/>
            <p:cNvSpPr txBox="1">
              <a:spLocks noChangeArrowheads="1"/>
            </p:cNvSpPr>
            <p:nvPr/>
          </p:nvSpPr>
          <p:spPr bwMode="gray">
            <a:xfrm>
              <a:off x="1104781" y="5351777"/>
              <a:ext cx="1321770" cy="732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정부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교육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비영리 위주로 사례를 공유함</a:t>
              </a:r>
              <a:endPara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제공하는 서비스에 따라 다양한 적용 및 구축사례 존재함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6" name="Text Box 71"/>
            <p:cNvSpPr txBox="1">
              <a:spLocks noChangeArrowheads="1"/>
            </p:cNvSpPr>
            <p:nvPr/>
          </p:nvSpPr>
          <p:spPr bwMode="gray">
            <a:xfrm>
              <a:off x="2498687" y="5351777"/>
              <a:ext cx="1321770" cy="732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신업군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리전 별 다양한 사례를 공유함</a:t>
              </a:r>
              <a:endPara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경쟁사 중 서비스 </a:t>
              </a:r>
              <a:r>
                <a:rPr lang="ko-KR" altLang="en-US" sz="8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개시년도가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제일 늦어 </a:t>
              </a:r>
              <a:r>
                <a:rPr lang="ko-KR" altLang="en-US" sz="800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사례수는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적음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7" name="Text Box 71"/>
            <p:cNvSpPr txBox="1">
              <a:spLocks noChangeArrowheads="1"/>
            </p:cNvSpPr>
            <p:nvPr/>
          </p:nvSpPr>
          <p:spPr bwMode="gray">
            <a:xfrm>
              <a:off x="3917047" y="5351777"/>
              <a:ext cx="132177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NBC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뉴스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포드 등 산업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제품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솔루션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위치 위주로 다양한 사례를 공유함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78" name="직사각형 77"/>
          <p:cNvSpPr/>
          <p:nvPr/>
        </p:nvSpPr>
        <p:spPr bwMode="auto">
          <a:xfrm>
            <a:off x="391915" y="2585742"/>
            <a:ext cx="207959" cy="21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endParaRPr lang="ko-KR" altLang="en-US" sz="1000" b="1" dirty="0" smtClean="0">
              <a:solidFill>
                <a:schemeClr val="bg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 bwMode="auto">
          <a:xfrm>
            <a:off x="391915" y="3517670"/>
            <a:ext cx="207959" cy="21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endParaRPr lang="ko-KR" altLang="en-US" sz="1000" b="1" dirty="0" smtClean="0">
              <a:solidFill>
                <a:schemeClr val="bg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 bwMode="auto">
          <a:xfrm>
            <a:off x="391915" y="4449598"/>
            <a:ext cx="207959" cy="21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</a:t>
            </a:r>
            <a:endParaRPr lang="ko-KR" altLang="en-US" sz="1000" b="1" dirty="0" smtClean="0">
              <a:solidFill>
                <a:schemeClr val="bg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1" name="직사각형 80"/>
          <p:cNvSpPr/>
          <p:nvPr/>
        </p:nvSpPr>
        <p:spPr bwMode="auto">
          <a:xfrm>
            <a:off x="391915" y="5381526"/>
            <a:ext cx="207959" cy="21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  <a:endParaRPr lang="ko-KR" altLang="en-US" sz="1000" b="1" dirty="0" smtClean="0">
              <a:solidFill>
                <a:schemeClr val="bg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1140025" y="3426748"/>
            <a:ext cx="8332040" cy="1880554"/>
            <a:chOff x="1140025" y="3426748"/>
            <a:chExt cx="8332040" cy="1880554"/>
          </a:xfrm>
        </p:grpSpPr>
        <p:cxnSp>
          <p:nvCxnSpPr>
            <p:cNvPr id="83" name="직선 연결선 82"/>
            <p:cNvCxnSpPr/>
            <p:nvPr/>
          </p:nvCxnSpPr>
          <p:spPr bwMode="auto">
            <a:xfrm>
              <a:off x="1140025" y="3426748"/>
              <a:ext cx="8318375" cy="0"/>
            </a:xfrm>
            <a:prstGeom prst="line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직선 연결선 83"/>
            <p:cNvCxnSpPr/>
            <p:nvPr/>
          </p:nvCxnSpPr>
          <p:spPr bwMode="auto">
            <a:xfrm>
              <a:off x="1150230" y="4354756"/>
              <a:ext cx="8318375" cy="0"/>
            </a:xfrm>
            <a:prstGeom prst="line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직선 연결선 84"/>
            <p:cNvCxnSpPr/>
            <p:nvPr/>
          </p:nvCxnSpPr>
          <p:spPr bwMode="auto">
            <a:xfrm>
              <a:off x="1153690" y="5307302"/>
              <a:ext cx="8318375" cy="0"/>
            </a:xfrm>
            <a:prstGeom prst="line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6" name="직사각형 85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687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pPr lvl="0"/>
            <a:r>
              <a:rPr lang="ko-KR" altLang="en-US" dirty="0"/>
              <a:t>서비스 검토 시 서비스 방식</a:t>
            </a:r>
            <a:r>
              <a:rPr lang="en-US" altLang="ko-KR" dirty="0"/>
              <a:t>(Private, Public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과 유형</a:t>
            </a:r>
            <a:r>
              <a:rPr lang="en-US" altLang="ko-KR" dirty="0"/>
              <a:t>(</a:t>
            </a:r>
            <a:r>
              <a:rPr lang="en-US" altLang="ko-KR" dirty="0" err="1"/>
              <a:t>SaaS</a:t>
            </a:r>
            <a:r>
              <a:rPr lang="en-US" altLang="ko-KR" dirty="0"/>
              <a:t>, PaaS, IaaS) </a:t>
            </a:r>
            <a:r>
              <a:rPr lang="ko-KR" altLang="en-US" dirty="0"/>
              <a:t>중 내재화 방안 수립 시 인프라 영역을 중심으로 주 서비스 선정을 목적으로 하여 </a:t>
            </a:r>
            <a:r>
              <a:rPr lang="en-US" altLang="ko-KR" dirty="0"/>
              <a:t>, </a:t>
            </a:r>
            <a:r>
              <a:rPr lang="ko-KR" altLang="en-US" dirty="0"/>
              <a:t>비용 </a:t>
            </a:r>
            <a:r>
              <a:rPr lang="en-US" altLang="ko-KR" dirty="0"/>
              <a:t>/ </a:t>
            </a:r>
            <a:r>
              <a:rPr lang="ko-KR" altLang="en-US" dirty="0"/>
              <a:t>성능 </a:t>
            </a:r>
            <a:r>
              <a:rPr lang="en-US" altLang="ko-KR" dirty="0"/>
              <a:t>/ </a:t>
            </a:r>
            <a:r>
              <a:rPr lang="ko-KR" altLang="en-US" dirty="0"/>
              <a:t>기술지원 및 사례 측면을 고려해 선 검토함</a:t>
            </a:r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 서비스 특징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국내 클라우드 업체 사양 검토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4" name="오각형 43"/>
          <p:cNvSpPr/>
          <p:nvPr/>
        </p:nvSpPr>
        <p:spPr bwMode="auto">
          <a:xfrm>
            <a:off x="384001" y="2585742"/>
            <a:ext cx="658538" cy="771466"/>
          </a:xfrm>
          <a:prstGeom prst="homePlate">
            <a:avLst>
              <a:gd name="adj" fmla="val 21429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비용</a:t>
            </a: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1" name="오각형 50"/>
          <p:cNvSpPr/>
          <p:nvPr/>
        </p:nvSpPr>
        <p:spPr bwMode="auto">
          <a:xfrm>
            <a:off x="384001" y="3517670"/>
            <a:ext cx="658538" cy="771466"/>
          </a:xfrm>
          <a:prstGeom prst="homePlate">
            <a:avLst>
              <a:gd name="adj" fmla="val 21429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성능</a:t>
            </a: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2" name="오각형 51"/>
          <p:cNvSpPr/>
          <p:nvPr/>
        </p:nvSpPr>
        <p:spPr bwMode="auto">
          <a:xfrm>
            <a:off x="384001" y="4449598"/>
            <a:ext cx="658538" cy="771466"/>
          </a:xfrm>
          <a:prstGeom prst="homePlate">
            <a:avLst>
              <a:gd name="adj" fmla="val 21429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</a:t>
            </a: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지원</a:t>
            </a: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6" name="오각형 85"/>
          <p:cNvSpPr/>
          <p:nvPr/>
        </p:nvSpPr>
        <p:spPr bwMode="auto">
          <a:xfrm>
            <a:off x="384001" y="5381526"/>
            <a:ext cx="658538" cy="771466"/>
          </a:xfrm>
          <a:prstGeom prst="homePlate">
            <a:avLst>
              <a:gd name="adj" fmla="val 21429"/>
            </a:avLst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endParaRPr lang="en-US" altLang="ko-KR" b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ko-KR" altLang="en-US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사례</a:t>
            </a:r>
            <a:endParaRPr lang="en-US" altLang="ko-KR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1091116" y="1932732"/>
            <a:ext cx="8510084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ko-KR" altLang="en-US" sz="11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업체</a:t>
            </a:r>
            <a:endParaRPr lang="en-US" altLang="ko-KR" sz="11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1094568" y="2518781"/>
            <a:ext cx="1351736" cy="368199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 bwMode="auto">
          <a:xfrm>
            <a:off x="2510483" y="2518781"/>
            <a:ext cx="1351736" cy="3681995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0" name="직사각형 89"/>
          <p:cNvSpPr/>
          <p:nvPr/>
        </p:nvSpPr>
        <p:spPr bwMode="auto">
          <a:xfrm>
            <a:off x="1094568" y="2147660"/>
            <a:ext cx="1351736" cy="31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Gabia</a:t>
            </a:r>
          </a:p>
        </p:txBody>
      </p:sp>
      <p:sp>
        <p:nvSpPr>
          <p:cNvPr id="91" name="직사각형 90"/>
          <p:cNvSpPr/>
          <p:nvPr/>
        </p:nvSpPr>
        <p:spPr bwMode="auto">
          <a:xfrm>
            <a:off x="2510483" y="2147660"/>
            <a:ext cx="1351736" cy="31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Naver</a:t>
            </a:r>
          </a:p>
        </p:txBody>
      </p:sp>
      <p:sp>
        <p:nvSpPr>
          <p:cNvPr id="92" name="직사각형 91"/>
          <p:cNvSpPr/>
          <p:nvPr/>
        </p:nvSpPr>
        <p:spPr bwMode="auto">
          <a:xfrm>
            <a:off x="3926397" y="2147660"/>
            <a:ext cx="1351736" cy="31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1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KT</a:t>
            </a:r>
          </a:p>
        </p:txBody>
      </p:sp>
      <p:sp>
        <p:nvSpPr>
          <p:cNvPr id="93" name="직사각형 92"/>
          <p:cNvSpPr/>
          <p:nvPr/>
        </p:nvSpPr>
        <p:spPr bwMode="auto">
          <a:xfrm>
            <a:off x="3926397" y="2518781"/>
            <a:ext cx="1351736" cy="368199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4" name="Text Box 71"/>
          <p:cNvSpPr txBox="1">
            <a:spLocks noChangeArrowheads="1"/>
          </p:cNvSpPr>
          <p:nvPr/>
        </p:nvSpPr>
        <p:spPr bwMode="gray">
          <a:xfrm>
            <a:off x="1103343" y="2531252"/>
            <a:ext cx="132177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Compute, Storage, Network, Security, Management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에 대한 세부 비용 정책을 적용하고 있음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5" name="Text Box 71"/>
          <p:cNvSpPr txBox="1">
            <a:spLocks noChangeArrowheads="1"/>
          </p:cNvSpPr>
          <p:nvPr/>
        </p:nvSpPr>
        <p:spPr bwMode="gray">
          <a:xfrm>
            <a:off x="2521703" y="2531252"/>
            <a:ext cx="132177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초기 비용 없이 사용료만 월 단위로 납부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해지 수수료 없이 사용한 만큼 부과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사용 시간 </a:t>
            </a:r>
            <a:r>
              <a:rPr lang="ko-KR" altLang="en-US" sz="8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단위별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요금을 책정함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6" name="Text Box 71"/>
          <p:cNvSpPr txBox="1">
            <a:spLocks noChangeArrowheads="1"/>
          </p:cNvSpPr>
          <p:nvPr/>
        </p:nvSpPr>
        <p:spPr bwMode="gray">
          <a:xfrm>
            <a:off x="3940063" y="2531252"/>
            <a:ext cx="132177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HPC, DB, storage, CDN,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방화벽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모니터링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백업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관리에 대한 유형별 세분화된 사용 요금을 적용하고 있음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7" name="Text Box 71"/>
          <p:cNvSpPr txBox="1">
            <a:spLocks noChangeArrowheads="1"/>
          </p:cNvSpPr>
          <p:nvPr/>
        </p:nvSpPr>
        <p:spPr bwMode="gray">
          <a:xfrm>
            <a:off x="1103343" y="3471427"/>
            <a:ext cx="132177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위주의 서비스를 제공함</a:t>
            </a:r>
            <a:endParaRPr lang="en-US" altLang="ko-KR" sz="8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자체 기술력을 통해 안정적인 서비스를 제공함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8" name="Text Box 71"/>
          <p:cNvSpPr txBox="1">
            <a:spLocks noChangeArrowheads="1"/>
          </p:cNvSpPr>
          <p:nvPr/>
        </p:nvSpPr>
        <p:spPr bwMode="gray">
          <a:xfrm>
            <a:off x="2521703" y="3471427"/>
            <a:ext cx="132177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위주의 서비스를 제공하고 있으나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단계적으로 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PaaS, </a:t>
            </a:r>
            <a:r>
              <a:rPr lang="en-US" altLang="ko-KR" sz="8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SaaS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서비스로 확장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9" name="Text Box 71"/>
          <p:cNvSpPr txBox="1">
            <a:spLocks noChangeArrowheads="1"/>
          </p:cNvSpPr>
          <p:nvPr/>
        </p:nvSpPr>
        <p:spPr bwMode="gray">
          <a:xfrm>
            <a:off x="3940063" y="3471427"/>
            <a:ext cx="1321770" cy="732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와 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PaaS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중심의 서비스를 제공하고 있음</a:t>
            </a:r>
            <a:endParaRPr lang="en-US" altLang="ko-KR" sz="8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G-Cloud, </a:t>
            </a:r>
            <a:r>
              <a:rPr lang="ko-KR" altLang="en-US" sz="8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프라이빗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하이브리드 클라우드 서비스를 제공함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0" name="Text Box 71"/>
          <p:cNvSpPr txBox="1">
            <a:spLocks noChangeArrowheads="1"/>
          </p:cNvSpPr>
          <p:nvPr/>
        </p:nvSpPr>
        <p:spPr bwMode="gray">
          <a:xfrm>
            <a:off x="1091116" y="4399231"/>
            <a:ext cx="13217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장애에 대해 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24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시간 상담 서비스가 가능함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1" name="Text Box 71"/>
          <p:cNvSpPr txBox="1">
            <a:spLocks noChangeArrowheads="1"/>
          </p:cNvSpPr>
          <p:nvPr/>
        </p:nvSpPr>
        <p:spPr bwMode="gray">
          <a:xfrm>
            <a:off x="2509476" y="4399231"/>
            <a:ext cx="13217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서비스와 기능 유형 별 세분화된 사용자 안내와 기술지원을 제공함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2" name="Text Box 71"/>
          <p:cNvSpPr txBox="1">
            <a:spLocks noChangeArrowheads="1"/>
          </p:cNvSpPr>
          <p:nvPr/>
        </p:nvSpPr>
        <p:spPr bwMode="gray">
          <a:xfrm>
            <a:off x="3927835" y="4399231"/>
            <a:ext cx="13217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365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 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24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시간 온라인 상담문의를 진행함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3" name="Text Box 71"/>
          <p:cNvSpPr txBox="1">
            <a:spLocks noChangeArrowheads="1"/>
          </p:cNvSpPr>
          <p:nvPr/>
        </p:nvSpPr>
        <p:spPr bwMode="gray">
          <a:xfrm>
            <a:off x="1091116" y="5351777"/>
            <a:ext cx="132177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민간분야 적용 건에 대한 성공 사례는 확인이 가능하나 전반적인 내용은 확인하기 어려움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4" name="Text Box 71"/>
          <p:cNvSpPr txBox="1">
            <a:spLocks noChangeArrowheads="1"/>
          </p:cNvSpPr>
          <p:nvPr/>
        </p:nvSpPr>
        <p:spPr bwMode="gray">
          <a:xfrm>
            <a:off x="2509476" y="5351777"/>
            <a:ext cx="13217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정부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웹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모바일 등의 구축 위주로 사례를 공유함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5" name="Text Box 71"/>
          <p:cNvSpPr txBox="1">
            <a:spLocks noChangeArrowheads="1"/>
          </p:cNvSpPr>
          <p:nvPr/>
        </p:nvSpPr>
        <p:spPr bwMode="gray">
          <a:xfrm>
            <a:off x="3927835" y="5351777"/>
            <a:ext cx="132177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대민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교육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재해복구 위주로 사례를 공유함</a:t>
            </a:r>
            <a:endParaRPr lang="en-US" altLang="ko-KR" sz="8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 벤더 중 가장 다양한 적용 사례를 가지고 있음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391915" y="2585742"/>
            <a:ext cx="207959" cy="21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</a:t>
            </a:r>
            <a:endParaRPr lang="ko-KR" altLang="en-US" sz="1000" b="1" dirty="0" smtClean="0">
              <a:solidFill>
                <a:schemeClr val="bg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391915" y="3517670"/>
            <a:ext cx="207959" cy="21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</a:t>
            </a:r>
            <a:endParaRPr lang="ko-KR" altLang="en-US" sz="1000" b="1" dirty="0" smtClean="0">
              <a:solidFill>
                <a:schemeClr val="bg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391915" y="4449598"/>
            <a:ext cx="207959" cy="21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3</a:t>
            </a:r>
            <a:endParaRPr lang="ko-KR" altLang="en-US" sz="1000" b="1" dirty="0" smtClean="0">
              <a:solidFill>
                <a:schemeClr val="bg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391915" y="5381526"/>
            <a:ext cx="207959" cy="210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000" b="1" dirty="0">
                <a:solidFill>
                  <a:schemeClr val="bg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4</a:t>
            </a:r>
            <a:endParaRPr lang="ko-KR" altLang="en-US" sz="1000" b="1" dirty="0" smtClean="0">
              <a:solidFill>
                <a:schemeClr val="bg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5350666" y="2518781"/>
            <a:ext cx="1377477" cy="368199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6793544" y="2518781"/>
            <a:ext cx="1377477" cy="3681995"/>
          </a:xfrm>
          <a:prstGeom prst="rect">
            <a:avLst/>
          </a:prstGeom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5350666" y="2147660"/>
            <a:ext cx="1377477" cy="31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U+</a:t>
            </a:r>
          </a:p>
        </p:txBody>
      </p:sp>
      <p:sp>
        <p:nvSpPr>
          <p:cNvPr id="113" name="직사각형 112"/>
          <p:cNvSpPr/>
          <p:nvPr/>
        </p:nvSpPr>
        <p:spPr bwMode="auto">
          <a:xfrm>
            <a:off x="6793544" y="2147660"/>
            <a:ext cx="1377477" cy="31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LG CNS</a:t>
            </a:r>
          </a:p>
        </p:txBody>
      </p:sp>
      <p:sp>
        <p:nvSpPr>
          <p:cNvPr id="114" name="직사각형 113"/>
          <p:cNvSpPr/>
          <p:nvPr/>
        </p:nvSpPr>
        <p:spPr bwMode="auto">
          <a:xfrm>
            <a:off x="8223723" y="2147660"/>
            <a:ext cx="1377477" cy="315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indent="-85725" algn="ctr" eaLnBrk="0" fontAlgn="base" hangingPunct="0">
              <a:spcAft>
                <a:spcPct val="0"/>
              </a:spcAft>
              <a:buClr>
                <a:schemeClr val="tx1"/>
              </a:buClr>
              <a:buSzPct val="90000"/>
            </a:pPr>
            <a:r>
              <a: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NHN Entertainment</a:t>
            </a:r>
          </a:p>
        </p:txBody>
      </p:sp>
      <p:sp>
        <p:nvSpPr>
          <p:cNvPr id="115" name="직사각형 114"/>
          <p:cNvSpPr/>
          <p:nvPr/>
        </p:nvSpPr>
        <p:spPr bwMode="auto">
          <a:xfrm>
            <a:off x="8223723" y="2518781"/>
            <a:ext cx="1377477" cy="368199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en-US" altLang="ko-KR" sz="1200" b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6" name="Text Box 71"/>
          <p:cNvSpPr txBox="1">
            <a:spLocks noChangeArrowheads="1"/>
          </p:cNvSpPr>
          <p:nvPr/>
        </p:nvSpPr>
        <p:spPr bwMode="gray">
          <a:xfrm>
            <a:off x="5359608" y="2531252"/>
            <a:ext cx="1346941" cy="8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컴퓨팅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스토리지 </a:t>
            </a:r>
            <a:r>
              <a:rPr lang="ko-KR" altLang="en-US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네트워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워크 및 다양한 부가 서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비스를 시간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월로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세분화된 사용요금을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적용함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7" name="Text Box 71"/>
          <p:cNvSpPr txBox="1">
            <a:spLocks noChangeArrowheads="1"/>
          </p:cNvSpPr>
          <p:nvPr/>
        </p:nvSpPr>
        <p:spPr bwMode="gray">
          <a:xfrm>
            <a:off x="6804978" y="2531252"/>
            <a:ext cx="134694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Compute,Network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,Security, Storage, Management, Content Delivery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서비스를 사용한만큼 지불하며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약정 할인 및 보조 서비스 무료로 제공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8" name="Text Box 71"/>
          <p:cNvSpPr txBox="1">
            <a:spLocks noChangeArrowheads="1"/>
          </p:cNvSpPr>
          <p:nvPr/>
        </p:nvSpPr>
        <p:spPr bwMode="gray">
          <a:xfrm>
            <a:off x="8237648" y="2531252"/>
            <a:ext cx="1346941" cy="85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요금 정책은 </a:t>
            </a:r>
            <a:r>
              <a:rPr lang="en-US" altLang="ko-KR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vDataCenter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Hosting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+, </a:t>
            </a:r>
            <a:r>
              <a:rPr lang="en-US" altLang="ko-KR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vDesktop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등으로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나뉨</a:t>
            </a:r>
            <a:endParaRPr lang="en-US" altLang="ko-KR" sz="80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약정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할인 및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요구사항 맞춤형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구성하여 </a:t>
            </a:r>
            <a:r>
              <a:rPr lang="ko-KR" altLang="en-US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과금정책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가능함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9" name="Text Box 71"/>
          <p:cNvSpPr txBox="1">
            <a:spLocks noChangeArrowheads="1"/>
          </p:cNvSpPr>
          <p:nvPr/>
        </p:nvSpPr>
        <p:spPr bwMode="gray">
          <a:xfrm>
            <a:off x="5359608" y="3471427"/>
            <a:ext cx="1346941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위주의 서비스와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Cloud CDN, IT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컨설팅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중심의 서비스를 제공함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0" name="Text Box 71"/>
          <p:cNvSpPr txBox="1">
            <a:spLocks noChangeArrowheads="1"/>
          </p:cNvSpPr>
          <p:nvPr/>
        </p:nvSpPr>
        <p:spPr bwMode="gray">
          <a:xfrm>
            <a:off x="6804978" y="3471427"/>
            <a:ext cx="1346941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서비스를 기본으로 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Contents, Analytics,</a:t>
            </a: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Game, Common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   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서비스를 제공함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1" name="Text Box 71"/>
          <p:cNvSpPr txBox="1">
            <a:spLocks noChangeArrowheads="1"/>
          </p:cNvSpPr>
          <p:nvPr/>
        </p:nvSpPr>
        <p:spPr bwMode="gray">
          <a:xfrm>
            <a:off x="8237648" y="3471427"/>
            <a:ext cx="134694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vDataCenter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en-US" altLang="ko-KR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vHosting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+, </a:t>
            </a:r>
            <a:r>
              <a:rPr lang="en-US" altLang="ko-KR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vStorage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en-US" altLang="ko-KR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vGame,vDesktop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en-US" altLang="ko-KR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vApps,White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en-US" altLang="ko-KR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Labeled,Cloud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컨설팅 형태로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서비스를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제공함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2" name="Text Box 71"/>
          <p:cNvSpPr txBox="1">
            <a:spLocks noChangeArrowheads="1"/>
          </p:cNvSpPr>
          <p:nvPr/>
        </p:nvSpPr>
        <p:spPr bwMode="gray">
          <a:xfrm>
            <a:off x="5347148" y="4399231"/>
            <a:ext cx="1346941" cy="80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Total Managed Cloud </a:t>
            </a: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Cloud Service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로 신규 및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기존 서비스의 이전 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통합 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구축 등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전문운영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기술지원을 제공함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3" name="Text Box 71"/>
          <p:cNvSpPr txBox="1">
            <a:spLocks noChangeArrowheads="1"/>
          </p:cNvSpPr>
          <p:nvPr/>
        </p:nvSpPr>
        <p:spPr bwMode="gray">
          <a:xfrm>
            <a:off x="6792518" y="4399231"/>
            <a:ext cx="134694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컨설팅 서비스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24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시간 전문 엔지니어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모니터링 서비스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보안서비스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en-US" altLang="ko-KR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DDos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지원서비스를 제공함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4" name="Text Box 71"/>
          <p:cNvSpPr txBox="1">
            <a:spLocks noChangeArrowheads="1"/>
          </p:cNvSpPr>
          <p:nvPr/>
        </p:nvSpPr>
        <p:spPr bwMode="gray">
          <a:xfrm>
            <a:off x="8225188" y="4399231"/>
            <a:ext cx="134694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ITSM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기반 운영 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(ITSM-based Management)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지원 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  24 x 365 </a:t>
            </a:r>
            <a:r>
              <a:rPr lang="ko-KR" altLang="en-US" sz="800" dirty="0" err="1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헬프</a:t>
            </a:r>
            <a:r>
              <a:rPr lang="ko-KR" altLang="en-US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데스크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125" name="Text Box 71"/>
          <p:cNvSpPr txBox="1">
            <a:spLocks noChangeArrowheads="1"/>
          </p:cNvSpPr>
          <p:nvPr/>
        </p:nvSpPr>
        <p:spPr bwMode="gray">
          <a:xfrm>
            <a:off x="5347148" y="5351777"/>
            <a:ext cx="1346941" cy="51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교육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언론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방송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</a:t>
            </a: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기업 등을 위주로 사례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0">
              <a:spcBef>
                <a:spcPct val="10000"/>
              </a:spcBef>
              <a:spcAft>
                <a:spcPct val="10000"/>
              </a:spcAft>
            </a:pP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  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공유함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6" name="Text Box 71"/>
          <p:cNvSpPr txBox="1">
            <a:spLocks noChangeArrowheads="1"/>
          </p:cNvSpPr>
          <p:nvPr/>
        </p:nvSpPr>
        <p:spPr bwMode="gray">
          <a:xfrm>
            <a:off x="6792518" y="5351777"/>
            <a:ext cx="13469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웹 서비스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커머스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게임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 및 교육기관 위주로 사례를 공유함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7" name="Text Box 71"/>
          <p:cNvSpPr txBox="1">
            <a:spLocks noChangeArrowheads="1"/>
          </p:cNvSpPr>
          <p:nvPr/>
        </p:nvSpPr>
        <p:spPr bwMode="gray">
          <a:xfrm>
            <a:off x="8225188" y="5351777"/>
            <a:ext cx="134694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93663" indent="-93663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355600" indent="-82550"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  <a:spcAft>
                <a:spcPct val="10000"/>
              </a:spcAft>
              <a:buFontTx/>
              <a:buChar char="•"/>
            </a:pP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제조</a:t>
            </a:r>
            <a:r>
              <a: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유통서비스 사례를 공유함</a:t>
            </a:r>
            <a:endParaRPr lang="en-US" altLang="ko-KR" sz="8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1140025" y="3426748"/>
            <a:ext cx="8332040" cy="1880554"/>
            <a:chOff x="1140025" y="3426748"/>
            <a:chExt cx="8332040" cy="1880554"/>
          </a:xfrm>
        </p:grpSpPr>
        <p:cxnSp>
          <p:nvCxnSpPr>
            <p:cNvPr id="129" name="직선 연결선 128"/>
            <p:cNvCxnSpPr/>
            <p:nvPr/>
          </p:nvCxnSpPr>
          <p:spPr bwMode="auto">
            <a:xfrm>
              <a:off x="1140025" y="3426748"/>
              <a:ext cx="8318375" cy="0"/>
            </a:xfrm>
            <a:prstGeom prst="line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0" name="직선 연결선 129"/>
            <p:cNvCxnSpPr/>
            <p:nvPr/>
          </p:nvCxnSpPr>
          <p:spPr bwMode="auto">
            <a:xfrm>
              <a:off x="1150230" y="4354756"/>
              <a:ext cx="8318375" cy="0"/>
            </a:xfrm>
            <a:prstGeom prst="line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1" name="직선 연결선 130"/>
            <p:cNvCxnSpPr/>
            <p:nvPr/>
          </p:nvCxnSpPr>
          <p:spPr bwMode="auto">
            <a:xfrm>
              <a:off x="1153690" y="5307302"/>
              <a:ext cx="8318375" cy="0"/>
            </a:xfrm>
            <a:prstGeom prst="line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32" name="직사각형 131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899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lvl="0"/>
            <a:r>
              <a:rPr lang="ko-KR" altLang="en-US" dirty="0"/>
              <a:t>국외 </a:t>
            </a:r>
            <a:r>
              <a:rPr lang="en-US" altLang="ko-KR" dirty="0" smtClean="0"/>
              <a:t>Public </a:t>
            </a:r>
            <a:r>
              <a:rPr lang="ko-KR" altLang="en-US" dirty="0" smtClean="0"/>
              <a:t>클라우드 벤더의 분야별 서비스 현황을 검토함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국외 분야별 서비스 사례 현황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6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국외 </a:t>
            </a:r>
            <a:r>
              <a:rPr lang="en-US" altLang="ko-KR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ko-KR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클라우드 서비스 사례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381000" y="2017484"/>
            <a:ext cx="9144000" cy="4180115"/>
            <a:chOff x="381000" y="2271485"/>
            <a:chExt cx="4537198" cy="3262540"/>
          </a:xfrm>
        </p:grpSpPr>
        <p:sp>
          <p:nvSpPr>
            <p:cNvPr id="59" name="직사각형 58"/>
            <p:cNvSpPr/>
            <p:nvPr/>
          </p:nvSpPr>
          <p:spPr bwMode="auto">
            <a:xfrm>
              <a:off x="3452201" y="2642607"/>
              <a:ext cx="1465997" cy="289141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 bwMode="auto">
            <a:xfrm>
              <a:off x="1916600" y="2642607"/>
              <a:ext cx="1465997" cy="289141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 bwMode="auto">
            <a:xfrm>
              <a:off x="381000" y="2642607"/>
              <a:ext cx="1465997" cy="289141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 bwMode="auto">
            <a:xfrm>
              <a:off x="381000" y="2271485"/>
              <a:ext cx="1465997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r>
                <a:rPr lang="en-US" altLang="ko-KR" sz="11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AWS</a:t>
              </a:r>
            </a:p>
          </p:txBody>
        </p:sp>
        <p:sp>
          <p:nvSpPr>
            <p:cNvPr id="63" name="직사각형 62"/>
            <p:cNvSpPr/>
            <p:nvPr/>
          </p:nvSpPr>
          <p:spPr bwMode="auto">
            <a:xfrm>
              <a:off x="1916600" y="2271485"/>
              <a:ext cx="1465997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r>
                <a:rPr lang="en-US" altLang="ko-KR" sz="11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GCP</a:t>
              </a:r>
            </a:p>
          </p:txBody>
        </p:sp>
        <p:sp>
          <p:nvSpPr>
            <p:cNvPr id="64" name="직사각형 63"/>
            <p:cNvSpPr/>
            <p:nvPr/>
          </p:nvSpPr>
          <p:spPr bwMode="auto">
            <a:xfrm>
              <a:off x="3452201" y="2271485"/>
              <a:ext cx="1465997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r>
                <a:rPr lang="en-US" altLang="ko-KR" sz="11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MS</a:t>
              </a:r>
            </a:p>
          </p:txBody>
        </p:sp>
        <p:sp>
          <p:nvSpPr>
            <p:cNvPr id="65" name="Text Box 71"/>
            <p:cNvSpPr txBox="1">
              <a:spLocks noChangeArrowheads="1"/>
            </p:cNvSpPr>
            <p:nvPr/>
          </p:nvSpPr>
          <p:spPr bwMode="gray">
            <a:xfrm>
              <a:off x="409082" y="2655077"/>
              <a:ext cx="143349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정부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교육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비영리 위주로 사례를 공유함</a:t>
              </a:r>
              <a:endParaRPr lang="en-US" altLang="ko-KR" sz="8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6" name="Text Box 71"/>
            <p:cNvSpPr txBox="1">
              <a:spLocks noChangeArrowheads="1"/>
            </p:cNvSpPr>
            <p:nvPr/>
          </p:nvSpPr>
          <p:spPr bwMode="gray">
            <a:xfrm>
              <a:off x="1920813" y="2655077"/>
              <a:ext cx="143349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제품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산업군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리전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별 세부 내용으로 사례를 공유함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7" name="Text Box 71"/>
            <p:cNvSpPr txBox="1">
              <a:spLocks noChangeArrowheads="1"/>
            </p:cNvSpPr>
            <p:nvPr/>
          </p:nvSpPr>
          <p:spPr bwMode="gray">
            <a:xfrm>
              <a:off x="3459065" y="2655077"/>
              <a:ext cx="143349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산업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제품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솔루션</a:t>
              </a:r>
              <a:r>
                <a:rPr lang="en-US" altLang="ko-KR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위치 위주로 사례를 공유함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8" name="AutoShape 17"/>
            <p:cNvSpPr>
              <a:spLocks noChangeArrowheads="1"/>
            </p:cNvSpPr>
            <p:nvPr/>
          </p:nvSpPr>
          <p:spPr bwMode="auto">
            <a:xfrm>
              <a:off x="914401" y="3438817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정부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65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69" name="AutoShape 17"/>
            <p:cNvSpPr>
              <a:spLocks noChangeArrowheads="1"/>
            </p:cNvSpPr>
            <p:nvPr/>
          </p:nvSpPr>
          <p:spPr bwMode="auto">
            <a:xfrm>
              <a:off x="914401" y="3786480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교육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71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70" name="AutoShape 17"/>
            <p:cNvSpPr>
              <a:spLocks noChangeArrowheads="1"/>
            </p:cNvSpPr>
            <p:nvPr/>
          </p:nvSpPr>
          <p:spPr bwMode="auto">
            <a:xfrm>
              <a:off x="914401" y="413414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비영리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46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71" name="직사각형 70"/>
            <p:cNvSpPr/>
            <p:nvPr/>
          </p:nvSpPr>
          <p:spPr bwMode="auto">
            <a:xfrm>
              <a:off x="432136" y="3118706"/>
              <a:ext cx="739439" cy="234093"/>
            </a:xfrm>
            <a:prstGeom prst="rect">
              <a:avLst/>
            </a:prstGeom>
            <a:solidFill>
              <a:srgbClr val="42577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smtClean="0">
                  <a:solidFill>
                    <a:srgbClr val="FFFFFF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주요 사례</a:t>
              </a:r>
              <a:endPara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72" name="꺾인 연결선 71"/>
            <p:cNvCxnSpPr>
              <a:stCxn id="71" idx="2"/>
              <a:endCxn id="68" idx="1"/>
            </p:cNvCxnSpPr>
            <p:nvPr/>
          </p:nvCxnSpPr>
          <p:spPr bwMode="auto">
            <a:xfrm rot="16200000" flipH="1">
              <a:off x="755661" y="3398993"/>
              <a:ext cx="204935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73" name="꺾인 연결선 72"/>
            <p:cNvCxnSpPr>
              <a:stCxn id="71" idx="2"/>
              <a:endCxn id="69" idx="1"/>
            </p:cNvCxnSpPr>
            <p:nvPr/>
          </p:nvCxnSpPr>
          <p:spPr bwMode="auto">
            <a:xfrm rot="16200000" flipH="1">
              <a:off x="581829" y="3572825"/>
              <a:ext cx="552598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74" name="꺾인 연결선 73"/>
            <p:cNvCxnSpPr>
              <a:stCxn id="71" idx="2"/>
              <a:endCxn id="70" idx="1"/>
            </p:cNvCxnSpPr>
            <p:nvPr/>
          </p:nvCxnSpPr>
          <p:spPr bwMode="auto">
            <a:xfrm rot="16200000" flipH="1">
              <a:off x="407998" y="3746656"/>
              <a:ext cx="90026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75" name="직사각형 74"/>
            <p:cNvSpPr/>
            <p:nvPr/>
          </p:nvSpPr>
          <p:spPr>
            <a:xfrm>
              <a:off x="419100" y="4869418"/>
              <a:ext cx="1400175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7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https://aws.amazon.com/ko/solutions/case-studies/government-education/all-government-education-nonprofit/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954530" y="4869418"/>
              <a:ext cx="14001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https://cloud.google.com/customers/?hl=ko</a:t>
              </a:r>
              <a:endParaRPr lang="ko-KR" altLang="en-US" sz="7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3489960" y="4869418"/>
              <a:ext cx="14001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https://azure.microsoft.com/ko-kr/case-studies/</a:t>
              </a:r>
              <a:endParaRPr lang="ko-KR" altLang="en-US" sz="7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8" name="AutoShape 17"/>
            <p:cNvSpPr>
              <a:spLocks noChangeArrowheads="1"/>
            </p:cNvSpPr>
            <p:nvPr/>
          </p:nvSpPr>
          <p:spPr bwMode="auto">
            <a:xfrm>
              <a:off x="914401" y="449609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기타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79" name="꺾인 연결선 78"/>
            <p:cNvCxnSpPr>
              <a:stCxn id="71" idx="2"/>
              <a:endCxn id="78" idx="1"/>
            </p:cNvCxnSpPr>
            <p:nvPr/>
          </p:nvCxnSpPr>
          <p:spPr bwMode="auto">
            <a:xfrm rot="16200000" flipH="1">
              <a:off x="227023" y="3927631"/>
              <a:ext cx="126221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80" name="AutoShape 17"/>
            <p:cNvSpPr>
              <a:spLocks noChangeArrowheads="1"/>
            </p:cNvSpPr>
            <p:nvPr/>
          </p:nvSpPr>
          <p:spPr bwMode="auto">
            <a:xfrm>
              <a:off x="3971926" y="3438817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산업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5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1" name="AutoShape 17"/>
            <p:cNvSpPr>
              <a:spLocks noChangeArrowheads="1"/>
            </p:cNvSpPr>
            <p:nvPr/>
          </p:nvSpPr>
          <p:spPr bwMode="auto">
            <a:xfrm>
              <a:off x="3971926" y="3786480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제품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8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2" name="AutoShape 17"/>
            <p:cNvSpPr>
              <a:spLocks noChangeArrowheads="1"/>
            </p:cNvSpPr>
            <p:nvPr/>
          </p:nvSpPr>
          <p:spPr bwMode="auto">
            <a:xfrm>
              <a:off x="3971926" y="413414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솔루션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21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83" name="직사각형 82"/>
            <p:cNvSpPr/>
            <p:nvPr/>
          </p:nvSpPr>
          <p:spPr bwMode="auto">
            <a:xfrm>
              <a:off x="3489661" y="3118706"/>
              <a:ext cx="739439" cy="234093"/>
            </a:xfrm>
            <a:prstGeom prst="rect">
              <a:avLst/>
            </a:prstGeom>
            <a:solidFill>
              <a:srgbClr val="42577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smtClean="0">
                  <a:solidFill>
                    <a:srgbClr val="FFFFFF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주요 사례</a:t>
              </a:r>
              <a:endPara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84" name="꺾인 연결선 83"/>
            <p:cNvCxnSpPr>
              <a:stCxn id="83" idx="2"/>
              <a:endCxn id="80" idx="1"/>
            </p:cNvCxnSpPr>
            <p:nvPr/>
          </p:nvCxnSpPr>
          <p:spPr bwMode="auto">
            <a:xfrm rot="16200000" flipH="1">
              <a:off x="3813186" y="3398993"/>
              <a:ext cx="204935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85" name="꺾인 연결선 84"/>
            <p:cNvCxnSpPr>
              <a:stCxn id="83" idx="2"/>
              <a:endCxn id="81" idx="1"/>
            </p:cNvCxnSpPr>
            <p:nvPr/>
          </p:nvCxnSpPr>
          <p:spPr bwMode="auto">
            <a:xfrm rot="16200000" flipH="1">
              <a:off x="3639354" y="3572825"/>
              <a:ext cx="552598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32" name="꺾인 연결선 131"/>
            <p:cNvCxnSpPr>
              <a:stCxn id="83" idx="2"/>
              <a:endCxn id="82" idx="1"/>
            </p:cNvCxnSpPr>
            <p:nvPr/>
          </p:nvCxnSpPr>
          <p:spPr bwMode="auto">
            <a:xfrm rot="16200000" flipH="1">
              <a:off x="3465523" y="3746656"/>
              <a:ext cx="90026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33" name="AutoShape 17"/>
            <p:cNvSpPr>
              <a:spLocks noChangeArrowheads="1"/>
            </p:cNvSpPr>
            <p:nvPr/>
          </p:nvSpPr>
          <p:spPr bwMode="auto">
            <a:xfrm>
              <a:off x="3971926" y="449609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위치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21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34" name="꺾인 연결선 133"/>
            <p:cNvCxnSpPr>
              <a:stCxn id="83" idx="2"/>
              <a:endCxn id="133" idx="1"/>
            </p:cNvCxnSpPr>
            <p:nvPr/>
          </p:nvCxnSpPr>
          <p:spPr bwMode="auto">
            <a:xfrm rot="16200000" flipH="1">
              <a:off x="3284548" y="3927631"/>
              <a:ext cx="126221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35" name="AutoShape 17"/>
            <p:cNvSpPr>
              <a:spLocks noChangeArrowheads="1"/>
            </p:cNvSpPr>
            <p:nvPr/>
          </p:nvSpPr>
          <p:spPr bwMode="auto">
            <a:xfrm>
              <a:off x="2438401" y="3438817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제품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286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36" name="AutoShape 17"/>
            <p:cNvSpPr>
              <a:spLocks noChangeArrowheads="1"/>
            </p:cNvSpPr>
            <p:nvPr/>
          </p:nvSpPr>
          <p:spPr bwMode="auto">
            <a:xfrm>
              <a:off x="2438401" y="3786480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산업군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340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37" name="AutoShape 17"/>
            <p:cNvSpPr>
              <a:spLocks noChangeArrowheads="1"/>
            </p:cNvSpPr>
            <p:nvPr/>
          </p:nvSpPr>
          <p:spPr bwMode="auto">
            <a:xfrm>
              <a:off x="2438401" y="413414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리전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353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38" name="직사각형 137"/>
            <p:cNvSpPr/>
            <p:nvPr/>
          </p:nvSpPr>
          <p:spPr bwMode="auto">
            <a:xfrm>
              <a:off x="1956136" y="3118706"/>
              <a:ext cx="739439" cy="234093"/>
            </a:xfrm>
            <a:prstGeom prst="rect">
              <a:avLst/>
            </a:prstGeom>
            <a:solidFill>
              <a:srgbClr val="42577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smtClean="0">
                  <a:solidFill>
                    <a:srgbClr val="FFFFFF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주요 사례</a:t>
              </a:r>
              <a:endPara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39" name="꺾인 연결선 138"/>
            <p:cNvCxnSpPr>
              <a:stCxn id="138" idx="2"/>
              <a:endCxn id="135" idx="1"/>
            </p:cNvCxnSpPr>
            <p:nvPr/>
          </p:nvCxnSpPr>
          <p:spPr bwMode="auto">
            <a:xfrm rot="16200000" flipH="1">
              <a:off x="2279661" y="3398993"/>
              <a:ext cx="204935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40" name="꺾인 연결선 139"/>
            <p:cNvCxnSpPr>
              <a:stCxn id="138" idx="2"/>
              <a:endCxn id="136" idx="1"/>
            </p:cNvCxnSpPr>
            <p:nvPr/>
          </p:nvCxnSpPr>
          <p:spPr bwMode="auto">
            <a:xfrm rot="16200000" flipH="1">
              <a:off x="2105829" y="3572825"/>
              <a:ext cx="552598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41" name="꺾인 연결선 140"/>
            <p:cNvCxnSpPr>
              <a:stCxn id="138" idx="2"/>
              <a:endCxn id="137" idx="1"/>
            </p:cNvCxnSpPr>
            <p:nvPr/>
          </p:nvCxnSpPr>
          <p:spPr bwMode="auto">
            <a:xfrm rot="16200000" flipH="1">
              <a:off x="1931998" y="3746656"/>
              <a:ext cx="90026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42" name="AutoShape 17"/>
            <p:cNvSpPr>
              <a:spLocks noChangeArrowheads="1"/>
            </p:cNvSpPr>
            <p:nvPr/>
          </p:nvSpPr>
          <p:spPr bwMode="auto">
            <a:xfrm>
              <a:off x="2438401" y="449609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기타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43" name="꺾인 연결선 142"/>
            <p:cNvCxnSpPr>
              <a:stCxn id="138" idx="2"/>
              <a:endCxn id="142" idx="1"/>
            </p:cNvCxnSpPr>
            <p:nvPr/>
          </p:nvCxnSpPr>
          <p:spPr bwMode="auto">
            <a:xfrm rot="16200000" flipH="1">
              <a:off x="1751023" y="3927631"/>
              <a:ext cx="126221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</p:grpSp>
      <p:sp>
        <p:nvSpPr>
          <p:cNvPr id="144" name="직사각형 14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494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4939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2453183"/>
            <a:ext cx="2303836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정의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운용 모델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 유형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도입 시 고려사항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535733"/>
            <a:ext cx="182941" cy="19485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 bwMode="auto">
          <a:xfrm>
            <a:off x="5524500" y="2504621"/>
            <a:ext cx="2492158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413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lvl="0"/>
            <a:r>
              <a:rPr lang="ko-KR" altLang="en-US" dirty="0"/>
              <a:t>국외 </a:t>
            </a:r>
            <a:r>
              <a:rPr lang="en-US" altLang="ko-KR" dirty="0" smtClean="0"/>
              <a:t>Public </a:t>
            </a:r>
            <a:r>
              <a:rPr lang="ko-KR" altLang="en-US" dirty="0" smtClean="0"/>
              <a:t>클라우드 벤더의 분야별 서비스 현황을 검토함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내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분야별 서비스 사례 현황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7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lang="en-US" altLang="ko-KR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Public</a:t>
            </a:r>
            <a:r>
              <a:rPr lang="ko-KR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클라우드 서비스 사례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381000" y="2024742"/>
            <a:ext cx="9144000" cy="4172858"/>
            <a:chOff x="381000" y="2271485"/>
            <a:chExt cx="9144000" cy="3262540"/>
          </a:xfrm>
        </p:grpSpPr>
        <p:sp>
          <p:nvSpPr>
            <p:cNvPr id="51" name="직사각형 50"/>
            <p:cNvSpPr/>
            <p:nvPr/>
          </p:nvSpPr>
          <p:spPr bwMode="auto">
            <a:xfrm>
              <a:off x="3452201" y="2642607"/>
              <a:ext cx="1465997" cy="289141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 bwMode="auto">
            <a:xfrm>
              <a:off x="4987801" y="2642607"/>
              <a:ext cx="1465997" cy="289141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 bwMode="auto">
            <a:xfrm>
              <a:off x="6523402" y="2642607"/>
              <a:ext cx="1465997" cy="289141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 bwMode="auto">
            <a:xfrm>
              <a:off x="1916600" y="2642607"/>
              <a:ext cx="1465997" cy="289141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 bwMode="auto">
            <a:xfrm>
              <a:off x="381000" y="2642607"/>
              <a:ext cx="1465997" cy="289141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 bwMode="auto">
            <a:xfrm>
              <a:off x="381000" y="2271485"/>
              <a:ext cx="1465997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en-US" altLang="ko-KR" sz="1100" b="1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Gabia</a:t>
              </a:r>
              <a:endParaRPr lang="en-US" altLang="ko-KR" sz="11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7" name="직사각형 86"/>
            <p:cNvSpPr/>
            <p:nvPr/>
          </p:nvSpPr>
          <p:spPr bwMode="auto">
            <a:xfrm>
              <a:off x="1916600" y="2271485"/>
              <a:ext cx="1465997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en-US" altLang="ko-KR" sz="1100" b="1" dirty="0" err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Naver</a:t>
              </a:r>
              <a:endParaRPr lang="en-US" altLang="ko-KR" sz="1100" b="1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 bwMode="auto">
            <a:xfrm>
              <a:off x="3452201" y="2271485"/>
              <a:ext cx="1465997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en-US" altLang="ko-KR" sz="1100" b="1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KT</a:t>
              </a:r>
            </a:p>
          </p:txBody>
        </p:sp>
        <p:sp>
          <p:nvSpPr>
            <p:cNvPr id="89" name="직사각형 88"/>
            <p:cNvSpPr/>
            <p:nvPr/>
          </p:nvSpPr>
          <p:spPr bwMode="auto">
            <a:xfrm>
              <a:off x="4987801" y="2271485"/>
              <a:ext cx="1465997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r>
                <a:rPr lang="en-US" altLang="ko-KR" sz="11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U+</a:t>
              </a:r>
            </a:p>
          </p:txBody>
        </p:sp>
        <p:sp>
          <p:nvSpPr>
            <p:cNvPr id="90" name="직사각형 89"/>
            <p:cNvSpPr/>
            <p:nvPr/>
          </p:nvSpPr>
          <p:spPr bwMode="auto">
            <a:xfrm>
              <a:off x="6523402" y="2271485"/>
              <a:ext cx="1465997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en-US" altLang="ko-KR" sz="1100" b="1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LG CNS</a:t>
              </a:r>
            </a:p>
          </p:txBody>
        </p:sp>
        <p:sp>
          <p:nvSpPr>
            <p:cNvPr id="91" name="직사각형 90"/>
            <p:cNvSpPr/>
            <p:nvPr/>
          </p:nvSpPr>
          <p:spPr bwMode="auto">
            <a:xfrm>
              <a:off x="8059003" y="2271485"/>
              <a:ext cx="1465997" cy="315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en-US" altLang="ko-KR" sz="1100" b="1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NHN Entertainment</a:t>
              </a:r>
            </a:p>
          </p:txBody>
        </p:sp>
        <p:sp>
          <p:nvSpPr>
            <p:cNvPr id="92" name="직사각형 91"/>
            <p:cNvSpPr/>
            <p:nvPr/>
          </p:nvSpPr>
          <p:spPr bwMode="auto">
            <a:xfrm>
              <a:off x="8059003" y="2642607"/>
              <a:ext cx="1465997" cy="289141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85725" marR="0" indent="-85725" algn="ctr" defTabSz="914400" rtl="0" eaLnBrk="0" fontAlgn="base" latinLnBrk="0" hangingPunct="0">
                <a:lnSpc>
                  <a:spcPct val="100000"/>
                </a:lnSpc>
                <a:spcAft>
                  <a:spcPct val="0"/>
                </a:spcAft>
                <a:buClr>
                  <a:schemeClr val="tx1"/>
                </a:buClr>
                <a:buSzPct val="90000"/>
                <a:buNone/>
                <a:tabLst/>
              </a:pP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3" name="Text Box 71"/>
            <p:cNvSpPr txBox="1">
              <a:spLocks noChangeArrowheads="1"/>
            </p:cNvSpPr>
            <p:nvPr/>
          </p:nvSpPr>
          <p:spPr bwMode="gray">
            <a:xfrm>
              <a:off x="409082" y="2655077"/>
              <a:ext cx="143349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민간 </a:t>
              </a:r>
              <a:r>
                <a:rPr lang="ko-KR" altLang="en-US" sz="8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적용건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위주로 사례를 공유함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4" name="Text Box 71"/>
            <p:cNvSpPr txBox="1">
              <a:spLocks noChangeArrowheads="1"/>
            </p:cNvSpPr>
            <p:nvPr/>
          </p:nvSpPr>
          <p:spPr bwMode="gray">
            <a:xfrm>
              <a:off x="1920813" y="2655077"/>
              <a:ext cx="14334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정부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웹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모바일 등의 구축 위주로 사례를 공유함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5" name="Text Box 71"/>
            <p:cNvSpPr txBox="1">
              <a:spLocks noChangeArrowheads="1"/>
            </p:cNvSpPr>
            <p:nvPr/>
          </p:nvSpPr>
          <p:spPr bwMode="gray">
            <a:xfrm>
              <a:off x="3459065" y="2655077"/>
              <a:ext cx="143349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대민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교육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재해복구 위주로 사례를 공유함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6" name="Text Box 71"/>
            <p:cNvSpPr txBox="1">
              <a:spLocks noChangeArrowheads="1"/>
            </p:cNvSpPr>
            <p:nvPr/>
          </p:nvSpPr>
          <p:spPr bwMode="gray">
            <a:xfrm>
              <a:off x="4997318" y="2655077"/>
              <a:ext cx="143349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교육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언론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방송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</a:t>
              </a:r>
              <a:r>
                <a:rPr lang="ko-KR" altLang="en-US" sz="8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기업등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위주로 사례를 공유함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7" name="Text Box 71"/>
            <p:cNvSpPr txBox="1">
              <a:spLocks noChangeArrowheads="1"/>
            </p:cNvSpPr>
            <p:nvPr/>
          </p:nvSpPr>
          <p:spPr bwMode="gray">
            <a:xfrm>
              <a:off x="6535571" y="2655077"/>
              <a:ext cx="1433498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제조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유통서비스 사례를 공유함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8" name="Text Box 71"/>
            <p:cNvSpPr txBox="1">
              <a:spLocks noChangeArrowheads="1"/>
            </p:cNvSpPr>
            <p:nvPr/>
          </p:nvSpPr>
          <p:spPr bwMode="gray">
            <a:xfrm>
              <a:off x="8073823" y="2655077"/>
              <a:ext cx="143349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53882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93663" indent="-93663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355600" indent="-82550"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spcBef>
                  <a:spcPct val="0"/>
                </a:spcBef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10000"/>
                </a:spcBef>
                <a:spcAft>
                  <a:spcPct val="10000"/>
                </a:spcAft>
                <a:buFontTx/>
                <a:buChar char="•"/>
              </a:pPr>
              <a:r>
                <a:rPr lang="ko-KR" altLang="en-US" sz="8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웹 서비스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 err="1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커머스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게임</a:t>
              </a:r>
              <a:r>
                <a:rPr lang="en-US" altLang="ko-KR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8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공공 및 교육기관 위주로 사례를 공유함</a:t>
              </a:r>
              <a:endParaRPr lang="en-US" altLang="ko-KR" sz="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9" name="AutoShape 17"/>
            <p:cNvSpPr>
              <a:spLocks noChangeArrowheads="1"/>
            </p:cNvSpPr>
            <p:nvPr/>
          </p:nvSpPr>
          <p:spPr bwMode="auto">
            <a:xfrm>
              <a:off x="914401" y="3438817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공공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4</a:t>
              </a: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</a:p>
          </p:txBody>
        </p:sp>
        <p:sp>
          <p:nvSpPr>
            <p:cNvPr id="100" name="AutoShape 17"/>
            <p:cNvSpPr>
              <a:spLocks noChangeArrowheads="1"/>
            </p:cNvSpPr>
            <p:nvPr/>
          </p:nvSpPr>
          <p:spPr bwMode="auto">
            <a:xfrm>
              <a:off x="914401" y="3786480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서비스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20</a:t>
              </a: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</a:p>
          </p:txBody>
        </p:sp>
        <p:sp>
          <p:nvSpPr>
            <p:cNvPr id="101" name="AutoShape 17"/>
            <p:cNvSpPr>
              <a:spLocks noChangeArrowheads="1"/>
            </p:cNvSpPr>
            <p:nvPr/>
          </p:nvSpPr>
          <p:spPr bwMode="auto">
            <a:xfrm>
              <a:off x="914401" y="413414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민간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2</a:t>
              </a: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</a:p>
          </p:txBody>
        </p:sp>
        <p:sp>
          <p:nvSpPr>
            <p:cNvPr id="102" name="직사각형 101"/>
            <p:cNvSpPr/>
            <p:nvPr/>
          </p:nvSpPr>
          <p:spPr bwMode="auto">
            <a:xfrm>
              <a:off x="432136" y="3118706"/>
              <a:ext cx="739439" cy="234093"/>
            </a:xfrm>
            <a:prstGeom prst="rect">
              <a:avLst/>
            </a:prstGeom>
            <a:solidFill>
              <a:srgbClr val="42577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smtClean="0">
                  <a:solidFill>
                    <a:srgbClr val="FFFFFF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주요 사례</a:t>
              </a:r>
              <a:endPara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03" name="꺾인 연결선 102"/>
            <p:cNvCxnSpPr>
              <a:stCxn id="102" idx="2"/>
              <a:endCxn id="99" idx="1"/>
            </p:cNvCxnSpPr>
            <p:nvPr/>
          </p:nvCxnSpPr>
          <p:spPr bwMode="auto">
            <a:xfrm rot="16200000" flipH="1">
              <a:off x="755661" y="3398993"/>
              <a:ext cx="204935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04" name="꺾인 연결선 103"/>
            <p:cNvCxnSpPr>
              <a:stCxn id="102" idx="2"/>
              <a:endCxn id="100" idx="1"/>
            </p:cNvCxnSpPr>
            <p:nvPr/>
          </p:nvCxnSpPr>
          <p:spPr bwMode="auto">
            <a:xfrm rot="16200000" flipH="1">
              <a:off x="581829" y="3572825"/>
              <a:ext cx="552598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05" name="꺾인 연결선 104"/>
            <p:cNvCxnSpPr>
              <a:stCxn id="102" idx="2"/>
              <a:endCxn id="101" idx="1"/>
            </p:cNvCxnSpPr>
            <p:nvPr/>
          </p:nvCxnSpPr>
          <p:spPr bwMode="auto">
            <a:xfrm rot="16200000" flipH="1">
              <a:off x="407998" y="3746656"/>
              <a:ext cx="90026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06" name="직사각형 105"/>
            <p:cNvSpPr/>
            <p:nvPr/>
          </p:nvSpPr>
          <p:spPr>
            <a:xfrm>
              <a:off x="419100" y="4869418"/>
              <a:ext cx="1400175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https://cloud.gabia.com/</a:t>
              </a:r>
              <a:r>
                <a:rPr lang="ko-KR" altLang="en-US" sz="7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1954530" y="4869418"/>
              <a:ext cx="14001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https://www.ncloud.com/intro/cases</a:t>
              </a:r>
              <a:endParaRPr lang="ko-KR" altLang="en-US" sz="7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3489960" y="4869418"/>
              <a:ext cx="140017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https://gov.ucloudbiz.olleh.com/portal/ktcloudportal.ucloudbiz.architecture.html</a:t>
              </a:r>
              <a:r>
                <a:rPr lang="ko-KR" altLang="en-US" sz="7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5025390" y="4869418"/>
              <a:ext cx="14001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http://www.uplus.co.kr/biz/bzid/clou/RetrieveBzIdCloud.hpi</a:t>
              </a:r>
              <a:endParaRPr lang="ko-KR" altLang="en-US" sz="7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560820" y="4869418"/>
              <a:ext cx="14001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http://cloud.lgcns.com/cnscloud/cns_cloud_guide.do</a:t>
              </a:r>
              <a:endParaRPr lang="ko-KR" altLang="en-US" sz="7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8096250" y="4869418"/>
              <a:ext cx="1400175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7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https://toast.com/intro</a:t>
              </a:r>
              <a:endParaRPr lang="ko-KR" altLang="en-US" sz="7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2" name="AutoShape 17"/>
            <p:cNvSpPr>
              <a:spLocks noChangeArrowheads="1"/>
            </p:cNvSpPr>
            <p:nvPr/>
          </p:nvSpPr>
          <p:spPr bwMode="auto">
            <a:xfrm>
              <a:off x="8582026" y="3438817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웹 서비스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3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13" name="AutoShape 17"/>
            <p:cNvSpPr>
              <a:spLocks noChangeArrowheads="1"/>
            </p:cNvSpPr>
            <p:nvPr/>
          </p:nvSpPr>
          <p:spPr bwMode="auto">
            <a:xfrm>
              <a:off x="8582026" y="3786480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err="1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커머스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3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14" name="AutoShape 17"/>
            <p:cNvSpPr>
              <a:spLocks noChangeArrowheads="1"/>
            </p:cNvSpPr>
            <p:nvPr/>
          </p:nvSpPr>
          <p:spPr bwMode="auto">
            <a:xfrm>
              <a:off x="8582026" y="413414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게임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3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15" name="직사각형 114"/>
            <p:cNvSpPr/>
            <p:nvPr/>
          </p:nvSpPr>
          <p:spPr bwMode="auto">
            <a:xfrm>
              <a:off x="8099761" y="3118706"/>
              <a:ext cx="739439" cy="234093"/>
            </a:xfrm>
            <a:prstGeom prst="rect">
              <a:avLst/>
            </a:prstGeom>
            <a:solidFill>
              <a:srgbClr val="42577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smtClean="0">
                  <a:solidFill>
                    <a:srgbClr val="FFFFFF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주요 사례</a:t>
              </a:r>
              <a:endPara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16" name="꺾인 연결선 115"/>
            <p:cNvCxnSpPr>
              <a:stCxn id="115" idx="2"/>
              <a:endCxn id="112" idx="1"/>
            </p:cNvCxnSpPr>
            <p:nvPr/>
          </p:nvCxnSpPr>
          <p:spPr bwMode="auto">
            <a:xfrm rot="16200000" flipH="1">
              <a:off x="8423286" y="3398993"/>
              <a:ext cx="204935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17" name="꺾인 연결선 116"/>
            <p:cNvCxnSpPr>
              <a:stCxn id="115" idx="2"/>
              <a:endCxn id="113" idx="1"/>
            </p:cNvCxnSpPr>
            <p:nvPr/>
          </p:nvCxnSpPr>
          <p:spPr bwMode="auto">
            <a:xfrm rot="16200000" flipH="1">
              <a:off x="8249454" y="3572825"/>
              <a:ext cx="552598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18" name="꺾인 연결선 117"/>
            <p:cNvCxnSpPr>
              <a:stCxn id="115" idx="2"/>
              <a:endCxn id="114" idx="1"/>
            </p:cNvCxnSpPr>
            <p:nvPr/>
          </p:nvCxnSpPr>
          <p:spPr bwMode="auto">
            <a:xfrm rot="16200000" flipH="1">
              <a:off x="8075623" y="3746656"/>
              <a:ext cx="90026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19" name="AutoShape 17"/>
            <p:cNvSpPr>
              <a:spLocks noChangeArrowheads="1"/>
            </p:cNvSpPr>
            <p:nvPr/>
          </p:nvSpPr>
          <p:spPr bwMode="auto">
            <a:xfrm>
              <a:off x="7058026" y="3438817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제조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6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0" name="AutoShape 17"/>
            <p:cNvSpPr>
              <a:spLocks noChangeArrowheads="1"/>
            </p:cNvSpPr>
            <p:nvPr/>
          </p:nvSpPr>
          <p:spPr bwMode="auto">
            <a:xfrm>
              <a:off x="7058026" y="3786480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공공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3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1" name="AutoShape 17"/>
            <p:cNvSpPr>
              <a:spLocks noChangeArrowheads="1"/>
            </p:cNvSpPr>
            <p:nvPr/>
          </p:nvSpPr>
          <p:spPr bwMode="auto">
            <a:xfrm>
              <a:off x="7058026" y="413414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유통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5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2" name="직사각형 121"/>
            <p:cNvSpPr/>
            <p:nvPr/>
          </p:nvSpPr>
          <p:spPr bwMode="auto">
            <a:xfrm>
              <a:off x="6575761" y="3118706"/>
              <a:ext cx="739439" cy="234093"/>
            </a:xfrm>
            <a:prstGeom prst="rect">
              <a:avLst/>
            </a:prstGeom>
            <a:solidFill>
              <a:srgbClr val="42577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smtClean="0">
                  <a:solidFill>
                    <a:srgbClr val="FFFFFF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주요 사례</a:t>
              </a:r>
              <a:endPara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23" name="꺾인 연결선 122"/>
            <p:cNvCxnSpPr>
              <a:stCxn id="122" idx="2"/>
              <a:endCxn id="119" idx="1"/>
            </p:cNvCxnSpPr>
            <p:nvPr/>
          </p:nvCxnSpPr>
          <p:spPr bwMode="auto">
            <a:xfrm rot="16200000" flipH="1">
              <a:off x="6899286" y="3398993"/>
              <a:ext cx="204935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24" name="꺾인 연결선 123"/>
            <p:cNvCxnSpPr>
              <a:stCxn id="122" idx="2"/>
              <a:endCxn id="120" idx="1"/>
            </p:cNvCxnSpPr>
            <p:nvPr/>
          </p:nvCxnSpPr>
          <p:spPr bwMode="auto">
            <a:xfrm rot="16200000" flipH="1">
              <a:off x="6725454" y="3572825"/>
              <a:ext cx="552598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25" name="꺾인 연결선 124"/>
            <p:cNvCxnSpPr>
              <a:stCxn id="122" idx="2"/>
              <a:endCxn id="121" idx="1"/>
            </p:cNvCxnSpPr>
            <p:nvPr/>
          </p:nvCxnSpPr>
          <p:spPr bwMode="auto">
            <a:xfrm rot="16200000" flipH="1">
              <a:off x="6551623" y="3746656"/>
              <a:ext cx="90026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26" name="AutoShape 17"/>
            <p:cNvSpPr>
              <a:spLocks noChangeArrowheads="1"/>
            </p:cNvSpPr>
            <p:nvPr/>
          </p:nvSpPr>
          <p:spPr bwMode="auto">
            <a:xfrm>
              <a:off x="914401" y="449609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기타</a:t>
              </a:r>
            </a:p>
          </p:txBody>
        </p:sp>
        <p:sp>
          <p:nvSpPr>
            <p:cNvPr id="127" name="AutoShape 17"/>
            <p:cNvSpPr>
              <a:spLocks noChangeArrowheads="1"/>
            </p:cNvSpPr>
            <p:nvPr/>
          </p:nvSpPr>
          <p:spPr bwMode="auto">
            <a:xfrm>
              <a:off x="8582026" y="449609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공공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3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28" name="AutoShape 17"/>
            <p:cNvSpPr>
              <a:spLocks noChangeArrowheads="1"/>
            </p:cNvSpPr>
            <p:nvPr/>
          </p:nvSpPr>
          <p:spPr bwMode="auto">
            <a:xfrm>
              <a:off x="7058026" y="449609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기타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29" name="꺾인 연결선 128"/>
            <p:cNvCxnSpPr>
              <a:stCxn id="102" idx="2"/>
              <a:endCxn id="126" idx="1"/>
            </p:cNvCxnSpPr>
            <p:nvPr/>
          </p:nvCxnSpPr>
          <p:spPr bwMode="auto">
            <a:xfrm rot="16200000" flipH="1">
              <a:off x="227023" y="3927631"/>
              <a:ext cx="126221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30" name="꺾인 연결선 129"/>
            <p:cNvCxnSpPr>
              <a:stCxn id="122" idx="2"/>
              <a:endCxn id="128" idx="1"/>
            </p:cNvCxnSpPr>
            <p:nvPr/>
          </p:nvCxnSpPr>
          <p:spPr bwMode="auto">
            <a:xfrm rot="16200000" flipH="1">
              <a:off x="6370648" y="3927631"/>
              <a:ext cx="126221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31" name="꺾인 연결선 130"/>
            <p:cNvCxnSpPr>
              <a:stCxn id="115" idx="2"/>
              <a:endCxn id="127" idx="1"/>
            </p:cNvCxnSpPr>
            <p:nvPr/>
          </p:nvCxnSpPr>
          <p:spPr bwMode="auto">
            <a:xfrm rot="16200000" flipH="1">
              <a:off x="7894648" y="3927631"/>
              <a:ext cx="126221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44" name="AutoShape 17"/>
            <p:cNvSpPr>
              <a:spLocks noChangeArrowheads="1"/>
            </p:cNvSpPr>
            <p:nvPr/>
          </p:nvSpPr>
          <p:spPr bwMode="auto">
            <a:xfrm>
              <a:off x="5514976" y="3438817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공공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4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45" name="AutoShape 17"/>
            <p:cNvSpPr>
              <a:spLocks noChangeArrowheads="1"/>
            </p:cNvSpPr>
            <p:nvPr/>
          </p:nvSpPr>
          <p:spPr bwMode="auto">
            <a:xfrm>
              <a:off x="5514976" y="3786480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서비스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2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46" name="AutoShape 17"/>
            <p:cNvSpPr>
              <a:spLocks noChangeArrowheads="1"/>
            </p:cNvSpPr>
            <p:nvPr/>
          </p:nvSpPr>
          <p:spPr bwMode="auto">
            <a:xfrm>
              <a:off x="5514976" y="413414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언론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/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방송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7</a:t>
              </a: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47" name="직사각형 146"/>
            <p:cNvSpPr/>
            <p:nvPr/>
          </p:nvSpPr>
          <p:spPr bwMode="auto">
            <a:xfrm>
              <a:off x="5032711" y="3118706"/>
              <a:ext cx="739439" cy="234093"/>
            </a:xfrm>
            <a:prstGeom prst="rect">
              <a:avLst/>
            </a:prstGeom>
            <a:solidFill>
              <a:srgbClr val="42577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smtClean="0">
                  <a:solidFill>
                    <a:srgbClr val="FFFFFF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주요 사례</a:t>
              </a:r>
              <a:endPara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48" name="꺾인 연결선 147"/>
            <p:cNvCxnSpPr>
              <a:stCxn id="147" idx="2"/>
              <a:endCxn id="144" idx="1"/>
            </p:cNvCxnSpPr>
            <p:nvPr/>
          </p:nvCxnSpPr>
          <p:spPr bwMode="auto">
            <a:xfrm rot="16200000" flipH="1">
              <a:off x="5356236" y="3398993"/>
              <a:ext cx="204935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49" name="꺾인 연결선 148"/>
            <p:cNvCxnSpPr>
              <a:stCxn id="147" idx="2"/>
              <a:endCxn id="145" idx="1"/>
            </p:cNvCxnSpPr>
            <p:nvPr/>
          </p:nvCxnSpPr>
          <p:spPr bwMode="auto">
            <a:xfrm rot="16200000" flipH="1">
              <a:off x="5182404" y="3572825"/>
              <a:ext cx="552598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50" name="꺾인 연결선 149"/>
            <p:cNvCxnSpPr>
              <a:stCxn id="147" idx="2"/>
              <a:endCxn id="146" idx="1"/>
            </p:cNvCxnSpPr>
            <p:nvPr/>
          </p:nvCxnSpPr>
          <p:spPr bwMode="auto">
            <a:xfrm rot="16200000" flipH="1">
              <a:off x="5008573" y="3746656"/>
              <a:ext cx="90026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51" name="AutoShape 17"/>
            <p:cNvSpPr>
              <a:spLocks noChangeArrowheads="1"/>
            </p:cNvSpPr>
            <p:nvPr/>
          </p:nvSpPr>
          <p:spPr bwMode="auto">
            <a:xfrm>
              <a:off x="5514976" y="449609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기업 </a:t>
              </a:r>
              <a:r>
                <a:rPr lang="en-US" altLang="ko-KR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5</a:t>
              </a: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52" name="꺾인 연결선 151"/>
            <p:cNvCxnSpPr>
              <a:stCxn id="147" idx="2"/>
              <a:endCxn id="151" idx="1"/>
            </p:cNvCxnSpPr>
            <p:nvPr/>
          </p:nvCxnSpPr>
          <p:spPr bwMode="auto">
            <a:xfrm rot="16200000" flipH="1">
              <a:off x="4827598" y="3927631"/>
              <a:ext cx="126221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53" name="AutoShape 17"/>
            <p:cNvSpPr>
              <a:spLocks noChangeArrowheads="1"/>
            </p:cNvSpPr>
            <p:nvPr/>
          </p:nvSpPr>
          <p:spPr bwMode="auto">
            <a:xfrm>
              <a:off x="3971926" y="3438817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모바일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11</a:t>
              </a: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</a:p>
          </p:txBody>
        </p:sp>
        <p:sp>
          <p:nvSpPr>
            <p:cNvPr id="154" name="AutoShape 17"/>
            <p:cNvSpPr>
              <a:spLocks noChangeArrowheads="1"/>
            </p:cNvSpPr>
            <p:nvPr/>
          </p:nvSpPr>
          <p:spPr bwMode="auto">
            <a:xfrm>
              <a:off x="3971926" y="3786480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교육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2</a:t>
              </a: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</a:p>
          </p:txBody>
        </p:sp>
        <p:sp>
          <p:nvSpPr>
            <p:cNvPr id="155" name="AutoShape 17"/>
            <p:cNvSpPr>
              <a:spLocks noChangeArrowheads="1"/>
            </p:cNvSpPr>
            <p:nvPr/>
          </p:nvSpPr>
          <p:spPr bwMode="auto">
            <a:xfrm>
              <a:off x="3971926" y="413414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재해복구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10</a:t>
              </a: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</a:p>
          </p:txBody>
        </p:sp>
        <p:sp>
          <p:nvSpPr>
            <p:cNvPr id="156" name="직사각형 155"/>
            <p:cNvSpPr/>
            <p:nvPr/>
          </p:nvSpPr>
          <p:spPr bwMode="auto">
            <a:xfrm>
              <a:off x="3489661" y="3118706"/>
              <a:ext cx="739439" cy="234093"/>
            </a:xfrm>
            <a:prstGeom prst="rect">
              <a:avLst/>
            </a:prstGeom>
            <a:solidFill>
              <a:srgbClr val="42577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smtClean="0">
                  <a:solidFill>
                    <a:srgbClr val="FFFFFF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주요 사례</a:t>
              </a:r>
              <a:endPara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57" name="꺾인 연결선 156"/>
            <p:cNvCxnSpPr>
              <a:stCxn id="156" idx="2"/>
              <a:endCxn id="153" idx="1"/>
            </p:cNvCxnSpPr>
            <p:nvPr/>
          </p:nvCxnSpPr>
          <p:spPr bwMode="auto">
            <a:xfrm rot="16200000" flipH="1">
              <a:off x="3813186" y="3398993"/>
              <a:ext cx="204935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58" name="꺾인 연결선 157"/>
            <p:cNvCxnSpPr>
              <a:stCxn id="156" idx="2"/>
              <a:endCxn id="154" idx="1"/>
            </p:cNvCxnSpPr>
            <p:nvPr/>
          </p:nvCxnSpPr>
          <p:spPr bwMode="auto">
            <a:xfrm rot="16200000" flipH="1">
              <a:off x="3639354" y="3572825"/>
              <a:ext cx="552598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59" name="꺾인 연결선 158"/>
            <p:cNvCxnSpPr>
              <a:stCxn id="156" idx="2"/>
              <a:endCxn id="155" idx="1"/>
            </p:cNvCxnSpPr>
            <p:nvPr/>
          </p:nvCxnSpPr>
          <p:spPr bwMode="auto">
            <a:xfrm rot="16200000" flipH="1">
              <a:off x="3465523" y="3746656"/>
              <a:ext cx="90026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60" name="AutoShape 17"/>
            <p:cNvSpPr>
              <a:spLocks noChangeArrowheads="1"/>
            </p:cNvSpPr>
            <p:nvPr/>
          </p:nvSpPr>
          <p:spPr bwMode="auto">
            <a:xfrm>
              <a:off x="3971926" y="449609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기타</a:t>
              </a:r>
              <a:endParaRPr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61" name="꺾인 연결선 160"/>
            <p:cNvCxnSpPr>
              <a:stCxn id="156" idx="2"/>
              <a:endCxn id="160" idx="1"/>
            </p:cNvCxnSpPr>
            <p:nvPr/>
          </p:nvCxnSpPr>
          <p:spPr bwMode="auto">
            <a:xfrm rot="16200000" flipH="1">
              <a:off x="3284548" y="3927631"/>
              <a:ext cx="126221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62" name="AutoShape 17"/>
            <p:cNvSpPr>
              <a:spLocks noChangeArrowheads="1"/>
            </p:cNvSpPr>
            <p:nvPr/>
          </p:nvSpPr>
          <p:spPr bwMode="auto">
            <a:xfrm>
              <a:off x="2438401" y="3438817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정부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4</a:t>
              </a: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</a:p>
          </p:txBody>
        </p:sp>
        <p:sp>
          <p:nvSpPr>
            <p:cNvPr id="163" name="AutoShape 17"/>
            <p:cNvSpPr>
              <a:spLocks noChangeArrowheads="1"/>
            </p:cNvSpPr>
            <p:nvPr/>
          </p:nvSpPr>
          <p:spPr bwMode="auto">
            <a:xfrm>
              <a:off x="2438401" y="3786480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웹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12</a:t>
              </a: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</a:p>
          </p:txBody>
        </p:sp>
        <p:sp>
          <p:nvSpPr>
            <p:cNvPr id="164" name="AutoShape 17"/>
            <p:cNvSpPr>
              <a:spLocks noChangeArrowheads="1"/>
            </p:cNvSpPr>
            <p:nvPr/>
          </p:nvSpPr>
          <p:spPr bwMode="auto">
            <a:xfrm>
              <a:off x="2438401" y="413414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모바일 </a:t>
              </a:r>
              <a:r>
                <a:rPr lang="en-US" altLang="ko-KR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: 11</a:t>
              </a:r>
              <a:r>
                <a:rPr lang="ko-KR" altLang="en-US" sz="900" dirty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건</a:t>
              </a:r>
            </a:p>
          </p:txBody>
        </p:sp>
        <p:sp>
          <p:nvSpPr>
            <p:cNvPr id="165" name="직사각형 164"/>
            <p:cNvSpPr/>
            <p:nvPr/>
          </p:nvSpPr>
          <p:spPr bwMode="auto">
            <a:xfrm>
              <a:off x="1956136" y="3118706"/>
              <a:ext cx="739439" cy="234093"/>
            </a:xfrm>
            <a:prstGeom prst="rect">
              <a:avLst/>
            </a:prstGeom>
            <a:solidFill>
              <a:srgbClr val="42577F"/>
            </a:solidFill>
            <a:ln w="6350" cap="flat" cmpd="sng" algn="ctr">
              <a:solidFill>
                <a:sysClr val="window" lastClr="FFFFFF">
                  <a:lumMod val="50000"/>
                </a:sys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381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smtClean="0">
                  <a:solidFill>
                    <a:srgbClr val="FFFFFF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주요 사례</a:t>
              </a:r>
              <a:endParaRPr kumimoji="0" lang="ko-KR" altLang="en-US" sz="10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66" name="꺾인 연결선 165"/>
            <p:cNvCxnSpPr>
              <a:stCxn id="165" idx="2"/>
              <a:endCxn id="162" idx="1"/>
            </p:cNvCxnSpPr>
            <p:nvPr/>
          </p:nvCxnSpPr>
          <p:spPr bwMode="auto">
            <a:xfrm rot="16200000" flipH="1">
              <a:off x="2279661" y="3398993"/>
              <a:ext cx="204935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67" name="꺾인 연결선 166"/>
            <p:cNvCxnSpPr>
              <a:stCxn id="165" idx="2"/>
              <a:endCxn id="163" idx="1"/>
            </p:cNvCxnSpPr>
            <p:nvPr/>
          </p:nvCxnSpPr>
          <p:spPr bwMode="auto">
            <a:xfrm rot="16200000" flipH="1">
              <a:off x="2105829" y="3572825"/>
              <a:ext cx="552598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cxnSp>
          <p:nvCxnSpPr>
            <p:cNvPr id="168" name="꺾인 연결선 167"/>
            <p:cNvCxnSpPr>
              <a:stCxn id="165" idx="2"/>
              <a:endCxn id="164" idx="1"/>
            </p:cNvCxnSpPr>
            <p:nvPr/>
          </p:nvCxnSpPr>
          <p:spPr bwMode="auto">
            <a:xfrm rot="16200000" flipH="1">
              <a:off x="1931998" y="3746656"/>
              <a:ext cx="90026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sp>
          <p:nvSpPr>
            <p:cNvPr id="169" name="AutoShape 17"/>
            <p:cNvSpPr>
              <a:spLocks noChangeArrowheads="1"/>
            </p:cNvSpPr>
            <p:nvPr/>
          </p:nvSpPr>
          <p:spPr bwMode="auto">
            <a:xfrm>
              <a:off x="2438401" y="4496092"/>
              <a:ext cx="885824" cy="237834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lIns="54000" tIns="10800" rIns="54000" bIns="10800" anchor="ctr"/>
            <a:lstStyle/>
            <a:p>
              <a:pPr>
                <a:spcBef>
                  <a:spcPct val="0"/>
                </a:spcBef>
                <a:buClr>
                  <a:schemeClr val="accent2"/>
                </a:buClr>
              </a:pPr>
              <a:r>
                <a:rPr kumimoji="0" lang="ko-KR" altLang="en-US" sz="900" dirty="0" smtClean="0">
                  <a:solidFill>
                    <a:schemeClr val="tx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anose="020B0604020202020204" pitchFamily="34" charset="0"/>
                </a:rPr>
                <a:t>기타</a:t>
              </a:r>
              <a:endParaRPr kumimoji="0" lang="ko-KR" altLang="en-US" sz="90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anose="020B0604020202020204" pitchFamily="34" charset="0"/>
              </a:endParaRPr>
            </a:p>
          </p:txBody>
        </p:sp>
        <p:cxnSp>
          <p:nvCxnSpPr>
            <p:cNvPr id="170" name="꺾인 연결선 169"/>
            <p:cNvCxnSpPr>
              <a:stCxn id="165" idx="2"/>
              <a:endCxn id="169" idx="1"/>
            </p:cNvCxnSpPr>
            <p:nvPr/>
          </p:nvCxnSpPr>
          <p:spPr bwMode="auto">
            <a:xfrm rot="16200000" flipH="1">
              <a:off x="1751023" y="3927631"/>
              <a:ext cx="1262210" cy="112545"/>
            </a:xfrm>
            <a:prstGeom prst="bentConnector2">
              <a:avLst/>
            </a:prstGeom>
            <a:solidFill>
              <a:srgbClr val="FBB779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</p:grpSp>
      <p:sp>
        <p:nvSpPr>
          <p:cNvPr id="171" name="직사각형 170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78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lvl="0"/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국외 </a:t>
            </a:r>
            <a:r>
              <a:rPr lang="en-US" altLang="ko-KR" dirty="0" err="1">
                <a:latin typeface="Rix모던고딕 M" panose="02020603020101020101" pitchFamily="18" charset="-127"/>
                <a:ea typeface="Rix모던고딕 M" panose="02020603020101020101" pitchFamily="18" charset="-127"/>
              </a:rPr>
              <a:t>Amazone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의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AWS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에 대한 주요 현황임</a:t>
            </a:r>
          </a:p>
        </p:txBody>
      </p:sp>
      <p:sp>
        <p:nvSpPr>
          <p:cNvPr id="46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Amazon &gt; AWS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384000" y="2060574"/>
            <a:ext cx="1476000" cy="4137025"/>
            <a:chOff x="212550" y="2094574"/>
            <a:chExt cx="1476000" cy="4970200"/>
          </a:xfrm>
        </p:grpSpPr>
        <p:sp>
          <p:nvSpPr>
            <p:cNvPr id="88" name="오각형 87"/>
            <p:cNvSpPr/>
            <p:nvPr/>
          </p:nvSpPr>
          <p:spPr bwMode="auto">
            <a:xfrm>
              <a:off x="212550" y="20945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개시 년도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9" name="오각형 88"/>
            <p:cNvSpPr/>
            <p:nvPr/>
          </p:nvSpPr>
          <p:spPr bwMode="auto">
            <a:xfrm>
              <a:off x="212550" y="2826941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센터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0" name="오각형 89"/>
            <p:cNvSpPr/>
            <p:nvPr/>
          </p:nvSpPr>
          <p:spPr bwMode="auto">
            <a:xfrm>
              <a:off x="212550" y="35593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상품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1" name="오각형 90"/>
            <p:cNvSpPr/>
            <p:nvPr/>
          </p:nvSpPr>
          <p:spPr bwMode="auto">
            <a:xfrm>
              <a:off x="212550" y="42916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고객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2" name="오각형 91"/>
            <p:cNvSpPr/>
            <p:nvPr/>
          </p:nvSpPr>
          <p:spPr bwMode="auto">
            <a:xfrm>
              <a:off x="212550" y="5024040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기술지원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93" name="오각형 92"/>
            <p:cNvSpPr/>
            <p:nvPr/>
          </p:nvSpPr>
          <p:spPr bwMode="auto">
            <a:xfrm>
              <a:off x="212550" y="57564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인증 관련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2" name="오각형 161"/>
            <p:cNvSpPr/>
            <p:nvPr/>
          </p:nvSpPr>
          <p:spPr bwMode="auto">
            <a:xfrm>
              <a:off x="212550" y="64887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기타 특장점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63" name="Freeform 230"/>
          <p:cNvSpPr>
            <a:spLocks/>
          </p:cNvSpPr>
          <p:nvPr/>
        </p:nvSpPr>
        <p:spPr bwMode="auto">
          <a:xfrm rot="16200000">
            <a:off x="283369" y="215820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4" name="Freeform 230"/>
          <p:cNvSpPr>
            <a:spLocks/>
          </p:cNvSpPr>
          <p:nvPr/>
        </p:nvSpPr>
        <p:spPr bwMode="auto">
          <a:xfrm rot="16200000">
            <a:off x="283370" y="2766222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5" name="Freeform 230"/>
          <p:cNvSpPr>
            <a:spLocks/>
          </p:cNvSpPr>
          <p:nvPr/>
        </p:nvSpPr>
        <p:spPr bwMode="auto">
          <a:xfrm rot="16200000">
            <a:off x="283371" y="3374236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6" name="Freeform 230"/>
          <p:cNvSpPr>
            <a:spLocks/>
          </p:cNvSpPr>
          <p:nvPr/>
        </p:nvSpPr>
        <p:spPr bwMode="auto">
          <a:xfrm rot="16200000">
            <a:off x="283372" y="3982250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7" name="Freeform 230"/>
          <p:cNvSpPr>
            <a:spLocks/>
          </p:cNvSpPr>
          <p:nvPr/>
        </p:nvSpPr>
        <p:spPr bwMode="auto">
          <a:xfrm rot="16200000">
            <a:off x="283373" y="4590264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8" name="Freeform 230"/>
          <p:cNvSpPr>
            <a:spLocks/>
          </p:cNvSpPr>
          <p:nvPr/>
        </p:nvSpPr>
        <p:spPr bwMode="auto">
          <a:xfrm rot="16200000">
            <a:off x="283374" y="519827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69" name="Freeform 230"/>
          <p:cNvSpPr>
            <a:spLocks/>
          </p:cNvSpPr>
          <p:nvPr/>
        </p:nvSpPr>
        <p:spPr bwMode="auto">
          <a:xfrm rot="16200000">
            <a:off x="283375" y="5806293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70" name="Rectangle 9"/>
          <p:cNvSpPr>
            <a:spLocks noChangeArrowheads="1"/>
          </p:cNvSpPr>
          <p:nvPr/>
        </p:nvSpPr>
        <p:spPr bwMode="gray">
          <a:xfrm>
            <a:off x="2105913" y="206059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71" name="Rectangle 9"/>
          <p:cNvSpPr>
            <a:spLocks noChangeArrowheads="1"/>
          </p:cNvSpPr>
          <p:nvPr/>
        </p:nvSpPr>
        <p:spPr bwMode="gray">
          <a:xfrm>
            <a:off x="2202501" y="212407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2006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웹 서비스 형태로 기업에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IT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인프라를 제공하기 시작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72" name="Rectangle 9"/>
          <p:cNvSpPr>
            <a:spLocks noChangeArrowheads="1"/>
          </p:cNvSpPr>
          <p:nvPr/>
        </p:nvSpPr>
        <p:spPr bwMode="gray">
          <a:xfrm>
            <a:off x="9319023" y="212407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73" name="직선 연결선 172"/>
          <p:cNvCxnSpPr>
            <a:stCxn id="88" idx="3"/>
            <a:endCxn id="171" idx="1"/>
          </p:cNvCxnSpPr>
          <p:nvPr/>
        </p:nvCxnSpPr>
        <p:spPr bwMode="auto">
          <a:xfrm flipV="1">
            <a:off x="1860000" y="2295526"/>
            <a:ext cx="342501" cy="477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4" name="Rectangle 9"/>
          <p:cNvSpPr>
            <a:spLocks noChangeArrowheads="1"/>
          </p:cNvSpPr>
          <p:nvPr/>
        </p:nvSpPr>
        <p:spPr bwMode="gray">
          <a:xfrm>
            <a:off x="2105913" y="2671786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75" name="Rectangle 9"/>
          <p:cNvSpPr>
            <a:spLocks noChangeArrowheads="1"/>
          </p:cNvSpPr>
          <p:nvPr/>
        </p:nvSpPr>
        <p:spPr bwMode="gray">
          <a:xfrm>
            <a:off x="2202501" y="2735264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세계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18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개의 지리적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리전과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1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개의 로컬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리전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내에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54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개의 가용 영역을 운영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향후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리전과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12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 가용 영역 추가 예정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2016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세계적으로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12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번째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아시아 지역의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번째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76" name="Rectangle 9"/>
          <p:cNvSpPr>
            <a:spLocks noChangeArrowheads="1"/>
          </p:cNvSpPr>
          <p:nvPr/>
        </p:nvSpPr>
        <p:spPr bwMode="gray">
          <a:xfrm>
            <a:off x="9319023" y="2735264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77" name="Rectangle 9"/>
          <p:cNvSpPr>
            <a:spLocks noChangeArrowheads="1"/>
          </p:cNvSpPr>
          <p:nvPr/>
        </p:nvSpPr>
        <p:spPr bwMode="gray">
          <a:xfrm>
            <a:off x="2105913" y="328297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78" name="Rectangle 9"/>
          <p:cNvSpPr>
            <a:spLocks noChangeArrowheads="1"/>
          </p:cNvSpPr>
          <p:nvPr/>
        </p:nvSpPr>
        <p:spPr bwMode="gray">
          <a:xfrm>
            <a:off x="2202501" y="334645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컴퓨팅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스토리지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데이터베이스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마이그레이션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네트워킹 및 콘텐츠 전송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개발자 도구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관리자 도구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미디어 서비스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기계 학습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분석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증강현실 및 가상현실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사물 인터넷 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79" name="Rectangle 9"/>
          <p:cNvSpPr>
            <a:spLocks noChangeArrowheads="1"/>
          </p:cNvSpPr>
          <p:nvPr/>
        </p:nvSpPr>
        <p:spPr bwMode="gray">
          <a:xfrm>
            <a:off x="9319023" y="334645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0" name="Rectangle 9"/>
          <p:cNvSpPr>
            <a:spLocks noChangeArrowheads="1"/>
          </p:cNvSpPr>
          <p:nvPr/>
        </p:nvSpPr>
        <p:spPr bwMode="gray">
          <a:xfrm>
            <a:off x="2105913" y="3894161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1" name="Rectangle 9"/>
          <p:cNvSpPr>
            <a:spLocks noChangeArrowheads="1"/>
          </p:cNvSpPr>
          <p:nvPr/>
        </p:nvSpPr>
        <p:spPr bwMode="gray">
          <a:xfrm>
            <a:off x="2202501" y="3957639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공공분야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FINRA, Corte Dei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conti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New York Public Library, UK Driver and Vehicle Licensing Agency,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DigitalGlobe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빅데이터 관련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Nokia,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VivaKi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Major League Baseball, Dow Jones,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Civis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Analytics, Foursquare, Philips,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Shazam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2" name="Rectangle 9"/>
          <p:cNvSpPr>
            <a:spLocks noChangeArrowheads="1"/>
          </p:cNvSpPr>
          <p:nvPr/>
        </p:nvSpPr>
        <p:spPr bwMode="gray">
          <a:xfrm>
            <a:off x="9319023" y="3957639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3" name="Rectangle 9"/>
          <p:cNvSpPr>
            <a:spLocks noChangeArrowheads="1"/>
          </p:cNvSpPr>
          <p:nvPr/>
        </p:nvSpPr>
        <p:spPr bwMode="gray">
          <a:xfrm>
            <a:off x="2105913" y="450534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4" name="Rectangle 9"/>
          <p:cNvSpPr>
            <a:spLocks noChangeArrowheads="1"/>
          </p:cNvSpPr>
          <p:nvPr/>
        </p:nvSpPr>
        <p:spPr bwMode="gray">
          <a:xfrm>
            <a:off x="2202501" y="456882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구분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Basic, Developer, Business, Enterprise</a:t>
            </a: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비고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모든 플랜에서 고객 서비스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AWS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설명서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백서 및 지원 포럼에 대한 액세스를 연중무휴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24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시간 제공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5" name="Rectangle 9"/>
          <p:cNvSpPr>
            <a:spLocks noChangeArrowheads="1"/>
          </p:cNvSpPr>
          <p:nvPr/>
        </p:nvSpPr>
        <p:spPr bwMode="gray">
          <a:xfrm>
            <a:off x="9319023" y="456882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6" name="Rectangle 9"/>
          <p:cNvSpPr>
            <a:spLocks noChangeArrowheads="1"/>
          </p:cNvSpPr>
          <p:nvPr/>
        </p:nvSpPr>
        <p:spPr bwMode="gray">
          <a:xfrm>
            <a:off x="2105913" y="5116535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7" name="Rectangle 9"/>
          <p:cNvSpPr>
            <a:spLocks noChangeArrowheads="1"/>
          </p:cNvSpPr>
          <p:nvPr/>
        </p:nvSpPr>
        <p:spPr bwMode="gray">
          <a:xfrm>
            <a:off x="2202501" y="5180013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보안관련 주요 인증 </a:t>
            </a:r>
            <a:r>
              <a:rPr lang="en-US" altLang="ko-KR" sz="100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ISO 27017, ISO 27018, ISO 9001, SOC 1, SOC 2, SOC 3</a:t>
            </a:r>
            <a:endParaRPr lang="en-US" altLang="ko-KR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K-ISMS(2017.01) 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8" name="Rectangle 9"/>
          <p:cNvSpPr>
            <a:spLocks noChangeArrowheads="1"/>
          </p:cNvSpPr>
          <p:nvPr/>
        </p:nvSpPr>
        <p:spPr bwMode="gray">
          <a:xfrm>
            <a:off x="9319023" y="5180013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89" name="Rectangle 9"/>
          <p:cNvSpPr>
            <a:spLocks noChangeArrowheads="1"/>
          </p:cNvSpPr>
          <p:nvPr/>
        </p:nvSpPr>
        <p:spPr bwMode="gray">
          <a:xfrm>
            <a:off x="2105913" y="572772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90" name="Rectangle 9"/>
          <p:cNvSpPr>
            <a:spLocks noChangeArrowheads="1"/>
          </p:cNvSpPr>
          <p:nvPr/>
        </p:nvSpPr>
        <p:spPr bwMode="gray">
          <a:xfrm>
            <a:off x="2202501" y="579120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자본 비용을 가변 비용으로 대체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규모 경제 실현 이점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용량 추정 불필요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속도 및 민첩성 개선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데이터 센터 운영 및 유지 관리에 비용 투자 불필요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신속한 전 세계 배포 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91" name="Rectangle 9"/>
          <p:cNvSpPr>
            <a:spLocks noChangeArrowheads="1"/>
          </p:cNvSpPr>
          <p:nvPr/>
        </p:nvSpPr>
        <p:spPr bwMode="gray">
          <a:xfrm>
            <a:off x="9319023" y="579120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92" name="직선 연결선 191"/>
          <p:cNvCxnSpPr>
            <a:stCxn id="162" idx="3"/>
            <a:endCxn id="190" idx="1"/>
          </p:cNvCxnSpPr>
          <p:nvPr/>
        </p:nvCxnSpPr>
        <p:spPr bwMode="auto">
          <a:xfrm>
            <a:off x="1860000" y="5957878"/>
            <a:ext cx="342501" cy="4773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직선 연결선 192"/>
          <p:cNvCxnSpPr>
            <a:stCxn id="93" idx="3"/>
            <a:endCxn id="187" idx="1"/>
          </p:cNvCxnSpPr>
          <p:nvPr/>
        </p:nvCxnSpPr>
        <p:spPr bwMode="auto">
          <a:xfrm>
            <a:off x="1860000" y="5348281"/>
            <a:ext cx="342501" cy="318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직선 연결선 193"/>
          <p:cNvCxnSpPr>
            <a:stCxn id="92" idx="3"/>
            <a:endCxn id="184" idx="1"/>
          </p:cNvCxnSpPr>
          <p:nvPr/>
        </p:nvCxnSpPr>
        <p:spPr bwMode="auto">
          <a:xfrm>
            <a:off x="1860000" y="4738684"/>
            <a:ext cx="342501" cy="159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직선 연결선 194"/>
          <p:cNvCxnSpPr>
            <a:stCxn id="91" idx="3"/>
            <a:endCxn id="181" idx="1"/>
          </p:cNvCxnSpPr>
          <p:nvPr/>
        </p:nvCxnSpPr>
        <p:spPr bwMode="auto">
          <a:xfrm>
            <a:off x="1860000" y="4129087"/>
            <a:ext cx="342501" cy="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직선 연결선 195"/>
          <p:cNvCxnSpPr>
            <a:stCxn id="90" idx="3"/>
            <a:endCxn id="178" idx="1"/>
          </p:cNvCxnSpPr>
          <p:nvPr/>
        </p:nvCxnSpPr>
        <p:spPr bwMode="auto">
          <a:xfrm flipV="1">
            <a:off x="1860000" y="3517901"/>
            <a:ext cx="342501" cy="158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7" name="직선 연결선 196"/>
          <p:cNvCxnSpPr>
            <a:stCxn id="89" idx="3"/>
            <a:endCxn id="175" idx="1"/>
          </p:cNvCxnSpPr>
          <p:nvPr/>
        </p:nvCxnSpPr>
        <p:spPr bwMode="auto">
          <a:xfrm flipV="1">
            <a:off x="1860000" y="2906714"/>
            <a:ext cx="342501" cy="317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 서비스 벤더 별 현황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(1/9)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33994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lvl="0"/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국외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Google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의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GCP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에 대한 주요 현황임</a:t>
            </a: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 서비스 벤더 별 현황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(2/9)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Google &gt; GCP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84000" y="2060574"/>
            <a:ext cx="1476000" cy="4137025"/>
            <a:chOff x="212550" y="2094574"/>
            <a:chExt cx="1476000" cy="4970200"/>
          </a:xfrm>
        </p:grpSpPr>
        <p:sp>
          <p:nvSpPr>
            <p:cNvPr id="55" name="오각형 54"/>
            <p:cNvSpPr/>
            <p:nvPr/>
          </p:nvSpPr>
          <p:spPr bwMode="auto">
            <a:xfrm>
              <a:off x="212550" y="20945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개시 년도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6" name="오각형 55"/>
            <p:cNvSpPr/>
            <p:nvPr/>
          </p:nvSpPr>
          <p:spPr bwMode="auto">
            <a:xfrm>
              <a:off x="212550" y="2826941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센터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7" name="오각형 56"/>
            <p:cNvSpPr/>
            <p:nvPr/>
          </p:nvSpPr>
          <p:spPr bwMode="auto">
            <a:xfrm>
              <a:off x="212550" y="35593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상품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8" name="오각형 57"/>
            <p:cNvSpPr/>
            <p:nvPr/>
          </p:nvSpPr>
          <p:spPr bwMode="auto">
            <a:xfrm>
              <a:off x="212550" y="42916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고객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9" name="오각형 58"/>
            <p:cNvSpPr/>
            <p:nvPr/>
          </p:nvSpPr>
          <p:spPr bwMode="auto">
            <a:xfrm>
              <a:off x="212550" y="5024040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기술지원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0" name="오각형 59"/>
            <p:cNvSpPr/>
            <p:nvPr/>
          </p:nvSpPr>
          <p:spPr bwMode="auto">
            <a:xfrm>
              <a:off x="212550" y="57564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인증 관련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1" name="오각형 60"/>
            <p:cNvSpPr/>
            <p:nvPr/>
          </p:nvSpPr>
          <p:spPr bwMode="auto">
            <a:xfrm>
              <a:off x="212550" y="64887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기타 특장점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62" name="Freeform 230"/>
          <p:cNvSpPr>
            <a:spLocks/>
          </p:cNvSpPr>
          <p:nvPr/>
        </p:nvSpPr>
        <p:spPr bwMode="auto">
          <a:xfrm rot="16200000">
            <a:off x="283369" y="215820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3" name="Freeform 230"/>
          <p:cNvSpPr>
            <a:spLocks/>
          </p:cNvSpPr>
          <p:nvPr/>
        </p:nvSpPr>
        <p:spPr bwMode="auto">
          <a:xfrm rot="16200000">
            <a:off x="283370" y="2766222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4" name="Freeform 230"/>
          <p:cNvSpPr>
            <a:spLocks/>
          </p:cNvSpPr>
          <p:nvPr/>
        </p:nvSpPr>
        <p:spPr bwMode="auto">
          <a:xfrm rot="16200000">
            <a:off x="283371" y="3374236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5" name="Freeform 230"/>
          <p:cNvSpPr>
            <a:spLocks/>
          </p:cNvSpPr>
          <p:nvPr/>
        </p:nvSpPr>
        <p:spPr bwMode="auto">
          <a:xfrm rot="16200000">
            <a:off x="283372" y="3982250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6" name="Freeform 230"/>
          <p:cNvSpPr>
            <a:spLocks/>
          </p:cNvSpPr>
          <p:nvPr/>
        </p:nvSpPr>
        <p:spPr bwMode="auto">
          <a:xfrm rot="16200000">
            <a:off x="283373" y="4590264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7" name="Freeform 230"/>
          <p:cNvSpPr>
            <a:spLocks/>
          </p:cNvSpPr>
          <p:nvPr/>
        </p:nvSpPr>
        <p:spPr bwMode="auto">
          <a:xfrm rot="16200000">
            <a:off x="283374" y="519827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8" name="Freeform 230"/>
          <p:cNvSpPr>
            <a:spLocks/>
          </p:cNvSpPr>
          <p:nvPr/>
        </p:nvSpPr>
        <p:spPr bwMode="auto">
          <a:xfrm rot="16200000">
            <a:off x="283375" y="5806293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gray">
          <a:xfrm>
            <a:off x="2105913" y="206059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0" name="Rectangle 9"/>
          <p:cNvSpPr>
            <a:spLocks noChangeArrowheads="1"/>
          </p:cNvSpPr>
          <p:nvPr/>
        </p:nvSpPr>
        <p:spPr bwMode="gray">
          <a:xfrm>
            <a:off x="2202501" y="212407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2012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 Google I/O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에서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GCE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를 발표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1" name="Rectangle 9"/>
          <p:cNvSpPr>
            <a:spLocks noChangeArrowheads="1"/>
          </p:cNvSpPr>
          <p:nvPr/>
        </p:nvSpPr>
        <p:spPr bwMode="gray">
          <a:xfrm>
            <a:off x="9319023" y="212407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72" name="직선 연결선 71"/>
          <p:cNvCxnSpPr>
            <a:stCxn id="55" idx="3"/>
            <a:endCxn id="70" idx="1"/>
          </p:cNvCxnSpPr>
          <p:nvPr/>
        </p:nvCxnSpPr>
        <p:spPr bwMode="auto">
          <a:xfrm flipV="1">
            <a:off x="1860000" y="2295526"/>
            <a:ext cx="342501" cy="477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Rectangle 9"/>
          <p:cNvSpPr>
            <a:spLocks noChangeArrowheads="1"/>
          </p:cNvSpPr>
          <p:nvPr/>
        </p:nvSpPr>
        <p:spPr bwMode="gray">
          <a:xfrm>
            <a:off x="2105913" y="2671786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4" name="Rectangle 9"/>
          <p:cNvSpPr>
            <a:spLocks noChangeArrowheads="1"/>
          </p:cNvSpPr>
          <p:nvPr/>
        </p:nvSpPr>
        <p:spPr bwMode="gray">
          <a:xfrm>
            <a:off x="2202501" y="2735264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세계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12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 지역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36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 영역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100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 이상의 접속 지점을 유지한 글로벌 네트워크</a:t>
            </a:r>
          </a:p>
        </p:txBody>
      </p:sp>
      <p:sp>
        <p:nvSpPr>
          <p:cNvPr id="75" name="Rectangle 9"/>
          <p:cNvSpPr>
            <a:spLocks noChangeArrowheads="1"/>
          </p:cNvSpPr>
          <p:nvPr/>
        </p:nvSpPr>
        <p:spPr bwMode="gray">
          <a:xfrm>
            <a:off x="9319023" y="2735264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6" name="Rectangle 9"/>
          <p:cNvSpPr>
            <a:spLocks noChangeArrowheads="1"/>
          </p:cNvSpPr>
          <p:nvPr/>
        </p:nvSpPr>
        <p:spPr bwMode="gray">
          <a:xfrm>
            <a:off x="2105913" y="328297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7" name="Rectangle 9"/>
          <p:cNvSpPr>
            <a:spLocks noChangeArrowheads="1"/>
          </p:cNvSpPr>
          <p:nvPr/>
        </p:nvSpPr>
        <p:spPr bwMode="gray">
          <a:xfrm>
            <a:off x="2202501" y="334645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컴퓨팅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저장소 및 데이터베이스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네트워킹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빅데이터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사물 인터넷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기계 학습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ID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및 보안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관리 도구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개발자 도구 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8" name="Rectangle 9"/>
          <p:cNvSpPr>
            <a:spLocks noChangeArrowheads="1"/>
          </p:cNvSpPr>
          <p:nvPr/>
        </p:nvSpPr>
        <p:spPr bwMode="gray">
          <a:xfrm>
            <a:off x="9319023" y="334645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9" name="Rectangle 9"/>
          <p:cNvSpPr>
            <a:spLocks noChangeArrowheads="1"/>
          </p:cNvSpPr>
          <p:nvPr/>
        </p:nvSpPr>
        <p:spPr bwMode="gray">
          <a:xfrm>
            <a:off x="2105913" y="3894161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0" name="Rectangle 9"/>
          <p:cNvSpPr>
            <a:spLocks noChangeArrowheads="1"/>
          </p:cNvSpPr>
          <p:nvPr/>
        </p:nvSpPr>
        <p:spPr bwMode="gray">
          <a:xfrm>
            <a:off x="2202501" y="3957639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공공분야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Chicago Department of Transportation,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Kolumbus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Chilean Health Ministry, Omaha and Douglas County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빅데이터 관련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elex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HEARST,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NextPlane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Pluto7, Soccer Manager, Global Fishing Watch, scitis.io, Young Capital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1" name="Rectangle 9"/>
          <p:cNvSpPr>
            <a:spLocks noChangeArrowheads="1"/>
          </p:cNvSpPr>
          <p:nvPr/>
        </p:nvSpPr>
        <p:spPr bwMode="gray">
          <a:xfrm>
            <a:off x="9319023" y="3957639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gray">
          <a:xfrm>
            <a:off x="2105913" y="450534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3" name="Rectangle 9"/>
          <p:cNvSpPr>
            <a:spLocks noChangeArrowheads="1"/>
          </p:cNvSpPr>
          <p:nvPr/>
        </p:nvSpPr>
        <p:spPr bwMode="gray">
          <a:xfrm>
            <a:off x="2202501" y="456882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구분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무료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프리미엄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관리형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서비스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비고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브론즈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패키지 이용 시 결제 지원이 무료로 제공되며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GCP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전문가로 이루어진 방대한 커뮤니티와 소통 및 무료 리소스 제공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4" name="Rectangle 9"/>
          <p:cNvSpPr>
            <a:spLocks noChangeArrowheads="1"/>
          </p:cNvSpPr>
          <p:nvPr/>
        </p:nvSpPr>
        <p:spPr bwMode="gray">
          <a:xfrm>
            <a:off x="9319023" y="456882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5" name="Rectangle 9"/>
          <p:cNvSpPr>
            <a:spLocks noChangeArrowheads="1"/>
          </p:cNvSpPr>
          <p:nvPr/>
        </p:nvSpPr>
        <p:spPr bwMode="gray">
          <a:xfrm>
            <a:off x="2105913" y="5116535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6" name="Rectangle 9"/>
          <p:cNvSpPr>
            <a:spLocks noChangeArrowheads="1"/>
          </p:cNvSpPr>
          <p:nvPr/>
        </p:nvSpPr>
        <p:spPr bwMode="gray">
          <a:xfrm>
            <a:off x="2202501" y="5180013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보안관련 주요 인증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ISO 27001, ISO 27017, ISO 27018, SSAE 16, ISAE 3402 Type II, SOC2, SOC3, PCI DSS, HIPPA</a:t>
            </a:r>
            <a:endParaRPr lang="en-US" altLang="ko-KR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4" name="Rectangle 9"/>
          <p:cNvSpPr>
            <a:spLocks noChangeArrowheads="1"/>
          </p:cNvSpPr>
          <p:nvPr/>
        </p:nvSpPr>
        <p:spPr bwMode="gray">
          <a:xfrm>
            <a:off x="9319023" y="5180013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5" name="Rectangle 9"/>
          <p:cNvSpPr>
            <a:spLocks noChangeArrowheads="1"/>
          </p:cNvSpPr>
          <p:nvPr/>
        </p:nvSpPr>
        <p:spPr bwMode="gray">
          <a:xfrm>
            <a:off x="2105913" y="572772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6" name="Rectangle 9"/>
          <p:cNvSpPr>
            <a:spLocks noChangeArrowheads="1"/>
          </p:cNvSpPr>
          <p:nvPr/>
        </p:nvSpPr>
        <p:spPr bwMode="gray">
          <a:xfrm>
            <a:off x="2202501" y="579120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빠른 인프라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저렴한 가격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강력한 데이터 분석 도구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독보적인 인공지능 기술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독특한 부가 서비스 제공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통합 데이터 분석 및 고나리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머신러닝을 기업 서비스에 접목 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7" name="Rectangle 9"/>
          <p:cNvSpPr>
            <a:spLocks noChangeArrowheads="1"/>
          </p:cNvSpPr>
          <p:nvPr/>
        </p:nvSpPr>
        <p:spPr bwMode="gray">
          <a:xfrm>
            <a:off x="9319023" y="579120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98" name="직선 연결선 97"/>
          <p:cNvCxnSpPr>
            <a:stCxn id="61" idx="3"/>
            <a:endCxn id="96" idx="1"/>
          </p:cNvCxnSpPr>
          <p:nvPr/>
        </p:nvCxnSpPr>
        <p:spPr bwMode="auto">
          <a:xfrm>
            <a:off x="1860000" y="5957878"/>
            <a:ext cx="342501" cy="4773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직선 연결선 98"/>
          <p:cNvCxnSpPr>
            <a:stCxn id="60" idx="3"/>
            <a:endCxn id="86" idx="1"/>
          </p:cNvCxnSpPr>
          <p:nvPr/>
        </p:nvCxnSpPr>
        <p:spPr bwMode="auto">
          <a:xfrm>
            <a:off x="1860000" y="5348281"/>
            <a:ext cx="342501" cy="318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직선 연결선 99"/>
          <p:cNvCxnSpPr>
            <a:stCxn id="59" idx="3"/>
            <a:endCxn id="83" idx="1"/>
          </p:cNvCxnSpPr>
          <p:nvPr/>
        </p:nvCxnSpPr>
        <p:spPr bwMode="auto">
          <a:xfrm>
            <a:off x="1860000" y="4738684"/>
            <a:ext cx="342501" cy="159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직선 연결선 100"/>
          <p:cNvCxnSpPr>
            <a:stCxn id="58" idx="3"/>
            <a:endCxn id="80" idx="1"/>
          </p:cNvCxnSpPr>
          <p:nvPr/>
        </p:nvCxnSpPr>
        <p:spPr bwMode="auto">
          <a:xfrm>
            <a:off x="1860000" y="4129087"/>
            <a:ext cx="342501" cy="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직선 연결선 101"/>
          <p:cNvCxnSpPr>
            <a:stCxn id="57" idx="3"/>
            <a:endCxn id="77" idx="1"/>
          </p:cNvCxnSpPr>
          <p:nvPr/>
        </p:nvCxnSpPr>
        <p:spPr bwMode="auto">
          <a:xfrm flipV="1">
            <a:off x="1860000" y="3517901"/>
            <a:ext cx="342501" cy="158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직선 연결선 102"/>
          <p:cNvCxnSpPr>
            <a:stCxn id="56" idx="3"/>
            <a:endCxn id="74" idx="1"/>
          </p:cNvCxnSpPr>
          <p:nvPr/>
        </p:nvCxnSpPr>
        <p:spPr bwMode="auto">
          <a:xfrm flipV="1">
            <a:off x="1860000" y="2906714"/>
            <a:ext cx="342501" cy="317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직사각형 103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07626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lvl="0"/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국외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Microsoft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의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AZURE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에 대한 주요 현황임</a:t>
            </a: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 서비스 벤더 별 현황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(3/9)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4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MS &gt; AZURE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384000" y="2060574"/>
            <a:ext cx="1476000" cy="4137025"/>
            <a:chOff x="212550" y="2094574"/>
            <a:chExt cx="1476000" cy="4970200"/>
          </a:xfrm>
        </p:grpSpPr>
        <p:sp>
          <p:nvSpPr>
            <p:cNvPr id="107" name="오각형 106"/>
            <p:cNvSpPr/>
            <p:nvPr/>
          </p:nvSpPr>
          <p:spPr bwMode="auto">
            <a:xfrm>
              <a:off x="212550" y="20945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개시 년도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8" name="오각형 107"/>
            <p:cNvSpPr/>
            <p:nvPr/>
          </p:nvSpPr>
          <p:spPr bwMode="auto">
            <a:xfrm>
              <a:off x="212550" y="2826941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센터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9" name="오각형 108"/>
            <p:cNvSpPr/>
            <p:nvPr/>
          </p:nvSpPr>
          <p:spPr bwMode="auto">
            <a:xfrm>
              <a:off x="212550" y="35593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상품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0" name="오각형 109"/>
            <p:cNvSpPr/>
            <p:nvPr/>
          </p:nvSpPr>
          <p:spPr bwMode="auto">
            <a:xfrm>
              <a:off x="212550" y="42916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고객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1" name="오각형 110"/>
            <p:cNvSpPr/>
            <p:nvPr/>
          </p:nvSpPr>
          <p:spPr bwMode="auto">
            <a:xfrm>
              <a:off x="212550" y="5024040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기술지원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2" name="오각형 111"/>
            <p:cNvSpPr/>
            <p:nvPr/>
          </p:nvSpPr>
          <p:spPr bwMode="auto">
            <a:xfrm>
              <a:off x="212550" y="57564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인증 관련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13" name="오각형 112"/>
            <p:cNvSpPr/>
            <p:nvPr/>
          </p:nvSpPr>
          <p:spPr bwMode="auto">
            <a:xfrm>
              <a:off x="212550" y="64887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기타 특장점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14" name="Freeform 230"/>
          <p:cNvSpPr>
            <a:spLocks/>
          </p:cNvSpPr>
          <p:nvPr/>
        </p:nvSpPr>
        <p:spPr bwMode="auto">
          <a:xfrm rot="16200000">
            <a:off x="283369" y="215820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5" name="Freeform 230"/>
          <p:cNvSpPr>
            <a:spLocks/>
          </p:cNvSpPr>
          <p:nvPr/>
        </p:nvSpPr>
        <p:spPr bwMode="auto">
          <a:xfrm rot="16200000">
            <a:off x="283370" y="2766222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6" name="Freeform 230"/>
          <p:cNvSpPr>
            <a:spLocks/>
          </p:cNvSpPr>
          <p:nvPr/>
        </p:nvSpPr>
        <p:spPr bwMode="auto">
          <a:xfrm rot="16200000">
            <a:off x="283371" y="3374236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7" name="Freeform 230"/>
          <p:cNvSpPr>
            <a:spLocks/>
          </p:cNvSpPr>
          <p:nvPr/>
        </p:nvSpPr>
        <p:spPr bwMode="auto">
          <a:xfrm rot="16200000">
            <a:off x="283372" y="3982250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8" name="Freeform 230"/>
          <p:cNvSpPr>
            <a:spLocks/>
          </p:cNvSpPr>
          <p:nvPr/>
        </p:nvSpPr>
        <p:spPr bwMode="auto">
          <a:xfrm rot="16200000">
            <a:off x="283373" y="4590264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9" name="Freeform 230"/>
          <p:cNvSpPr>
            <a:spLocks/>
          </p:cNvSpPr>
          <p:nvPr/>
        </p:nvSpPr>
        <p:spPr bwMode="auto">
          <a:xfrm rot="16200000">
            <a:off x="283374" y="519827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0" name="Freeform 230"/>
          <p:cNvSpPr>
            <a:spLocks/>
          </p:cNvSpPr>
          <p:nvPr/>
        </p:nvSpPr>
        <p:spPr bwMode="auto">
          <a:xfrm rot="16200000">
            <a:off x="283375" y="5806293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1" name="Rectangle 9"/>
          <p:cNvSpPr>
            <a:spLocks noChangeArrowheads="1"/>
          </p:cNvSpPr>
          <p:nvPr/>
        </p:nvSpPr>
        <p:spPr bwMode="gray">
          <a:xfrm>
            <a:off x="2105913" y="206059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2" name="Rectangle 9"/>
          <p:cNvSpPr>
            <a:spLocks noChangeArrowheads="1"/>
          </p:cNvSpPr>
          <p:nvPr/>
        </p:nvSpPr>
        <p:spPr bwMode="gray">
          <a:xfrm>
            <a:off x="2202501" y="212407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2010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 2011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PaaS, 2013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IaaS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서비스 시작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3" name="Rectangle 9"/>
          <p:cNvSpPr>
            <a:spLocks noChangeArrowheads="1"/>
          </p:cNvSpPr>
          <p:nvPr/>
        </p:nvSpPr>
        <p:spPr bwMode="gray">
          <a:xfrm>
            <a:off x="9319023" y="212407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24" name="직선 연결선 123"/>
          <p:cNvCxnSpPr>
            <a:stCxn id="107" idx="3"/>
            <a:endCxn id="122" idx="1"/>
          </p:cNvCxnSpPr>
          <p:nvPr/>
        </p:nvCxnSpPr>
        <p:spPr bwMode="auto">
          <a:xfrm flipV="1">
            <a:off x="1860000" y="2295526"/>
            <a:ext cx="342501" cy="477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5" name="Rectangle 9"/>
          <p:cNvSpPr>
            <a:spLocks noChangeArrowheads="1"/>
          </p:cNvSpPr>
          <p:nvPr/>
        </p:nvSpPr>
        <p:spPr bwMode="gray">
          <a:xfrm>
            <a:off x="2105913" y="2671786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6" name="Rectangle 9"/>
          <p:cNvSpPr>
            <a:spLocks noChangeArrowheads="1"/>
          </p:cNvSpPr>
          <p:nvPr/>
        </p:nvSpPr>
        <p:spPr bwMode="gray">
          <a:xfrm>
            <a:off x="2202501" y="2735264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아메리카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유럽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아시아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태평양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중동 및 아프리카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50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 지역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140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 국가 사용 가능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2017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서울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코리아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센트럴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리전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부산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코리아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사우스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리전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7" name="Rectangle 9"/>
          <p:cNvSpPr>
            <a:spLocks noChangeArrowheads="1"/>
          </p:cNvSpPr>
          <p:nvPr/>
        </p:nvSpPr>
        <p:spPr bwMode="gray">
          <a:xfrm>
            <a:off x="9319023" y="2735264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8" name="Rectangle 9"/>
          <p:cNvSpPr>
            <a:spLocks noChangeArrowheads="1"/>
          </p:cNvSpPr>
          <p:nvPr/>
        </p:nvSpPr>
        <p:spPr bwMode="gray">
          <a:xfrm>
            <a:off x="2105913" y="328297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9" name="Rectangle 9"/>
          <p:cNvSpPr>
            <a:spLocks noChangeArrowheads="1"/>
          </p:cNvSpPr>
          <p:nvPr/>
        </p:nvSpPr>
        <p:spPr bwMode="gray">
          <a:xfrm>
            <a:off x="2202501" y="334645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AI + Machine Learning, Compute,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DevOps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IoT, Stack, Storage</a:t>
            </a: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관리도구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네트워킹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데이터베이스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마이그레이션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모바일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미디어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분석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컨테이너 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0" name="Rectangle 9"/>
          <p:cNvSpPr>
            <a:spLocks noChangeArrowheads="1"/>
          </p:cNvSpPr>
          <p:nvPr/>
        </p:nvSpPr>
        <p:spPr bwMode="gray">
          <a:xfrm>
            <a:off x="9319023" y="334645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1" name="Rectangle 9"/>
          <p:cNvSpPr>
            <a:spLocks noChangeArrowheads="1"/>
          </p:cNvSpPr>
          <p:nvPr/>
        </p:nvSpPr>
        <p:spPr bwMode="gray">
          <a:xfrm>
            <a:off x="2105913" y="3894161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2" name="Rectangle 9"/>
          <p:cNvSpPr>
            <a:spLocks noChangeArrowheads="1"/>
          </p:cNvSpPr>
          <p:nvPr/>
        </p:nvSpPr>
        <p:spPr bwMode="gray">
          <a:xfrm>
            <a:off x="2202501" y="3957639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파트너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Johnson Controls, Polycom, MAERSK LINE, Seattle Seahawks, GRISARD,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DriveTime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ASOS, Adobe, HP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빅데이터 관련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Fashionplus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Zinnotech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365mc,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Dotnet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soft,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Inbody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3" name="Rectangle 9"/>
          <p:cNvSpPr>
            <a:spLocks noChangeArrowheads="1"/>
          </p:cNvSpPr>
          <p:nvPr/>
        </p:nvSpPr>
        <p:spPr bwMode="gray">
          <a:xfrm>
            <a:off x="9319023" y="3957639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4" name="Rectangle 9"/>
          <p:cNvSpPr>
            <a:spLocks noChangeArrowheads="1"/>
          </p:cNvSpPr>
          <p:nvPr/>
        </p:nvSpPr>
        <p:spPr bwMode="gray">
          <a:xfrm>
            <a:off x="2105913" y="450534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5" name="Rectangle 9"/>
          <p:cNvSpPr>
            <a:spLocks noChangeArrowheads="1"/>
          </p:cNvSpPr>
          <p:nvPr/>
        </p:nvSpPr>
        <p:spPr bwMode="gray">
          <a:xfrm>
            <a:off x="2202501" y="456882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구분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개발자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표준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전문가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프리미어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비고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MSDN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포럼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StackOverflow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Serverfault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Azure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피드백 등을 통한 커뮤니티 지원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6" name="Rectangle 9"/>
          <p:cNvSpPr>
            <a:spLocks noChangeArrowheads="1"/>
          </p:cNvSpPr>
          <p:nvPr/>
        </p:nvSpPr>
        <p:spPr bwMode="gray">
          <a:xfrm>
            <a:off x="9319023" y="456882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7" name="Rectangle 9"/>
          <p:cNvSpPr>
            <a:spLocks noChangeArrowheads="1"/>
          </p:cNvSpPr>
          <p:nvPr/>
        </p:nvSpPr>
        <p:spPr bwMode="gray">
          <a:xfrm>
            <a:off x="2105913" y="5116535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8" name="Rectangle 9"/>
          <p:cNvSpPr>
            <a:spLocks noChangeArrowheads="1"/>
          </p:cNvSpPr>
          <p:nvPr/>
        </p:nvSpPr>
        <p:spPr bwMode="gray">
          <a:xfrm>
            <a:off x="2202501" y="5180013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보안관련 주요 인증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ISO, CJIS, HIPAA, CSA, ITAR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en-US" altLang="ko-KR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9" name="Rectangle 9"/>
          <p:cNvSpPr>
            <a:spLocks noChangeArrowheads="1"/>
          </p:cNvSpPr>
          <p:nvPr/>
        </p:nvSpPr>
        <p:spPr bwMode="gray">
          <a:xfrm>
            <a:off x="9319023" y="5180013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0" name="Rectangle 9"/>
          <p:cNvSpPr>
            <a:spLocks noChangeArrowheads="1"/>
          </p:cNvSpPr>
          <p:nvPr/>
        </p:nvSpPr>
        <p:spPr bwMode="gray">
          <a:xfrm>
            <a:off x="2105913" y="572772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1" name="Rectangle 9"/>
          <p:cNvSpPr>
            <a:spLocks noChangeArrowheads="1"/>
          </p:cNvSpPr>
          <p:nvPr/>
        </p:nvSpPr>
        <p:spPr bwMode="gray">
          <a:xfrm>
            <a:off x="2202501" y="579120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하이브리드 일관성으로 위험과 복잡성 감소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가장 많은 지역을 통해 전 세계적으로 확장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모든 개발 도구 또는 언어 사용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Microsoft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클라우드로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Azure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투자 강화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42" name="Rectangle 9"/>
          <p:cNvSpPr>
            <a:spLocks noChangeArrowheads="1"/>
          </p:cNvSpPr>
          <p:nvPr/>
        </p:nvSpPr>
        <p:spPr bwMode="gray">
          <a:xfrm>
            <a:off x="9319023" y="579120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43" name="직선 연결선 142"/>
          <p:cNvCxnSpPr>
            <a:stCxn id="113" idx="3"/>
            <a:endCxn id="141" idx="1"/>
          </p:cNvCxnSpPr>
          <p:nvPr/>
        </p:nvCxnSpPr>
        <p:spPr bwMode="auto">
          <a:xfrm>
            <a:off x="1860000" y="5957878"/>
            <a:ext cx="342501" cy="4773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직선 연결선 143"/>
          <p:cNvCxnSpPr>
            <a:stCxn id="112" idx="3"/>
            <a:endCxn id="138" idx="1"/>
          </p:cNvCxnSpPr>
          <p:nvPr/>
        </p:nvCxnSpPr>
        <p:spPr bwMode="auto">
          <a:xfrm>
            <a:off x="1860000" y="5348281"/>
            <a:ext cx="342501" cy="318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직선 연결선 144"/>
          <p:cNvCxnSpPr>
            <a:stCxn id="111" idx="3"/>
            <a:endCxn id="135" idx="1"/>
          </p:cNvCxnSpPr>
          <p:nvPr/>
        </p:nvCxnSpPr>
        <p:spPr bwMode="auto">
          <a:xfrm>
            <a:off x="1860000" y="4738684"/>
            <a:ext cx="342501" cy="159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직선 연결선 145"/>
          <p:cNvCxnSpPr>
            <a:stCxn id="110" idx="3"/>
            <a:endCxn id="132" idx="1"/>
          </p:cNvCxnSpPr>
          <p:nvPr/>
        </p:nvCxnSpPr>
        <p:spPr bwMode="auto">
          <a:xfrm>
            <a:off x="1860000" y="4129087"/>
            <a:ext cx="342501" cy="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직선 연결선 146"/>
          <p:cNvCxnSpPr>
            <a:stCxn id="109" idx="3"/>
            <a:endCxn id="129" idx="1"/>
          </p:cNvCxnSpPr>
          <p:nvPr/>
        </p:nvCxnSpPr>
        <p:spPr bwMode="auto">
          <a:xfrm flipV="1">
            <a:off x="1860000" y="3517901"/>
            <a:ext cx="342501" cy="158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직선 연결선 147"/>
          <p:cNvCxnSpPr>
            <a:stCxn id="108" idx="3"/>
            <a:endCxn id="126" idx="1"/>
          </p:cNvCxnSpPr>
          <p:nvPr/>
        </p:nvCxnSpPr>
        <p:spPr bwMode="auto">
          <a:xfrm flipV="1">
            <a:off x="1860000" y="2906714"/>
            <a:ext cx="342501" cy="317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9" name="직사각형 148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721931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lvl="0"/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국내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Public Cloud 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서비스 제공 업체인 가비아에 대한 주요 현황임</a:t>
            </a: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 서비스 벤더 별 현황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(4/9)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가비아</a:t>
            </a:r>
            <a:r>
              <a:rPr lang="en-US" altLang="ko-KR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(Gabia)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84000" y="2060574"/>
            <a:ext cx="1476000" cy="4137025"/>
            <a:chOff x="212550" y="2094574"/>
            <a:chExt cx="1476000" cy="4970200"/>
          </a:xfrm>
        </p:grpSpPr>
        <p:sp>
          <p:nvSpPr>
            <p:cNvPr id="55" name="오각형 54"/>
            <p:cNvSpPr/>
            <p:nvPr/>
          </p:nvSpPr>
          <p:spPr bwMode="auto">
            <a:xfrm>
              <a:off x="212550" y="20945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개시 년도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6" name="오각형 55"/>
            <p:cNvSpPr/>
            <p:nvPr/>
          </p:nvSpPr>
          <p:spPr bwMode="auto">
            <a:xfrm>
              <a:off x="212550" y="2826941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센터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7" name="오각형 56"/>
            <p:cNvSpPr/>
            <p:nvPr/>
          </p:nvSpPr>
          <p:spPr bwMode="auto">
            <a:xfrm>
              <a:off x="212550" y="35593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상품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8" name="오각형 57"/>
            <p:cNvSpPr/>
            <p:nvPr/>
          </p:nvSpPr>
          <p:spPr bwMode="auto">
            <a:xfrm>
              <a:off x="212550" y="42916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고객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9" name="오각형 58"/>
            <p:cNvSpPr/>
            <p:nvPr/>
          </p:nvSpPr>
          <p:spPr bwMode="auto">
            <a:xfrm>
              <a:off x="212550" y="5024040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기술지원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0" name="오각형 59"/>
            <p:cNvSpPr/>
            <p:nvPr/>
          </p:nvSpPr>
          <p:spPr bwMode="auto">
            <a:xfrm>
              <a:off x="212550" y="57564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인증 관련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1" name="오각형 60"/>
            <p:cNvSpPr/>
            <p:nvPr/>
          </p:nvSpPr>
          <p:spPr bwMode="auto">
            <a:xfrm>
              <a:off x="212550" y="64887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기타 특장점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62" name="Freeform 230"/>
          <p:cNvSpPr>
            <a:spLocks/>
          </p:cNvSpPr>
          <p:nvPr/>
        </p:nvSpPr>
        <p:spPr bwMode="auto">
          <a:xfrm rot="16200000">
            <a:off x="283369" y="215820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3" name="Freeform 230"/>
          <p:cNvSpPr>
            <a:spLocks/>
          </p:cNvSpPr>
          <p:nvPr/>
        </p:nvSpPr>
        <p:spPr bwMode="auto">
          <a:xfrm rot="16200000">
            <a:off x="283370" y="2766222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4" name="Freeform 230"/>
          <p:cNvSpPr>
            <a:spLocks/>
          </p:cNvSpPr>
          <p:nvPr/>
        </p:nvSpPr>
        <p:spPr bwMode="auto">
          <a:xfrm rot="16200000">
            <a:off x="283371" y="3374236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5" name="Freeform 230"/>
          <p:cNvSpPr>
            <a:spLocks/>
          </p:cNvSpPr>
          <p:nvPr/>
        </p:nvSpPr>
        <p:spPr bwMode="auto">
          <a:xfrm rot="16200000">
            <a:off x="283372" y="3982250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6" name="Freeform 230"/>
          <p:cNvSpPr>
            <a:spLocks/>
          </p:cNvSpPr>
          <p:nvPr/>
        </p:nvSpPr>
        <p:spPr bwMode="auto">
          <a:xfrm rot="16200000">
            <a:off x="283373" y="4590264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7" name="Freeform 230"/>
          <p:cNvSpPr>
            <a:spLocks/>
          </p:cNvSpPr>
          <p:nvPr/>
        </p:nvSpPr>
        <p:spPr bwMode="auto">
          <a:xfrm rot="16200000">
            <a:off x="283374" y="519827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8" name="Freeform 230"/>
          <p:cNvSpPr>
            <a:spLocks/>
          </p:cNvSpPr>
          <p:nvPr/>
        </p:nvSpPr>
        <p:spPr bwMode="auto">
          <a:xfrm rot="16200000">
            <a:off x="283375" y="5806293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gray">
          <a:xfrm>
            <a:off x="2105913" y="206059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0" name="Rectangle 9"/>
          <p:cNvSpPr>
            <a:spLocks noChangeArrowheads="1"/>
          </p:cNvSpPr>
          <p:nvPr/>
        </p:nvSpPr>
        <p:spPr bwMode="gray">
          <a:xfrm>
            <a:off x="2202501" y="212407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2012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IaaS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g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클라우드 오픈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1" name="Rectangle 9"/>
          <p:cNvSpPr>
            <a:spLocks noChangeArrowheads="1"/>
          </p:cNvSpPr>
          <p:nvPr/>
        </p:nvSpPr>
        <p:spPr bwMode="gray">
          <a:xfrm>
            <a:off x="9319023" y="212407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72" name="직선 연결선 71"/>
          <p:cNvCxnSpPr>
            <a:stCxn id="55" idx="3"/>
            <a:endCxn id="70" idx="1"/>
          </p:cNvCxnSpPr>
          <p:nvPr/>
        </p:nvCxnSpPr>
        <p:spPr bwMode="auto">
          <a:xfrm flipV="1">
            <a:off x="1860000" y="2295526"/>
            <a:ext cx="342501" cy="477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Rectangle 9"/>
          <p:cNvSpPr>
            <a:spLocks noChangeArrowheads="1"/>
          </p:cNvSpPr>
          <p:nvPr/>
        </p:nvSpPr>
        <p:spPr bwMode="gray">
          <a:xfrm>
            <a:off x="2105913" y="2671786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4" name="Rectangle 9"/>
          <p:cNvSpPr>
            <a:spLocks noChangeArrowheads="1"/>
          </p:cNvSpPr>
          <p:nvPr/>
        </p:nvSpPr>
        <p:spPr bwMode="gray">
          <a:xfrm>
            <a:off x="2202501" y="2735264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서초센터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가산센터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강남센터</a:t>
            </a:r>
          </a:p>
        </p:txBody>
      </p:sp>
      <p:sp>
        <p:nvSpPr>
          <p:cNvPr id="75" name="Rectangle 9"/>
          <p:cNvSpPr>
            <a:spLocks noChangeArrowheads="1"/>
          </p:cNvSpPr>
          <p:nvPr/>
        </p:nvSpPr>
        <p:spPr bwMode="gray">
          <a:xfrm>
            <a:off x="9319023" y="2735264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6" name="Rectangle 9"/>
          <p:cNvSpPr>
            <a:spLocks noChangeArrowheads="1"/>
          </p:cNvSpPr>
          <p:nvPr/>
        </p:nvSpPr>
        <p:spPr bwMode="gray">
          <a:xfrm>
            <a:off x="2105913" y="328297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7" name="Rectangle 9"/>
          <p:cNvSpPr>
            <a:spLocks noChangeArrowheads="1"/>
          </p:cNvSpPr>
          <p:nvPr/>
        </p:nvSpPr>
        <p:spPr bwMode="gray">
          <a:xfrm>
            <a:off x="2202501" y="334645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스냅샷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오토스케일링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NAS,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로드밸런서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하이브리드커넥터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방화벽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위탁운영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백업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모니터링 등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MS Azure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8" name="Rectangle 9"/>
          <p:cNvSpPr>
            <a:spLocks noChangeArrowheads="1"/>
          </p:cNvSpPr>
          <p:nvPr/>
        </p:nvSpPr>
        <p:spPr bwMode="gray">
          <a:xfrm>
            <a:off x="9319023" y="334645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9" name="Rectangle 9"/>
          <p:cNvSpPr>
            <a:spLocks noChangeArrowheads="1"/>
          </p:cNvSpPr>
          <p:nvPr/>
        </p:nvSpPr>
        <p:spPr bwMode="gray">
          <a:xfrm>
            <a:off x="2105913" y="3894161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0" name="Rectangle 9"/>
          <p:cNvSpPr>
            <a:spLocks noChangeArrowheads="1"/>
          </p:cNvSpPr>
          <p:nvPr/>
        </p:nvSpPr>
        <p:spPr bwMode="gray">
          <a:xfrm>
            <a:off x="2202501" y="3957639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공공분야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중앙선거관리위원회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한국인터넷진흥원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한국재정정보원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한국교육학술정보원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빅데이터 관련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NH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농협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SAJO, LS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산전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한화투자증권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내일투어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부경대학교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1" name="Rectangle 9"/>
          <p:cNvSpPr>
            <a:spLocks noChangeArrowheads="1"/>
          </p:cNvSpPr>
          <p:nvPr/>
        </p:nvSpPr>
        <p:spPr bwMode="gray">
          <a:xfrm>
            <a:off x="9319023" y="3957639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gray">
          <a:xfrm>
            <a:off x="2105913" y="450534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3" name="Rectangle 9"/>
          <p:cNvSpPr>
            <a:spLocks noChangeArrowheads="1"/>
          </p:cNvSpPr>
          <p:nvPr/>
        </p:nvSpPr>
        <p:spPr bwMode="gray">
          <a:xfrm>
            <a:off x="2202501" y="456882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구분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1:1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문의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원격 지원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자주하는 질문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로그인 없는 연장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비고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장애 상담은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24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시간 가능하며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일반 상담은 주말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공휴일을 제외한 평일 일과시간 적용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4" name="Rectangle 9"/>
          <p:cNvSpPr>
            <a:spLocks noChangeArrowheads="1"/>
          </p:cNvSpPr>
          <p:nvPr/>
        </p:nvSpPr>
        <p:spPr bwMode="gray">
          <a:xfrm>
            <a:off x="9319023" y="456882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5" name="Rectangle 9"/>
          <p:cNvSpPr>
            <a:spLocks noChangeArrowheads="1"/>
          </p:cNvSpPr>
          <p:nvPr/>
        </p:nvSpPr>
        <p:spPr bwMode="gray">
          <a:xfrm>
            <a:off x="2105913" y="5116535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6" name="Rectangle 9"/>
          <p:cNvSpPr>
            <a:spLocks noChangeArrowheads="1"/>
          </p:cNvSpPr>
          <p:nvPr/>
        </p:nvSpPr>
        <p:spPr bwMode="gray">
          <a:xfrm>
            <a:off x="2202501" y="5180013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보안관련 주요 인증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클라우드 보안 인증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(CSAP),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클라우드 서비스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확인제와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클라우드 서비스 품질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인증제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Lev.5, ISMS</a:t>
            </a:r>
          </a:p>
        </p:txBody>
      </p:sp>
      <p:sp>
        <p:nvSpPr>
          <p:cNvPr id="87" name="Rectangle 9"/>
          <p:cNvSpPr>
            <a:spLocks noChangeArrowheads="1"/>
          </p:cNvSpPr>
          <p:nvPr/>
        </p:nvSpPr>
        <p:spPr bwMode="gray">
          <a:xfrm>
            <a:off x="9319023" y="5180013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8" name="Rectangle 9"/>
          <p:cNvSpPr>
            <a:spLocks noChangeArrowheads="1"/>
          </p:cNvSpPr>
          <p:nvPr/>
        </p:nvSpPr>
        <p:spPr bwMode="gray">
          <a:xfrm>
            <a:off x="2105913" y="572772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9" name="Rectangle 9"/>
          <p:cNvSpPr>
            <a:spLocks noChangeArrowheads="1"/>
          </p:cNvSpPr>
          <p:nvPr/>
        </p:nvSpPr>
        <p:spPr bwMode="gray">
          <a:xfrm>
            <a:off x="2202501" y="579120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벤더 제품 사용이 아닌 클라우드 자체 기술력으로 제약을 최소화하여 유연하고 신속한 인프라 구성 가능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클라우드 인프라 전체를 이중화 구성하고 데이터 보호를 위해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OS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및 데이터 저장 장치를 분리 구축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0" name="Rectangle 9"/>
          <p:cNvSpPr>
            <a:spLocks noChangeArrowheads="1"/>
          </p:cNvSpPr>
          <p:nvPr/>
        </p:nvSpPr>
        <p:spPr bwMode="gray">
          <a:xfrm>
            <a:off x="9319023" y="579120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91" name="직선 연결선 90"/>
          <p:cNvCxnSpPr>
            <a:stCxn id="61" idx="3"/>
            <a:endCxn id="89" idx="1"/>
          </p:cNvCxnSpPr>
          <p:nvPr/>
        </p:nvCxnSpPr>
        <p:spPr bwMode="auto">
          <a:xfrm>
            <a:off x="1860000" y="5957878"/>
            <a:ext cx="342501" cy="4773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직선 연결선 91"/>
          <p:cNvCxnSpPr>
            <a:stCxn id="60" idx="3"/>
            <a:endCxn id="86" idx="1"/>
          </p:cNvCxnSpPr>
          <p:nvPr/>
        </p:nvCxnSpPr>
        <p:spPr bwMode="auto">
          <a:xfrm>
            <a:off x="1860000" y="5348281"/>
            <a:ext cx="342501" cy="318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직선 연결선 92"/>
          <p:cNvCxnSpPr>
            <a:stCxn id="59" idx="3"/>
            <a:endCxn id="83" idx="1"/>
          </p:cNvCxnSpPr>
          <p:nvPr/>
        </p:nvCxnSpPr>
        <p:spPr bwMode="auto">
          <a:xfrm>
            <a:off x="1860000" y="4738684"/>
            <a:ext cx="342501" cy="159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직선 연결선 93"/>
          <p:cNvCxnSpPr>
            <a:stCxn id="58" idx="3"/>
            <a:endCxn id="80" idx="1"/>
          </p:cNvCxnSpPr>
          <p:nvPr/>
        </p:nvCxnSpPr>
        <p:spPr bwMode="auto">
          <a:xfrm>
            <a:off x="1860000" y="4129087"/>
            <a:ext cx="342501" cy="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직선 연결선 94"/>
          <p:cNvCxnSpPr>
            <a:stCxn id="57" idx="3"/>
            <a:endCxn id="77" idx="1"/>
          </p:cNvCxnSpPr>
          <p:nvPr/>
        </p:nvCxnSpPr>
        <p:spPr bwMode="auto">
          <a:xfrm flipV="1">
            <a:off x="1860000" y="3517901"/>
            <a:ext cx="342501" cy="158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직선 연결선 95"/>
          <p:cNvCxnSpPr>
            <a:stCxn id="56" idx="3"/>
            <a:endCxn id="74" idx="1"/>
          </p:cNvCxnSpPr>
          <p:nvPr/>
        </p:nvCxnSpPr>
        <p:spPr bwMode="auto">
          <a:xfrm flipV="1">
            <a:off x="1860000" y="2906714"/>
            <a:ext cx="342501" cy="317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직사각형 96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70371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lvl="0"/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국내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Public Cloud 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서비스 제공 업체인 네이버에 대한 주요 현황임</a:t>
            </a: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 서비스 벤더 별 현황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(5/9)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7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en-US" altLang="ko-KR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(NBP)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384000" y="2060574"/>
            <a:ext cx="1476000" cy="4137025"/>
            <a:chOff x="212550" y="2094574"/>
            <a:chExt cx="1476000" cy="4970200"/>
          </a:xfrm>
        </p:grpSpPr>
        <p:sp>
          <p:nvSpPr>
            <p:cNvPr id="100" name="오각형 99"/>
            <p:cNvSpPr/>
            <p:nvPr/>
          </p:nvSpPr>
          <p:spPr bwMode="auto">
            <a:xfrm>
              <a:off x="212550" y="20945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개시 년도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1" name="오각형 100"/>
            <p:cNvSpPr/>
            <p:nvPr/>
          </p:nvSpPr>
          <p:spPr bwMode="auto">
            <a:xfrm>
              <a:off x="212550" y="2826941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센터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2" name="오각형 101"/>
            <p:cNvSpPr/>
            <p:nvPr/>
          </p:nvSpPr>
          <p:spPr bwMode="auto">
            <a:xfrm>
              <a:off x="212550" y="35593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상품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3" name="오각형 102"/>
            <p:cNvSpPr/>
            <p:nvPr/>
          </p:nvSpPr>
          <p:spPr bwMode="auto">
            <a:xfrm>
              <a:off x="212550" y="42916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고객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4" name="오각형 103"/>
            <p:cNvSpPr/>
            <p:nvPr/>
          </p:nvSpPr>
          <p:spPr bwMode="auto">
            <a:xfrm>
              <a:off x="212550" y="5024040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기술지원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5" name="오각형 104"/>
            <p:cNvSpPr/>
            <p:nvPr/>
          </p:nvSpPr>
          <p:spPr bwMode="auto">
            <a:xfrm>
              <a:off x="212550" y="57564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인증 관련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6" name="오각형 105"/>
            <p:cNvSpPr/>
            <p:nvPr/>
          </p:nvSpPr>
          <p:spPr bwMode="auto">
            <a:xfrm>
              <a:off x="212550" y="64887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기타 특장점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07" name="Freeform 230"/>
          <p:cNvSpPr>
            <a:spLocks/>
          </p:cNvSpPr>
          <p:nvPr/>
        </p:nvSpPr>
        <p:spPr bwMode="auto">
          <a:xfrm rot="16200000">
            <a:off x="283369" y="215820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8" name="Freeform 230"/>
          <p:cNvSpPr>
            <a:spLocks/>
          </p:cNvSpPr>
          <p:nvPr/>
        </p:nvSpPr>
        <p:spPr bwMode="auto">
          <a:xfrm rot="16200000">
            <a:off x="283370" y="2766222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9" name="Freeform 230"/>
          <p:cNvSpPr>
            <a:spLocks/>
          </p:cNvSpPr>
          <p:nvPr/>
        </p:nvSpPr>
        <p:spPr bwMode="auto">
          <a:xfrm rot="16200000">
            <a:off x="283371" y="3374236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0" name="Freeform 230"/>
          <p:cNvSpPr>
            <a:spLocks/>
          </p:cNvSpPr>
          <p:nvPr/>
        </p:nvSpPr>
        <p:spPr bwMode="auto">
          <a:xfrm rot="16200000">
            <a:off x="283372" y="3982250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1" name="Freeform 230"/>
          <p:cNvSpPr>
            <a:spLocks/>
          </p:cNvSpPr>
          <p:nvPr/>
        </p:nvSpPr>
        <p:spPr bwMode="auto">
          <a:xfrm rot="16200000">
            <a:off x="283373" y="4590264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2" name="Freeform 230"/>
          <p:cNvSpPr>
            <a:spLocks/>
          </p:cNvSpPr>
          <p:nvPr/>
        </p:nvSpPr>
        <p:spPr bwMode="auto">
          <a:xfrm rot="16200000">
            <a:off x="283374" y="519827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3" name="Freeform 230"/>
          <p:cNvSpPr>
            <a:spLocks/>
          </p:cNvSpPr>
          <p:nvPr/>
        </p:nvSpPr>
        <p:spPr bwMode="auto">
          <a:xfrm rot="16200000">
            <a:off x="283375" y="5806293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4" name="Rectangle 9"/>
          <p:cNvSpPr>
            <a:spLocks noChangeArrowheads="1"/>
          </p:cNvSpPr>
          <p:nvPr/>
        </p:nvSpPr>
        <p:spPr bwMode="gray">
          <a:xfrm>
            <a:off x="2105913" y="206059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5" name="Rectangle 9"/>
          <p:cNvSpPr>
            <a:spLocks noChangeArrowheads="1"/>
          </p:cNvSpPr>
          <p:nvPr/>
        </p:nvSpPr>
        <p:spPr bwMode="gray">
          <a:xfrm>
            <a:off x="2202501" y="212407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2009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네이버에서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IT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인프라 전문 기업으로 법인 분할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6" name="Rectangle 9"/>
          <p:cNvSpPr>
            <a:spLocks noChangeArrowheads="1"/>
          </p:cNvSpPr>
          <p:nvPr/>
        </p:nvSpPr>
        <p:spPr bwMode="gray">
          <a:xfrm>
            <a:off x="9319023" y="212407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17" name="직선 연결선 116"/>
          <p:cNvCxnSpPr>
            <a:stCxn id="100" idx="3"/>
            <a:endCxn id="115" idx="1"/>
          </p:cNvCxnSpPr>
          <p:nvPr/>
        </p:nvCxnSpPr>
        <p:spPr bwMode="auto">
          <a:xfrm flipV="1">
            <a:off x="1860000" y="2295526"/>
            <a:ext cx="342501" cy="477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9"/>
          <p:cNvSpPr>
            <a:spLocks noChangeArrowheads="1"/>
          </p:cNvSpPr>
          <p:nvPr/>
        </p:nvSpPr>
        <p:spPr bwMode="gray">
          <a:xfrm>
            <a:off x="2105913" y="2671786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9" name="Rectangle 9"/>
          <p:cNvSpPr>
            <a:spLocks noChangeArrowheads="1"/>
          </p:cNvSpPr>
          <p:nvPr/>
        </p:nvSpPr>
        <p:spPr bwMode="gray">
          <a:xfrm>
            <a:off x="2202501" y="2735264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국외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미국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서부한국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독일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일본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홍콩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싱가포르</a:t>
            </a:r>
            <a:endParaRPr lang="en-US" altLang="ko-KR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강원 춘천시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경기 용인시 예정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0" name="Rectangle 9"/>
          <p:cNvSpPr>
            <a:spLocks noChangeArrowheads="1"/>
          </p:cNvSpPr>
          <p:nvPr/>
        </p:nvSpPr>
        <p:spPr bwMode="gray">
          <a:xfrm>
            <a:off x="9319023" y="2735264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1" name="Rectangle 9"/>
          <p:cNvSpPr>
            <a:spLocks noChangeArrowheads="1"/>
          </p:cNvSpPr>
          <p:nvPr/>
        </p:nvSpPr>
        <p:spPr bwMode="gray">
          <a:xfrm>
            <a:off x="2105913" y="328297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2" name="Rectangle 9"/>
          <p:cNvSpPr>
            <a:spLocks noChangeArrowheads="1"/>
          </p:cNvSpPr>
          <p:nvPr/>
        </p:nvSpPr>
        <p:spPr bwMode="gray">
          <a:xfrm>
            <a:off x="2202501" y="334645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컴퓨팅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스토리지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데이터베이스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네트워킹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통합 분석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AI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서비스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어플리케이션 서비스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개발자 도구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관리자 도구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비즈니스 어플리케이션 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3" name="Rectangle 9"/>
          <p:cNvSpPr>
            <a:spLocks noChangeArrowheads="1"/>
          </p:cNvSpPr>
          <p:nvPr/>
        </p:nvSpPr>
        <p:spPr bwMode="gray">
          <a:xfrm>
            <a:off x="9319023" y="334645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4" name="Rectangle 9"/>
          <p:cNvSpPr>
            <a:spLocks noChangeArrowheads="1"/>
          </p:cNvSpPr>
          <p:nvPr/>
        </p:nvSpPr>
        <p:spPr bwMode="gray">
          <a:xfrm>
            <a:off x="2105913" y="3894161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5" name="Rectangle 9"/>
          <p:cNvSpPr>
            <a:spLocks noChangeArrowheads="1"/>
          </p:cNvSpPr>
          <p:nvPr/>
        </p:nvSpPr>
        <p:spPr bwMode="gray">
          <a:xfrm>
            <a:off x="2202501" y="3957639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공공분야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KORAIL,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한국은행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한국재정정보원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GTC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녹색기술센터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빅데이터 관련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estmob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ONE PACK, DONUS, D2,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idsTrust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dream to be, NEWS JELY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6" name="Rectangle 9"/>
          <p:cNvSpPr>
            <a:spLocks noChangeArrowheads="1"/>
          </p:cNvSpPr>
          <p:nvPr/>
        </p:nvSpPr>
        <p:spPr bwMode="gray">
          <a:xfrm>
            <a:off x="9319023" y="3957639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7" name="Rectangle 9"/>
          <p:cNvSpPr>
            <a:spLocks noChangeArrowheads="1"/>
          </p:cNvSpPr>
          <p:nvPr/>
        </p:nvSpPr>
        <p:spPr bwMode="gray">
          <a:xfrm>
            <a:off x="2105913" y="450534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8" name="Rectangle 9"/>
          <p:cNvSpPr>
            <a:spLocks noChangeArrowheads="1"/>
          </p:cNvSpPr>
          <p:nvPr/>
        </p:nvSpPr>
        <p:spPr bwMode="gray">
          <a:xfrm>
            <a:off x="2202501" y="456882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구분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온라인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FAQ</a:t>
            </a: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비고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회원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가입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서비스 이용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요금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영업 요청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솔루션 이용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교육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카테고리 요청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장애 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9" name="Rectangle 9"/>
          <p:cNvSpPr>
            <a:spLocks noChangeArrowheads="1"/>
          </p:cNvSpPr>
          <p:nvPr/>
        </p:nvSpPr>
        <p:spPr bwMode="gray">
          <a:xfrm>
            <a:off x="9319023" y="456882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0" name="Rectangle 9"/>
          <p:cNvSpPr>
            <a:spLocks noChangeArrowheads="1"/>
          </p:cNvSpPr>
          <p:nvPr/>
        </p:nvSpPr>
        <p:spPr bwMode="gray">
          <a:xfrm>
            <a:off x="2105913" y="5116535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1" name="Rectangle 9"/>
          <p:cNvSpPr>
            <a:spLocks noChangeArrowheads="1"/>
          </p:cNvSpPr>
          <p:nvPr/>
        </p:nvSpPr>
        <p:spPr bwMode="gray">
          <a:xfrm>
            <a:off x="2202501" y="5180013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보안관련 주요 인증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ISO 27001, ISO 27017, ISO 27018,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글로벌 서비스 통제수준 표준인증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SOC2, SOC3</a:t>
            </a: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클라우드 컴퓨팅 서비스 보안인증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CSA</a:t>
            </a:r>
            <a:endParaRPr lang="en-US" altLang="ko-KR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2" name="Rectangle 9"/>
          <p:cNvSpPr>
            <a:spLocks noChangeArrowheads="1"/>
          </p:cNvSpPr>
          <p:nvPr/>
        </p:nvSpPr>
        <p:spPr bwMode="gray">
          <a:xfrm>
            <a:off x="9319023" y="5180013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3" name="Rectangle 9"/>
          <p:cNvSpPr>
            <a:spLocks noChangeArrowheads="1"/>
          </p:cNvSpPr>
          <p:nvPr/>
        </p:nvSpPr>
        <p:spPr bwMode="gray">
          <a:xfrm>
            <a:off x="2105913" y="572772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4" name="Rectangle 9"/>
          <p:cNvSpPr>
            <a:spLocks noChangeArrowheads="1"/>
          </p:cNvSpPr>
          <p:nvPr/>
        </p:nvSpPr>
        <p:spPr bwMode="gray">
          <a:xfrm>
            <a:off x="2202501" y="579120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세계적으로 인정받은 보안 기술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최대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IT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서비스의 안정적인 인프라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글로벌 메이저급 인프라 품질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다양한 서비스 플랫폼 기술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쉽고 간편한 웹 기반 관리 도구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24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시간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365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일 사용자 지원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5" name="Rectangle 9"/>
          <p:cNvSpPr>
            <a:spLocks noChangeArrowheads="1"/>
          </p:cNvSpPr>
          <p:nvPr/>
        </p:nvSpPr>
        <p:spPr bwMode="gray">
          <a:xfrm>
            <a:off x="9319023" y="579120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36" name="직선 연결선 135"/>
          <p:cNvCxnSpPr>
            <a:stCxn id="106" idx="3"/>
            <a:endCxn id="134" idx="1"/>
          </p:cNvCxnSpPr>
          <p:nvPr/>
        </p:nvCxnSpPr>
        <p:spPr bwMode="auto">
          <a:xfrm>
            <a:off x="1860000" y="5957878"/>
            <a:ext cx="342501" cy="4773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직선 연결선 136"/>
          <p:cNvCxnSpPr>
            <a:stCxn id="105" idx="3"/>
            <a:endCxn id="131" idx="1"/>
          </p:cNvCxnSpPr>
          <p:nvPr/>
        </p:nvCxnSpPr>
        <p:spPr bwMode="auto">
          <a:xfrm>
            <a:off x="1860000" y="5348281"/>
            <a:ext cx="342501" cy="318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직선 연결선 137"/>
          <p:cNvCxnSpPr>
            <a:stCxn id="104" idx="3"/>
            <a:endCxn id="128" idx="1"/>
          </p:cNvCxnSpPr>
          <p:nvPr/>
        </p:nvCxnSpPr>
        <p:spPr bwMode="auto">
          <a:xfrm>
            <a:off x="1860000" y="4738684"/>
            <a:ext cx="342501" cy="159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직선 연결선 138"/>
          <p:cNvCxnSpPr>
            <a:stCxn id="103" idx="3"/>
            <a:endCxn id="125" idx="1"/>
          </p:cNvCxnSpPr>
          <p:nvPr/>
        </p:nvCxnSpPr>
        <p:spPr bwMode="auto">
          <a:xfrm>
            <a:off x="1860000" y="4129087"/>
            <a:ext cx="342501" cy="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/>
          <p:cNvCxnSpPr>
            <a:stCxn id="102" idx="3"/>
            <a:endCxn id="122" idx="1"/>
          </p:cNvCxnSpPr>
          <p:nvPr/>
        </p:nvCxnSpPr>
        <p:spPr bwMode="auto">
          <a:xfrm flipV="1">
            <a:off x="1860000" y="3517901"/>
            <a:ext cx="342501" cy="158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직선 연결선 140"/>
          <p:cNvCxnSpPr>
            <a:stCxn id="101" idx="3"/>
            <a:endCxn id="119" idx="1"/>
          </p:cNvCxnSpPr>
          <p:nvPr/>
        </p:nvCxnSpPr>
        <p:spPr bwMode="auto">
          <a:xfrm flipV="1">
            <a:off x="1860000" y="2906714"/>
            <a:ext cx="342501" cy="317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7" name="직사각형 186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67020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국내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Public Cloud 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서비스 제공 업체인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KT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에 대한 주요 현황임</a:t>
            </a: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 서비스 벤더 별 현황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(6/9)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KT(G-Cloud)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84000" y="2060574"/>
            <a:ext cx="1476000" cy="4137025"/>
            <a:chOff x="212550" y="2094574"/>
            <a:chExt cx="1476000" cy="4970200"/>
          </a:xfrm>
        </p:grpSpPr>
        <p:sp>
          <p:nvSpPr>
            <p:cNvPr id="55" name="오각형 54"/>
            <p:cNvSpPr/>
            <p:nvPr/>
          </p:nvSpPr>
          <p:spPr bwMode="auto">
            <a:xfrm>
              <a:off x="212550" y="20945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개시 년도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6" name="오각형 55"/>
            <p:cNvSpPr/>
            <p:nvPr/>
          </p:nvSpPr>
          <p:spPr bwMode="auto">
            <a:xfrm>
              <a:off x="212550" y="2826941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센터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7" name="오각형 56"/>
            <p:cNvSpPr/>
            <p:nvPr/>
          </p:nvSpPr>
          <p:spPr bwMode="auto">
            <a:xfrm>
              <a:off x="212550" y="35593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상품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8" name="오각형 57"/>
            <p:cNvSpPr/>
            <p:nvPr/>
          </p:nvSpPr>
          <p:spPr bwMode="auto">
            <a:xfrm>
              <a:off x="212550" y="42916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고객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9" name="오각형 58"/>
            <p:cNvSpPr/>
            <p:nvPr/>
          </p:nvSpPr>
          <p:spPr bwMode="auto">
            <a:xfrm>
              <a:off x="212550" y="5024040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기술지원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0" name="오각형 59"/>
            <p:cNvSpPr/>
            <p:nvPr/>
          </p:nvSpPr>
          <p:spPr bwMode="auto">
            <a:xfrm>
              <a:off x="212550" y="57564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인증 관련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1" name="오각형 60"/>
            <p:cNvSpPr/>
            <p:nvPr/>
          </p:nvSpPr>
          <p:spPr bwMode="auto">
            <a:xfrm>
              <a:off x="212550" y="64887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기타 특장점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62" name="Freeform 230"/>
          <p:cNvSpPr>
            <a:spLocks/>
          </p:cNvSpPr>
          <p:nvPr/>
        </p:nvSpPr>
        <p:spPr bwMode="auto">
          <a:xfrm rot="16200000">
            <a:off x="283369" y="215820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3" name="Freeform 230"/>
          <p:cNvSpPr>
            <a:spLocks/>
          </p:cNvSpPr>
          <p:nvPr/>
        </p:nvSpPr>
        <p:spPr bwMode="auto">
          <a:xfrm rot="16200000">
            <a:off x="283370" y="2766222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4" name="Freeform 230"/>
          <p:cNvSpPr>
            <a:spLocks/>
          </p:cNvSpPr>
          <p:nvPr/>
        </p:nvSpPr>
        <p:spPr bwMode="auto">
          <a:xfrm rot="16200000">
            <a:off x="283371" y="3374236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5" name="Freeform 230"/>
          <p:cNvSpPr>
            <a:spLocks/>
          </p:cNvSpPr>
          <p:nvPr/>
        </p:nvSpPr>
        <p:spPr bwMode="auto">
          <a:xfrm rot="16200000">
            <a:off x="283372" y="3982250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6" name="Freeform 230"/>
          <p:cNvSpPr>
            <a:spLocks/>
          </p:cNvSpPr>
          <p:nvPr/>
        </p:nvSpPr>
        <p:spPr bwMode="auto">
          <a:xfrm rot="16200000">
            <a:off x="283373" y="4590264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7" name="Freeform 230"/>
          <p:cNvSpPr>
            <a:spLocks/>
          </p:cNvSpPr>
          <p:nvPr/>
        </p:nvSpPr>
        <p:spPr bwMode="auto">
          <a:xfrm rot="16200000">
            <a:off x="283374" y="519827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8" name="Freeform 230"/>
          <p:cNvSpPr>
            <a:spLocks/>
          </p:cNvSpPr>
          <p:nvPr/>
        </p:nvSpPr>
        <p:spPr bwMode="auto">
          <a:xfrm rot="16200000">
            <a:off x="283375" y="5806293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gray">
          <a:xfrm>
            <a:off x="2105913" y="206059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0" name="Rectangle 9"/>
          <p:cNvSpPr>
            <a:spLocks noChangeArrowheads="1"/>
          </p:cNvSpPr>
          <p:nvPr/>
        </p:nvSpPr>
        <p:spPr bwMode="gray">
          <a:xfrm>
            <a:off x="2202501" y="212407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2010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기업용 클라우드 서비스 제공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유클라우드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비즈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시작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2015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공공기관을 대상으로 클라우드 상품을 선보이고 영업을 전개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1" name="Rectangle 9"/>
          <p:cNvSpPr>
            <a:spLocks noChangeArrowheads="1"/>
          </p:cNvSpPr>
          <p:nvPr/>
        </p:nvSpPr>
        <p:spPr bwMode="gray">
          <a:xfrm>
            <a:off x="9319023" y="212407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72" name="직선 연결선 71"/>
          <p:cNvCxnSpPr>
            <a:stCxn id="55" idx="3"/>
            <a:endCxn id="70" idx="1"/>
          </p:cNvCxnSpPr>
          <p:nvPr/>
        </p:nvCxnSpPr>
        <p:spPr bwMode="auto">
          <a:xfrm flipV="1">
            <a:off x="1860000" y="2295526"/>
            <a:ext cx="342501" cy="477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Rectangle 9"/>
          <p:cNvSpPr>
            <a:spLocks noChangeArrowheads="1"/>
          </p:cNvSpPr>
          <p:nvPr/>
        </p:nvSpPr>
        <p:spPr bwMode="gray">
          <a:xfrm>
            <a:off x="2105913" y="2671786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4" name="Rectangle 9"/>
          <p:cNvSpPr>
            <a:spLocks noChangeArrowheads="1"/>
          </p:cNvSpPr>
          <p:nvPr/>
        </p:nvSpPr>
        <p:spPr bwMode="gray">
          <a:xfrm>
            <a:off x="2202501" y="2735264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서울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천안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김해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국외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일본</a:t>
            </a:r>
          </a:p>
        </p:txBody>
      </p:sp>
      <p:sp>
        <p:nvSpPr>
          <p:cNvPr id="75" name="Rectangle 9"/>
          <p:cNvSpPr>
            <a:spLocks noChangeArrowheads="1"/>
          </p:cNvSpPr>
          <p:nvPr/>
        </p:nvSpPr>
        <p:spPr bwMode="gray">
          <a:xfrm>
            <a:off x="9319023" y="2735264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6" name="Rectangle 9"/>
          <p:cNvSpPr>
            <a:spLocks noChangeArrowheads="1"/>
          </p:cNvSpPr>
          <p:nvPr/>
        </p:nvSpPr>
        <p:spPr bwMode="gray">
          <a:xfrm>
            <a:off x="2105913" y="328297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7" name="Rectangle 9"/>
          <p:cNvSpPr>
            <a:spLocks noChangeArrowheads="1"/>
          </p:cNvSpPr>
          <p:nvPr/>
        </p:nvSpPr>
        <p:spPr bwMode="gray">
          <a:xfrm>
            <a:off x="2202501" y="334645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서버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데이터베이스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스토리지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 CDN,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네트워크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매니지먼트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플랫폼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(KT PaaS TA)</a:t>
            </a: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유형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KT G-Cloud, K-ICT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프라이빗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클라우드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KT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하이브리드 클라우드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8" name="Rectangle 9"/>
          <p:cNvSpPr>
            <a:spLocks noChangeArrowheads="1"/>
          </p:cNvSpPr>
          <p:nvPr/>
        </p:nvSpPr>
        <p:spPr bwMode="gray">
          <a:xfrm>
            <a:off x="9319023" y="334645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9" name="Rectangle 9"/>
          <p:cNvSpPr>
            <a:spLocks noChangeArrowheads="1"/>
          </p:cNvSpPr>
          <p:nvPr/>
        </p:nvSpPr>
        <p:spPr bwMode="gray">
          <a:xfrm>
            <a:off x="2105913" y="3894161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0" name="Rectangle 9"/>
          <p:cNvSpPr>
            <a:spLocks noChangeArrowheads="1"/>
          </p:cNvSpPr>
          <p:nvPr/>
        </p:nvSpPr>
        <p:spPr bwMode="gray">
          <a:xfrm>
            <a:off x="2202501" y="3957639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공공분야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정보통신기술진흥센터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NIA,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대한민국국회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서울특별시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헌법재판소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중앙선거관리위원회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100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여개의 공공기관 도입사례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교육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의료 및 연구개발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아세안사이버대학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LMS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시스템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NIPA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스마트러닝 플랫폼 서비스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서울대 유전체 부처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1" name="Rectangle 9"/>
          <p:cNvSpPr>
            <a:spLocks noChangeArrowheads="1"/>
          </p:cNvSpPr>
          <p:nvPr/>
        </p:nvSpPr>
        <p:spPr bwMode="gray">
          <a:xfrm>
            <a:off x="9319023" y="3957639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gray">
          <a:xfrm>
            <a:off x="2105913" y="450534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3" name="Rectangle 9"/>
          <p:cNvSpPr>
            <a:spLocks noChangeArrowheads="1"/>
          </p:cNvSpPr>
          <p:nvPr/>
        </p:nvSpPr>
        <p:spPr bwMode="gray">
          <a:xfrm>
            <a:off x="2202501" y="456882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구분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공지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FAQ,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문의하기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컨설팅 요청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서비스 이용 가이드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개발 센터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비고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신속하고 안정적인 고품질 클라우드 인프라 제공을 위한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365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일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24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시간 온라인 상담문의 지원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4" name="Rectangle 9"/>
          <p:cNvSpPr>
            <a:spLocks noChangeArrowheads="1"/>
          </p:cNvSpPr>
          <p:nvPr/>
        </p:nvSpPr>
        <p:spPr bwMode="gray">
          <a:xfrm>
            <a:off x="9319023" y="456882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5" name="Rectangle 9"/>
          <p:cNvSpPr>
            <a:spLocks noChangeArrowheads="1"/>
          </p:cNvSpPr>
          <p:nvPr/>
        </p:nvSpPr>
        <p:spPr bwMode="gray">
          <a:xfrm>
            <a:off x="2105913" y="5116535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6" name="Rectangle 9"/>
          <p:cNvSpPr>
            <a:spLocks noChangeArrowheads="1"/>
          </p:cNvSpPr>
          <p:nvPr/>
        </p:nvSpPr>
        <p:spPr bwMode="gray">
          <a:xfrm>
            <a:off x="2202501" y="5180013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보안관련 주요 인증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ISO 27001, SOC1, SOC2</a:t>
            </a: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최초 민간 클라우드 서비스 인증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SLA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인증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ISMS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인증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KISA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클라우드컴퓨팅서비스 보안인증</a:t>
            </a:r>
            <a:endParaRPr lang="en-US" altLang="ko-KR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7" name="Rectangle 9"/>
          <p:cNvSpPr>
            <a:spLocks noChangeArrowheads="1"/>
          </p:cNvSpPr>
          <p:nvPr/>
        </p:nvSpPr>
        <p:spPr bwMode="gray">
          <a:xfrm>
            <a:off x="9319023" y="5180013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8" name="Rectangle 9"/>
          <p:cNvSpPr>
            <a:spLocks noChangeArrowheads="1"/>
          </p:cNvSpPr>
          <p:nvPr/>
        </p:nvSpPr>
        <p:spPr bwMode="gray">
          <a:xfrm>
            <a:off x="2105913" y="572772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9" name="Rectangle 9"/>
          <p:cNvSpPr>
            <a:spLocks noChangeArrowheads="1"/>
          </p:cNvSpPr>
          <p:nvPr/>
        </p:nvSpPr>
        <p:spPr bwMode="gray">
          <a:xfrm>
            <a:off x="2202501" y="579120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한글을 지원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비용 모니터링이 수월하며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KT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의뢰시에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보안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어플라이언스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장비와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cloud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연동 가능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동일한 컴퓨팅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스펙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대비 성능이 우수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서비스 다양성과 네트워크 구성 시 제약사항이 존재하며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nosql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서비스 없음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0" name="Rectangle 9"/>
          <p:cNvSpPr>
            <a:spLocks noChangeArrowheads="1"/>
          </p:cNvSpPr>
          <p:nvPr/>
        </p:nvSpPr>
        <p:spPr bwMode="gray">
          <a:xfrm>
            <a:off x="9319023" y="579120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91" name="직선 연결선 90"/>
          <p:cNvCxnSpPr>
            <a:stCxn id="61" idx="3"/>
            <a:endCxn id="89" idx="1"/>
          </p:cNvCxnSpPr>
          <p:nvPr/>
        </p:nvCxnSpPr>
        <p:spPr bwMode="auto">
          <a:xfrm>
            <a:off x="1860000" y="5957878"/>
            <a:ext cx="342501" cy="4773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직선 연결선 91"/>
          <p:cNvCxnSpPr>
            <a:stCxn id="60" idx="3"/>
            <a:endCxn id="86" idx="1"/>
          </p:cNvCxnSpPr>
          <p:nvPr/>
        </p:nvCxnSpPr>
        <p:spPr bwMode="auto">
          <a:xfrm>
            <a:off x="1860000" y="5348281"/>
            <a:ext cx="342501" cy="318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직선 연결선 92"/>
          <p:cNvCxnSpPr>
            <a:stCxn id="59" idx="3"/>
            <a:endCxn id="83" idx="1"/>
          </p:cNvCxnSpPr>
          <p:nvPr/>
        </p:nvCxnSpPr>
        <p:spPr bwMode="auto">
          <a:xfrm>
            <a:off x="1860000" y="4738684"/>
            <a:ext cx="342501" cy="159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직선 연결선 93"/>
          <p:cNvCxnSpPr>
            <a:stCxn id="58" idx="3"/>
            <a:endCxn id="80" idx="1"/>
          </p:cNvCxnSpPr>
          <p:nvPr/>
        </p:nvCxnSpPr>
        <p:spPr bwMode="auto">
          <a:xfrm>
            <a:off x="1860000" y="4129087"/>
            <a:ext cx="342501" cy="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직선 연결선 94"/>
          <p:cNvCxnSpPr>
            <a:stCxn id="57" idx="3"/>
            <a:endCxn id="77" idx="1"/>
          </p:cNvCxnSpPr>
          <p:nvPr/>
        </p:nvCxnSpPr>
        <p:spPr bwMode="auto">
          <a:xfrm flipV="1">
            <a:off x="1860000" y="3517901"/>
            <a:ext cx="342501" cy="158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직선 연결선 95"/>
          <p:cNvCxnSpPr>
            <a:stCxn id="56" idx="3"/>
            <a:endCxn id="74" idx="1"/>
          </p:cNvCxnSpPr>
          <p:nvPr/>
        </p:nvCxnSpPr>
        <p:spPr bwMode="auto">
          <a:xfrm flipV="1">
            <a:off x="1860000" y="2906714"/>
            <a:ext cx="342501" cy="317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직사각형 141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94411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lvl="0"/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국내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NHN Entertainment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의 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toast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에 대한 주요 현황임</a:t>
            </a: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 서비스 벤더 별 현황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(7/9)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8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NHN Entertainment (TOAST)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384000" y="2060574"/>
            <a:ext cx="1476000" cy="4137025"/>
            <a:chOff x="212550" y="2094574"/>
            <a:chExt cx="1476000" cy="4970200"/>
          </a:xfrm>
        </p:grpSpPr>
        <p:sp>
          <p:nvSpPr>
            <p:cNvPr id="101" name="오각형 100"/>
            <p:cNvSpPr/>
            <p:nvPr/>
          </p:nvSpPr>
          <p:spPr bwMode="auto">
            <a:xfrm>
              <a:off x="212550" y="20945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개시 년도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2" name="오각형 101"/>
            <p:cNvSpPr/>
            <p:nvPr/>
          </p:nvSpPr>
          <p:spPr bwMode="auto">
            <a:xfrm>
              <a:off x="212550" y="2826941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센터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3" name="오각형 102"/>
            <p:cNvSpPr/>
            <p:nvPr/>
          </p:nvSpPr>
          <p:spPr bwMode="auto">
            <a:xfrm>
              <a:off x="212550" y="35593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상품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4" name="오각형 103"/>
            <p:cNvSpPr/>
            <p:nvPr/>
          </p:nvSpPr>
          <p:spPr bwMode="auto">
            <a:xfrm>
              <a:off x="212550" y="42916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고객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5" name="오각형 104"/>
            <p:cNvSpPr/>
            <p:nvPr/>
          </p:nvSpPr>
          <p:spPr bwMode="auto">
            <a:xfrm>
              <a:off x="212550" y="5024040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기술지원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6" name="오각형 105"/>
            <p:cNvSpPr/>
            <p:nvPr/>
          </p:nvSpPr>
          <p:spPr bwMode="auto">
            <a:xfrm>
              <a:off x="212550" y="57564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인증 관련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7" name="오각형 106"/>
            <p:cNvSpPr/>
            <p:nvPr/>
          </p:nvSpPr>
          <p:spPr bwMode="auto">
            <a:xfrm>
              <a:off x="212550" y="64887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기타 특장점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08" name="Freeform 230"/>
          <p:cNvSpPr>
            <a:spLocks/>
          </p:cNvSpPr>
          <p:nvPr/>
        </p:nvSpPr>
        <p:spPr bwMode="auto">
          <a:xfrm rot="16200000">
            <a:off x="283369" y="215820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9" name="Freeform 230"/>
          <p:cNvSpPr>
            <a:spLocks/>
          </p:cNvSpPr>
          <p:nvPr/>
        </p:nvSpPr>
        <p:spPr bwMode="auto">
          <a:xfrm rot="16200000">
            <a:off x="283370" y="2766222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0" name="Freeform 230"/>
          <p:cNvSpPr>
            <a:spLocks/>
          </p:cNvSpPr>
          <p:nvPr/>
        </p:nvSpPr>
        <p:spPr bwMode="auto">
          <a:xfrm rot="16200000">
            <a:off x="283371" y="3374236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1" name="Freeform 230"/>
          <p:cNvSpPr>
            <a:spLocks/>
          </p:cNvSpPr>
          <p:nvPr/>
        </p:nvSpPr>
        <p:spPr bwMode="auto">
          <a:xfrm rot="16200000">
            <a:off x="283372" y="3982250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2" name="Freeform 230"/>
          <p:cNvSpPr>
            <a:spLocks/>
          </p:cNvSpPr>
          <p:nvPr/>
        </p:nvSpPr>
        <p:spPr bwMode="auto">
          <a:xfrm rot="16200000">
            <a:off x="283373" y="4590264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3" name="Freeform 230"/>
          <p:cNvSpPr>
            <a:spLocks/>
          </p:cNvSpPr>
          <p:nvPr/>
        </p:nvSpPr>
        <p:spPr bwMode="auto">
          <a:xfrm rot="16200000">
            <a:off x="283374" y="519827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4" name="Freeform 230"/>
          <p:cNvSpPr>
            <a:spLocks/>
          </p:cNvSpPr>
          <p:nvPr/>
        </p:nvSpPr>
        <p:spPr bwMode="auto">
          <a:xfrm rot="16200000">
            <a:off x="283375" y="5806293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5" name="Rectangle 9"/>
          <p:cNvSpPr>
            <a:spLocks noChangeArrowheads="1"/>
          </p:cNvSpPr>
          <p:nvPr/>
        </p:nvSpPr>
        <p:spPr bwMode="gray">
          <a:xfrm>
            <a:off x="2105913" y="206059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6" name="Rectangle 9"/>
          <p:cNvSpPr>
            <a:spLocks noChangeArrowheads="1"/>
          </p:cNvSpPr>
          <p:nvPr/>
        </p:nvSpPr>
        <p:spPr bwMode="gray">
          <a:xfrm>
            <a:off x="2202501" y="212407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2015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11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월 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IT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인프라를 제공하기 시작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7" name="Rectangle 9"/>
          <p:cNvSpPr>
            <a:spLocks noChangeArrowheads="1"/>
          </p:cNvSpPr>
          <p:nvPr/>
        </p:nvSpPr>
        <p:spPr bwMode="gray">
          <a:xfrm>
            <a:off x="9319023" y="212407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18" name="직선 연결선 117"/>
          <p:cNvCxnSpPr>
            <a:stCxn id="101" idx="3"/>
            <a:endCxn id="116" idx="1"/>
          </p:cNvCxnSpPr>
          <p:nvPr/>
        </p:nvCxnSpPr>
        <p:spPr bwMode="auto">
          <a:xfrm flipV="1">
            <a:off x="1860000" y="2295526"/>
            <a:ext cx="342501" cy="477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Rectangle 9"/>
          <p:cNvSpPr>
            <a:spLocks noChangeArrowheads="1"/>
          </p:cNvSpPr>
          <p:nvPr/>
        </p:nvSpPr>
        <p:spPr bwMode="gray">
          <a:xfrm>
            <a:off x="2105913" y="2671786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0" name="Rectangle 9"/>
          <p:cNvSpPr>
            <a:spLocks noChangeArrowheads="1"/>
          </p:cNvSpPr>
          <p:nvPr/>
        </p:nvSpPr>
        <p:spPr bwMode="gray">
          <a:xfrm>
            <a:off x="2202501" y="2735264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판교 테크노 </a:t>
            </a:r>
            <a:r>
              <a:rPr lang="ko-KR" altLang="en-US" sz="1000" dirty="0" err="1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벨리에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소재하여 접근성이 좋으며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사용자가 신뢰하는 인터넷 회선을 사업자가 자유롭게 선택하여 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eaLnBrk="1" latinLnBrk="0" hangingPunct="1"/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 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사용하는 망 중립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데이터센터 운영</a:t>
            </a:r>
          </a:p>
        </p:txBody>
      </p:sp>
      <p:sp>
        <p:nvSpPr>
          <p:cNvPr id="121" name="Rectangle 9"/>
          <p:cNvSpPr>
            <a:spLocks noChangeArrowheads="1"/>
          </p:cNvSpPr>
          <p:nvPr/>
        </p:nvSpPr>
        <p:spPr bwMode="gray">
          <a:xfrm>
            <a:off x="9319023" y="2735264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2" name="Rectangle 9"/>
          <p:cNvSpPr>
            <a:spLocks noChangeArrowheads="1"/>
          </p:cNvSpPr>
          <p:nvPr/>
        </p:nvSpPr>
        <p:spPr bwMode="gray">
          <a:xfrm>
            <a:off x="2105913" y="328297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3" name="Rectangle 9"/>
          <p:cNvSpPr>
            <a:spLocks noChangeArrowheads="1"/>
          </p:cNvSpPr>
          <p:nvPr/>
        </p:nvSpPr>
        <p:spPr bwMode="gray">
          <a:xfrm>
            <a:off x="2202501" y="334645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컴퓨팅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스토리지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데이터베이스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마이그레이션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네트워킹 및 콘텐츠 전송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[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추가필요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개발자 도구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관리자 도구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미디어 서비스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기계 학습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분석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증강현실 및 가상현실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사물 인터넷 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4" name="Rectangle 9"/>
          <p:cNvSpPr>
            <a:spLocks noChangeArrowheads="1"/>
          </p:cNvSpPr>
          <p:nvPr/>
        </p:nvSpPr>
        <p:spPr bwMode="gray">
          <a:xfrm>
            <a:off x="9319023" y="334645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5" name="Rectangle 9"/>
          <p:cNvSpPr>
            <a:spLocks noChangeArrowheads="1"/>
          </p:cNvSpPr>
          <p:nvPr/>
        </p:nvSpPr>
        <p:spPr bwMode="gray">
          <a:xfrm>
            <a:off x="2105913" y="3894161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6" name="Rectangle 9"/>
          <p:cNvSpPr>
            <a:spLocks noChangeArrowheads="1"/>
          </p:cNvSpPr>
          <p:nvPr/>
        </p:nvSpPr>
        <p:spPr bwMode="gray">
          <a:xfrm>
            <a:off x="2202501" y="3957639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웹 서비스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THINKWARE,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콩두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컴퍼니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망고플레이트 등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공공 및 교육기관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경희 대학교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단국대학교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한국천문연구원 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7" name="Rectangle 9"/>
          <p:cNvSpPr>
            <a:spLocks noChangeArrowheads="1"/>
          </p:cNvSpPr>
          <p:nvPr/>
        </p:nvSpPr>
        <p:spPr bwMode="gray">
          <a:xfrm>
            <a:off x="9319023" y="3957639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8" name="Rectangle 9"/>
          <p:cNvSpPr>
            <a:spLocks noChangeArrowheads="1"/>
          </p:cNvSpPr>
          <p:nvPr/>
        </p:nvSpPr>
        <p:spPr bwMode="gray">
          <a:xfrm>
            <a:off x="2105913" y="450534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9" name="Rectangle 9"/>
          <p:cNvSpPr>
            <a:spLocks noChangeArrowheads="1"/>
          </p:cNvSpPr>
          <p:nvPr/>
        </p:nvSpPr>
        <p:spPr bwMode="gray">
          <a:xfrm>
            <a:off x="2202501" y="456882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24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시간 전문 엔지니어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모니터링 서비스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보안서비스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sz="1000" dirty="0" err="1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DDos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지원서비스 제공</a:t>
            </a:r>
          </a:p>
        </p:txBody>
      </p:sp>
      <p:sp>
        <p:nvSpPr>
          <p:cNvPr id="130" name="Rectangle 9"/>
          <p:cNvSpPr>
            <a:spLocks noChangeArrowheads="1"/>
          </p:cNvSpPr>
          <p:nvPr/>
        </p:nvSpPr>
        <p:spPr bwMode="gray">
          <a:xfrm>
            <a:off x="9319023" y="456882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1" name="Rectangle 9"/>
          <p:cNvSpPr>
            <a:spLocks noChangeArrowheads="1"/>
          </p:cNvSpPr>
          <p:nvPr/>
        </p:nvSpPr>
        <p:spPr bwMode="gray">
          <a:xfrm>
            <a:off x="2105913" y="5116535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2" name="Rectangle 9"/>
          <p:cNvSpPr>
            <a:spLocks noChangeArrowheads="1"/>
          </p:cNvSpPr>
          <p:nvPr/>
        </p:nvSpPr>
        <p:spPr bwMode="gray">
          <a:xfrm>
            <a:off x="2202501" y="5180013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보안관련 주요 인증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ISO/IEC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27001,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ISO/IEC 29100, ISO/IEC 27017, ISO/IEC 27018, 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PIMS 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3" name="Rectangle 9"/>
          <p:cNvSpPr>
            <a:spLocks noChangeArrowheads="1"/>
          </p:cNvSpPr>
          <p:nvPr/>
        </p:nvSpPr>
        <p:spPr bwMode="gray">
          <a:xfrm>
            <a:off x="9319023" y="5180013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4" name="Rectangle 9"/>
          <p:cNvSpPr>
            <a:spLocks noChangeArrowheads="1"/>
          </p:cNvSpPr>
          <p:nvPr/>
        </p:nvSpPr>
        <p:spPr bwMode="gray">
          <a:xfrm>
            <a:off x="2105913" y="572772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5" name="Rectangle 9"/>
          <p:cNvSpPr>
            <a:spLocks noChangeArrowheads="1"/>
          </p:cNvSpPr>
          <p:nvPr/>
        </p:nvSpPr>
        <p:spPr bwMode="gray">
          <a:xfrm>
            <a:off x="2202501" y="579120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다양한 서비스 구성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플랫폼 중심 </a:t>
            </a:r>
            <a:r>
              <a:rPr lang="ko-KR" altLang="en-US" sz="1000" dirty="0" err="1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클라우드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합리적인 가격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강력한 기술 지원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쉽게 사용할 수 있는 콘솔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제공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성장하는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기업을 위한 서비스데이터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센터 운영 및 유지 관리에 비용 투자 불필요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신속한 전 세계 배포 등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6" name="Rectangle 9"/>
          <p:cNvSpPr>
            <a:spLocks noChangeArrowheads="1"/>
          </p:cNvSpPr>
          <p:nvPr/>
        </p:nvSpPr>
        <p:spPr bwMode="gray">
          <a:xfrm>
            <a:off x="9319023" y="579120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37" name="직선 연결선 136"/>
          <p:cNvCxnSpPr>
            <a:stCxn id="107" idx="3"/>
            <a:endCxn id="135" idx="1"/>
          </p:cNvCxnSpPr>
          <p:nvPr/>
        </p:nvCxnSpPr>
        <p:spPr bwMode="auto">
          <a:xfrm>
            <a:off x="1860000" y="5957878"/>
            <a:ext cx="342501" cy="4773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직선 연결선 137"/>
          <p:cNvCxnSpPr>
            <a:stCxn id="106" idx="3"/>
            <a:endCxn id="132" idx="1"/>
          </p:cNvCxnSpPr>
          <p:nvPr/>
        </p:nvCxnSpPr>
        <p:spPr bwMode="auto">
          <a:xfrm>
            <a:off x="1860000" y="5348281"/>
            <a:ext cx="342501" cy="318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직선 연결선 138"/>
          <p:cNvCxnSpPr>
            <a:stCxn id="105" idx="3"/>
            <a:endCxn id="129" idx="1"/>
          </p:cNvCxnSpPr>
          <p:nvPr/>
        </p:nvCxnSpPr>
        <p:spPr bwMode="auto">
          <a:xfrm>
            <a:off x="1860000" y="4738684"/>
            <a:ext cx="342501" cy="159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/>
          <p:cNvCxnSpPr>
            <a:stCxn id="104" idx="3"/>
            <a:endCxn id="126" idx="1"/>
          </p:cNvCxnSpPr>
          <p:nvPr/>
        </p:nvCxnSpPr>
        <p:spPr bwMode="auto">
          <a:xfrm>
            <a:off x="1860000" y="4129087"/>
            <a:ext cx="342501" cy="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직선 연결선 140"/>
          <p:cNvCxnSpPr>
            <a:stCxn id="103" idx="3"/>
            <a:endCxn id="123" idx="1"/>
          </p:cNvCxnSpPr>
          <p:nvPr/>
        </p:nvCxnSpPr>
        <p:spPr bwMode="auto">
          <a:xfrm flipV="1">
            <a:off x="1860000" y="3517901"/>
            <a:ext cx="342501" cy="158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2" name="직선 연결선 141"/>
          <p:cNvCxnSpPr>
            <a:stCxn id="102" idx="3"/>
            <a:endCxn id="120" idx="1"/>
          </p:cNvCxnSpPr>
          <p:nvPr/>
        </p:nvCxnSpPr>
        <p:spPr bwMode="auto">
          <a:xfrm flipV="1">
            <a:off x="1860000" y="2906714"/>
            <a:ext cx="342501" cy="317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9" name="직사각형 188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10917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lvl="0"/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국내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LG CNS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의 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CLOUD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에 대한 주요 현황임</a:t>
            </a: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 서비스 벤더 별 현황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(8/9)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0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sz="1400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LG CNS (CLOUD)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84000" y="2060574"/>
            <a:ext cx="1476000" cy="4137025"/>
            <a:chOff x="212550" y="2094574"/>
            <a:chExt cx="1476000" cy="4970200"/>
          </a:xfrm>
        </p:grpSpPr>
        <p:sp>
          <p:nvSpPr>
            <p:cNvPr id="55" name="오각형 54"/>
            <p:cNvSpPr/>
            <p:nvPr/>
          </p:nvSpPr>
          <p:spPr bwMode="auto">
            <a:xfrm>
              <a:off x="212550" y="20945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개시 년도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6" name="오각형 55"/>
            <p:cNvSpPr/>
            <p:nvPr/>
          </p:nvSpPr>
          <p:spPr bwMode="auto">
            <a:xfrm>
              <a:off x="212550" y="2826941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센터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7" name="오각형 56"/>
            <p:cNvSpPr/>
            <p:nvPr/>
          </p:nvSpPr>
          <p:spPr bwMode="auto">
            <a:xfrm>
              <a:off x="212550" y="35593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상품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8" name="오각형 57"/>
            <p:cNvSpPr/>
            <p:nvPr/>
          </p:nvSpPr>
          <p:spPr bwMode="auto">
            <a:xfrm>
              <a:off x="212550" y="42916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고객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9" name="오각형 58"/>
            <p:cNvSpPr/>
            <p:nvPr/>
          </p:nvSpPr>
          <p:spPr bwMode="auto">
            <a:xfrm>
              <a:off x="212550" y="5024040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기술지원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0" name="오각형 59"/>
            <p:cNvSpPr/>
            <p:nvPr/>
          </p:nvSpPr>
          <p:spPr bwMode="auto">
            <a:xfrm>
              <a:off x="212550" y="57564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인증 관련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61" name="오각형 60"/>
            <p:cNvSpPr/>
            <p:nvPr/>
          </p:nvSpPr>
          <p:spPr bwMode="auto">
            <a:xfrm>
              <a:off x="212550" y="64887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기타 특장점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62" name="Freeform 230"/>
          <p:cNvSpPr>
            <a:spLocks/>
          </p:cNvSpPr>
          <p:nvPr/>
        </p:nvSpPr>
        <p:spPr bwMode="auto">
          <a:xfrm rot="16200000">
            <a:off x="283369" y="215820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3" name="Freeform 230"/>
          <p:cNvSpPr>
            <a:spLocks/>
          </p:cNvSpPr>
          <p:nvPr/>
        </p:nvSpPr>
        <p:spPr bwMode="auto">
          <a:xfrm rot="16200000">
            <a:off x="283370" y="2766222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4" name="Freeform 230"/>
          <p:cNvSpPr>
            <a:spLocks/>
          </p:cNvSpPr>
          <p:nvPr/>
        </p:nvSpPr>
        <p:spPr bwMode="auto">
          <a:xfrm rot="16200000">
            <a:off x="283371" y="3374236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5" name="Freeform 230"/>
          <p:cNvSpPr>
            <a:spLocks/>
          </p:cNvSpPr>
          <p:nvPr/>
        </p:nvSpPr>
        <p:spPr bwMode="auto">
          <a:xfrm rot="16200000">
            <a:off x="283372" y="3982250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6" name="Freeform 230"/>
          <p:cNvSpPr>
            <a:spLocks/>
          </p:cNvSpPr>
          <p:nvPr/>
        </p:nvSpPr>
        <p:spPr bwMode="auto">
          <a:xfrm rot="16200000">
            <a:off x="283373" y="4590264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7" name="Freeform 230"/>
          <p:cNvSpPr>
            <a:spLocks/>
          </p:cNvSpPr>
          <p:nvPr/>
        </p:nvSpPr>
        <p:spPr bwMode="auto">
          <a:xfrm rot="16200000">
            <a:off x="283374" y="519827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8" name="Freeform 230"/>
          <p:cNvSpPr>
            <a:spLocks/>
          </p:cNvSpPr>
          <p:nvPr/>
        </p:nvSpPr>
        <p:spPr bwMode="auto">
          <a:xfrm rot="16200000">
            <a:off x="283375" y="5806293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9" name="Rectangle 9"/>
          <p:cNvSpPr>
            <a:spLocks noChangeArrowheads="1"/>
          </p:cNvSpPr>
          <p:nvPr/>
        </p:nvSpPr>
        <p:spPr bwMode="gray">
          <a:xfrm>
            <a:off x="2105913" y="206059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0" name="Rectangle 9"/>
          <p:cNvSpPr>
            <a:spLocks noChangeArrowheads="1"/>
          </p:cNvSpPr>
          <p:nvPr/>
        </p:nvSpPr>
        <p:spPr bwMode="gray">
          <a:xfrm>
            <a:off x="2202501" y="212407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2011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월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기업에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IT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인프라를 제공하기 시작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1" name="Rectangle 9"/>
          <p:cNvSpPr>
            <a:spLocks noChangeArrowheads="1"/>
          </p:cNvSpPr>
          <p:nvPr/>
        </p:nvSpPr>
        <p:spPr bwMode="gray">
          <a:xfrm>
            <a:off x="9319023" y="212407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72" name="직선 연결선 71"/>
          <p:cNvCxnSpPr>
            <a:stCxn id="55" idx="3"/>
            <a:endCxn id="70" idx="1"/>
          </p:cNvCxnSpPr>
          <p:nvPr/>
        </p:nvCxnSpPr>
        <p:spPr bwMode="auto">
          <a:xfrm flipV="1">
            <a:off x="1860000" y="2295526"/>
            <a:ext cx="342501" cy="477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3" name="Rectangle 9"/>
          <p:cNvSpPr>
            <a:spLocks noChangeArrowheads="1"/>
          </p:cNvSpPr>
          <p:nvPr/>
        </p:nvSpPr>
        <p:spPr bwMode="gray">
          <a:xfrm>
            <a:off x="2105913" y="2671786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4" name="Rectangle 9"/>
          <p:cNvSpPr>
            <a:spLocks noChangeArrowheads="1"/>
          </p:cNvSpPr>
          <p:nvPr/>
        </p:nvSpPr>
        <p:spPr bwMode="gray">
          <a:xfrm>
            <a:off x="2202501" y="2735264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상암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가산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인천 센터와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해외 거점 센터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미주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유럽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중국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보유</a:t>
            </a:r>
          </a:p>
        </p:txBody>
      </p:sp>
      <p:sp>
        <p:nvSpPr>
          <p:cNvPr id="75" name="Rectangle 9"/>
          <p:cNvSpPr>
            <a:spLocks noChangeArrowheads="1"/>
          </p:cNvSpPr>
          <p:nvPr/>
        </p:nvSpPr>
        <p:spPr bwMode="gray">
          <a:xfrm>
            <a:off x="9319023" y="2735264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6" name="Rectangle 9"/>
          <p:cNvSpPr>
            <a:spLocks noChangeArrowheads="1"/>
          </p:cNvSpPr>
          <p:nvPr/>
        </p:nvSpPr>
        <p:spPr bwMode="gray">
          <a:xfrm>
            <a:off x="2105913" y="328297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7" name="Rectangle 9"/>
          <p:cNvSpPr>
            <a:spLocks noChangeArrowheads="1"/>
          </p:cNvSpPr>
          <p:nvPr/>
        </p:nvSpPr>
        <p:spPr bwMode="gray">
          <a:xfrm>
            <a:off x="2202501" y="334645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Public Cloud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서비스로 컴퓨팅 자원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스토리지 자원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sz="1000" dirty="0" err="1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vDC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자원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자원 별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모니터링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자원 별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운영관리 서비스를 제공</a:t>
            </a:r>
          </a:p>
        </p:txBody>
      </p:sp>
      <p:sp>
        <p:nvSpPr>
          <p:cNvPr id="78" name="Rectangle 9"/>
          <p:cNvSpPr>
            <a:spLocks noChangeArrowheads="1"/>
          </p:cNvSpPr>
          <p:nvPr/>
        </p:nvSpPr>
        <p:spPr bwMode="gray">
          <a:xfrm>
            <a:off x="9319023" y="334645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79" name="Rectangle 9"/>
          <p:cNvSpPr>
            <a:spLocks noChangeArrowheads="1"/>
          </p:cNvSpPr>
          <p:nvPr/>
        </p:nvSpPr>
        <p:spPr bwMode="gray">
          <a:xfrm>
            <a:off x="2105913" y="3894161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0" name="Rectangle 9"/>
          <p:cNvSpPr>
            <a:spLocks noChangeArrowheads="1"/>
          </p:cNvSpPr>
          <p:nvPr/>
        </p:nvSpPr>
        <p:spPr bwMode="gray">
          <a:xfrm>
            <a:off x="2202501" y="3957639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공공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한국고용정보원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통합전산센터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SR (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수서 레일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  <a:endParaRPr lang="en-US" altLang="ko-KR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제조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LG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전자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LG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이노텍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LG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하우시스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LG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생활건강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LG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생명과학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에릭슨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LG, 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LS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그룹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등</a:t>
            </a:r>
          </a:p>
        </p:txBody>
      </p:sp>
      <p:sp>
        <p:nvSpPr>
          <p:cNvPr id="81" name="Rectangle 9"/>
          <p:cNvSpPr>
            <a:spLocks noChangeArrowheads="1"/>
          </p:cNvSpPr>
          <p:nvPr/>
        </p:nvSpPr>
        <p:spPr bwMode="gray">
          <a:xfrm>
            <a:off x="9319023" y="3957639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2" name="Rectangle 9"/>
          <p:cNvSpPr>
            <a:spLocks noChangeArrowheads="1"/>
          </p:cNvSpPr>
          <p:nvPr/>
        </p:nvSpPr>
        <p:spPr bwMode="gray">
          <a:xfrm>
            <a:off x="2105913" y="450534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3" name="Rectangle 9"/>
          <p:cNvSpPr>
            <a:spLocks noChangeArrowheads="1"/>
          </p:cNvSpPr>
          <p:nvPr/>
        </p:nvSpPr>
        <p:spPr bwMode="gray">
          <a:xfrm>
            <a:off x="2202501" y="456882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24 x 365 </a:t>
            </a:r>
            <a:r>
              <a:rPr lang="ko-KR" altLang="en-US" sz="1000" dirty="0" err="1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헬프데스크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ITIL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서비스 프로세스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서비스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Life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Cycle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4" name="Rectangle 9"/>
          <p:cNvSpPr>
            <a:spLocks noChangeArrowheads="1"/>
          </p:cNvSpPr>
          <p:nvPr/>
        </p:nvSpPr>
        <p:spPr bwMode="gray">
          <a:xfrm>
            <a:off x="9319023" y="456882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5" name="Rectangle 9"/>
          <p:cNvSpPr>
            <a:spLocks noChangeArrowheads="1"/>
          </p:cNvSpPr>
          <p:nvPr/>
        </p:nvSpPr>
        <p:spPr bwMode="gray">
          <a:xfrm>
            <a:off x="2105913" y="5116535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6" name="Rectangle 9"/>
          <p:cNvSpPr>
            <a:spLocks noChangeArrowheads="1"/>
          </p:cNvSpPr>
          <p:nvPr/>
        </p:nvSpPr>
        <p:spPr bwMode="gray">
          <a:xfrm>
            <a:off x="2202501" y="5180013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클라우드 컴퓨팅 보안 인증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7" name="Rectangle 9"/>
          <p:cNvSpPr>
            <a:spLocks noChangeArrowheads="1"/>
          </p:cNvSpPr>
          <p:nvPr/>
        </p:nvSpPr>
        <p:spPr bwMode="gray">
          <a:xfrm>
            <a:off x="9319023" y="5180013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8" name="Rectangle 9"/>
          <p:cNvSpPr>
            <a:spLocks noChangeArrowheads="1"/>
          </p:cNvSpPr>
          <p:nvPr/>
        </p:nvSpPr>
        <p:spPr bwMode="gray">
          <a:xfrm>
            <a:off x="2105913" y="572772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89" name="Rectangle 9"/>
          <p:cNvSpPr>
            <a:spLocks noChangeArrowheads="1"/>
          </p:cNvSpPr>
          <p:nvPr/>
        </p:nvSpPr>
        <p:spPr bwMode="gray">
          <a:xfrm>
            <a:off x="2202501" y="579120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클라우드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컨설팅 및 진단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(Cloud Consulting &amp; Assessment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유연성 및 확장성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(Elasticity &amp; Scalability)</a:t>
            </a: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ITSM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기반 운영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(ITSM-based Management)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90" name="Rectangle 9"/>
          <p:cNvSpPr>
            <a:spLocks noChangeArrowheads="1"/>
          </p:cNvSpPr>
          <p:nvPr/>
        </p:nvSpPr>
        <p:spPr bwMode="gray">
          <a:xfrm>
            <a:off x="9319023" y="579120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91" name="직선 연결선 90"/>
          <p:cNvCxnSpPr>
            <a:stCxn id="61" idx="3"/>
            <a:endCxn id="89" idx="1"/>
          </p:cNvCxnSpPr>
          <p:nvPr/>
        </p:nvCxnSpPr>
        <p:spPr bwMode="auto">
          <a:xfrm>
            <a:off x="1860000" y="5957878"/>
            <a:ext cx="342501" cy="4773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직선 연결선 91"/>
          <p:cNvCxnSpPr>
            <a:stCxn id="60" idx="3"/>
            <a:endCxn id="86" idx="1"/>
          </p:cNvCxnSpPr>
          <p:nvPr/>
        </p:nvCxnSpPr>
        <p:spPr bwMode="auto">
          <a:xfrm>
            <a:off x="1860000" y="5348281"/>
            <a:ext cx="342501" cy="318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직선 연결선 92"/>
          <p:cNvCxnSpPr>
            <a:stCxn id="59" idx="3"/>
            <a:endCxn id="83" idx="1"/>
          </p:cNvCxnSpPr>
          <p:nvPr/>
        </p:nvCxnSpPr>
        <p:spPr bwMode="auto">
          <a:xfrm>
            <a:off x="1860000" y="4738684"/>
            <a:ext cx="342501" cy="159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직선 연결선 93"/>
          <p:cNvCxnSpPr>
            <a:stCxn id="58" idx="3"/>
            <a:endCxn id="80" idx="1"/>
          </p:cNvCxnSpPr>
          <p:nvPr/>
        </p:nvCxnSpPr>
        <p:spPr bwMode="auto">
          <a:xfrm>
            <a:off x="1860000" y="4129087"/>
            <a:ext cx="342501" cy="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직선 연결선 94"/>
          <p:cNvCxnSpPr>
            <a:stCxn id="57" idx="3"/>
            <a:endCxn id="77" idx="1"/>
          </p:cNvCxnSpPr>
          <p:nvPr/>
        </p:nvCxnSpPr>
        <p:spPr bwMode="auto">
          <a:xfrm flipV="1">
            <a:off x="1860000" y="3517901"/>
            <a:ext cx="342501" cy="158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직선 연결선 95"/>
          <p:cNvCxnSpPr>
            <a:stCxn id="56" idx="3"/>
            <a:endCxn id="74" idx="1"/>
          </p:cNvCxnSpPr>
          <p:nvPr/>
        </p:nvCxnSpPr>
        <p:spPr bwMode="auto">
          <a:xfrm flipV="1">
            <a:off x="1860000" y="2906714"/>
            <a:ext cx="342501" cy="317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7" name="직사각형 96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061446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pPr lvl="0"/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국내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LG U+ 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의 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Cloud N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에 대한 주요 현황임</a:t>
            </a: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국내</a:t>
            </a:r>
            <a:r>
              <a:rPr lang="ko-KR" altLang="en-US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∙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 서비스 벤더 별 현황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(9/9)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7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LG U+ (Cloud N)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99" name="그룹 98"/>
          <p:cNvGrpSpPr/>
          <p:nvPr/>
        </p:nvGrpSpPr>
        <p:grpSpPr>
          <a:xfrm>
            <a:off x="384000" y="2060574"/>
            <a:ext cx="1476000" cy="4137025"/>
            <a:chOff x="212550" y="2094574"/>
            <a:chExt cx="1476000" cy="4970200"/>
          </a:xfrm>
        </p:grpSpPr>
        <p:sp>
          <p:nvSpPr>
            <p:cNvPr id="100" name="오각형 99"/>
            <p:cNvSpPr/>
            <p:nvPr/>
          </p:nvSpPr>
          <p:spPr bwMode="auto">
            <a:xfrm>
              <a:off x="212550" y="20945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개시 년도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1" name="오각형 100"/>
            <p:cNvSpPr/>
            <p:nvPr/>
          </p:nvSpPr>
          <p:spPr bwMode="auto">
            <a:xfrm>
              <a:off x="212550" y="2826941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센터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2" name="오각형 101"/>
            <p:cNvSpPr/>
            <p:nvPr/>
          </p:nvSpPr>
          <p:spPr bwMode="auto">
            <a:xfrm>
              <a:off x="212550" y="35593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</a:t>
              </a:r>
              <a:r>
                <a:rPr lang="en-US" altLang="ko-KR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상품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3" name="오각형 102"/>
            <p:cNvSpPr/>
            <p:nvPr/>
          </p:nvSpPr>
          <p:spPr bwMode="auto">
            <a:xfrm>
              <a:off x="212550" y="42916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고객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4" name="오각형 103"/>
            <p:cNvSpPr/>
            <p:nvPr/>
          </p:nvSpPr>
          <p:spPr bwMode="auto">
            <a:xfrm>
              <a:off x="212550" y="5024040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기술지원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5" name="오각형 104"/>
            <p:cNvSpPr/>
            <p:nvPr/>
          </p:nvSpPr>
          <p:spPr bwMode="auto">
            <a:xfrm>
              <a:off x="212550" y="5756407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인증 관련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06" name="오각형 105"/>
            <p:cNvSpPr/>
            <p:nvPr/>
          </p:nvSpPr>
          <p:spPr bwMode="auto">
            <a:xfrm>
              <a:off x="212550" y="6488774"/>
              <a:ext cx="1476000" cy="576000"/>
            </a:xfrm>
            <a:prstGeom prst="homePlate">
              <a:avLst>
                <a:gd name="adj" fmla="val 2142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000" tIns="18000" rIns="18000" bIns="18000" numCol="1" rtlCol="0" anchor="ctr" anchorCtr="0" compatLnSpc="1">
              <a:prstTxWarp prst="textNoShape">
                <a:avLst/>
              </a:prstTxWarp>
            </a:bodyPr>
            <a:lstStyle/>
            <a:p>
              <a:pPr marL="85725" indent="-85725" algn="ctr" eaLnBrk="0" fontAlgn="base" hangingPunct="0">
                <a:spcAft>
                  <a:spcPct val="0"/>
                </a:spcAft>
                <a:buClr>
                  <a:schemeClr val="tx1"/>
                </a:buClr>
                <a:buSzPct val="90000"/>
              </a:pPr>
              <a:r>
                <a:rPr lang="ko-KR" altLang="en-US" sz="1200" b="1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기타 특장점</a:t>
              </a:r>
              <a:endParaRPr lang="en-US" altLang="ko-KR" sz="1200" b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07" name="Freeform 230"/>
          <p:cNvSpPr>
            <a:spLocks/>
          </p:cNvSpPr>
          <p:nvPr/>
        </p:nvSpPr>
        <p:spPr bwMode="auto">
          <a:xfrm rot="16200000">
            <a:off x="283369" y="215820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8" name="Freeform 230"/>
          <p:cNvSpPr>
            <a:spLocks/>
          </p:cNvSpPr>
          <p:nvPr/>
        </p:nvSpPr>
        <p:spPr bwMode="auto">
          <a:xfrm rot="16200000">
            <a:off x="283370" y="2766222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9" name="Freeform 230"/>
          <p:cNvSpPr>
            <a:spLocks/>
          </p:cNvSpPr>
          <p:nvPr/>
        </p:nvSpPr>
        <p:spPr bwMode="auto">
          <a:xfrm rot="16200000">
            <a:off x="283371" y="3374236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0" name="Freeform 230"/>
          <p:cNvSpPr>
            <a:spLocks/>
          </p:cNvSpPr>
          <p:nvPr/>
        </p:nvSpPr>
        <p:spPr bwMode="auto">
          <a:xfrm rot="16200000">
            <a:off x="283372" y="3982250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1" name="Freeform 230"/>
          <p:cNvSpPr>
            <a:spLocks/>
          </p:cNvSpPr>
          <p:nvPr/>
        </p:nvSpPr>
        <p:spPr bwMode="auto">
          <a:xfrm rot="16200000">
            <a:off x="283373" y="4590264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2" name="Freeform 230"/>
          <p:cNvSpPr>
            <a:spLocks/>
          </p:cNvSpPr>
          <p:nvPr/>
        </p:nvSpPr>
        <p:spPr bwMode="auto">
          <a:xfrm rot="16200000">
            <a:off x="283374" y="5198278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3" name="Freeform 230"/>
          <p:cNvSpPr>
            <a:spLocks/>
          </p:cNvSpPr>
          <p:nvPr/>
        </p:nvSpPr>
        <p:spPr bwMode="auto">
          <a:xfrm rot="16200000">
            <a:off x="283375" y="5806293"/>
            <a:ext cx="482603" cy="287338"/>
          </a:xfrm>
          <a:custGeom>
            <a:avLst/>
            <a:gdLst>
              <a:gd name="T0" fmla="*/ 0 w 2745"/>
              <a:gd name="T1" fmla="*/ 2147483647 h 250"/>
              <a:gd name="T2" fmla="*/ 0 w 2745"/>
              <a:gd name="T3" fmla="*/ 0 h 250"/>
              <a:gd name="T4" fmla="*/ 2147483647 w 2745"/>
              <a:gd name="T5" fmla="*/ 0 h 250"/>
              <a:gd name="T6" fmla="*/ 2147483647 w 2745"/>
              <a:gd name="T7" fmla="*/ 2147483647 h 2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745" h="250">
                <a:moveTo>
                  <a:pt x="0" y="250"/>
                </a:moveTo>
                <a:lnTo>
                  <a:pt x="0" y="0"/>
                </a:lnTo>
                <a:lnTo>
                  <a:pt x="2745" y="0"/>
                </a:lnTo>
                <a:lnTo>
                  <a:pt x="2745" y="250"/>
                </a:lnTo>
              </a:path>
            </a:pathLst>
          </a:custGeom>
          <a:noFill/>
          <a:ln w="31750" cap="flat" cmpd="sng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7EAF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86868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4" name="Rectangle 9"/>
          <p:cNvSpPr>
            <a:spLocks noChangeArrowheads="1"/>
          </p:cNvSpPr>
          <p:nvPr/>
        </p:nvSpPr>
        <p:spPr bwMode="gray">
          <a:xfrm>
            <a:off x="2105913" y="206059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5" name="Rectangle 9"/>
          <p:cNvSpPr>
            <a:spLocks noChangeArrowheads="1"/>
          </p:cNvSpPr>
          <p:nvPr/>
        </p:nvSpPr>
        <p:spPr bwMode="gray">
          <a:xfrm>
            <a:off x="2202501" y="212407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2011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05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월 기업용 </a:t>
            </a:r>
            <a:r>
              <a:rPr lang="ko-KR" altLang="en-US" sz="1000" dirty="0" err="1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클라우드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`Cloud N`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출시</a:t>
            </a:r>
          </a:p>
        </p:txBody>
      </p:sp>
      <p:sp>
        <p:nvSpPr>
          <p:cNvPr id="116" name="Rectangle 9"/>
          <p:cNvSpPr>
            <a:spLocks noChangeArrowheads="1"/>
          </p:cNvSpPr>
          <p:nvPr/>
        </p:nvSpPr>
        <p:spPr bwMode="gray">
          <a:xfrm>
            <a:off x="9319023" y="212407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17" name="직선 연결선 116"/>
          <p:cNvCxnSpPr>
            <a:stCxn id="100" idx="3"/>
            <a:endCxn id="115" idx="1"/>
          </p:cNvCxnSpPr>
          <p:nvPr/>
        </p:nvCxnSpPr>
        <p:spPr bwMode="auto">
          <a:xfrm flipV="1">
            <a:off x="1860000" y="2295526"/>
            <a:ext cx="342501" cy="477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9"/>
          <p:cNvSpPr>
            <a:spLocks noChangeArrowheads="1"/>
          </p:cNvSpPr>
          <p:nvPr/>
        </p:nvSpPr>
        <p:spPr bwMode="gray">
          <a:xfrm>
            <a:off x="2105913" y="2671786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19" name="Rectangle 9"/>
          <p:cNvSpPr>
            <a:spLocks noChangeArrowheads="1"/>
          </p:cNvSpPr>
          <p:nvPr/>
        </p:nvSpPr>
        <p:spPr bwMode="gray">
          <a:xfrm>
            <a:off x="2202501" y="2735264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서울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5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센터 보유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아시아 최대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규모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평촌 센터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보유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고효율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안정성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 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글로벌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CDN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센터 보유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3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해외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24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개국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0" name="Rectangle 9"/>
          <p:cNvSpPr>
            <a:spLocks noChangeArrowheads="1"/>
          </p:cNvSpPr>
          <p:nvPr/>
        </p:nvSpPr>
        <p:spPr bwMode="gray">
          <a:xfrm>
            <a:off x="9319023" y="2735264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1" name="Rectangle 9"/>
          <p:cNvSpPr>
            <a:spLocks noChangeArrowheads="1"/>
          </p:cNvSpPr>
          <p:nvPr/>
        </p:nvSpPr>
        <p:spPr bwMode="gray">
          <a:xfrm>
            <a:off x="2105913" y="328297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2" name="Rectangle 9"/>
          <p:cNvSpPr>
            <a:spLocks noChangeArrowheads="1"/>
          </p:cNvSpPr>
          <p:nvPr/>
        </p:nvSpPr>
        <p:spPr bwMode="gray">
          <a:xfrm>
            <a:off x="2202501" y="334645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IT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컨설팅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 Migration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서비스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통합 및 구축 서비스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인프라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컴퓨터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네트워크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스토리지 서비스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), 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Cloud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CDN(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스트리밍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다운로드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캐싱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부가서비스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3" name="Rectangle 9"/>
          <p:cNvSpPr>
            <a:spLocks noChangeArrowheads="1"/>
          </p:cNvSpPr>
          <p:nvPr/>
        </p:nvSpPr>
        <p:spPr bwMode="gray">
          <a:xfrm>
            <a:off x="9319023" y="334645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4" name="Rectangle 9"/>
          <p:cNvSpPr>
            <a:spLocks noChangeArrowheads="1"/>
          </p:cNvSpPr>
          <p:nvPr/>
        </p:nvSpPr>
        <p:spPr bwMode="gray">
          <a:xfrm>
            <a:off x="2105913" y="3894161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5" name="Rectangle 9"/>
          <p:cNvSpPr>
            <a:spLocks noChangeArrowheads="1"/>
          </p:cNvSpPr>
          <p:nvPr/>
        </p:nvSpPr>
        <p:spPr bwMode="gray">
          <a:xfrm>
            <a:off x="2202501" y="3957639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공공분야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한국언론진흥재단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NIPA,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KERIS, KISA,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교육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하늘교육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삼육어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학원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언론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방송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000" dirty="0" err="1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mbc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한겨레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씨네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21,KCP</a:t>
            </a: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기업 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LG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전자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 err="1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한독약품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ADT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TIDESQURE,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제조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유통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농협 물류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BEBECOOK</a:t>
            </a:r>
            <a:endParaRPr lang="ko-KR" altLang="en-US" sz="1000" dirty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6" name="Rectangle 9"/>
          <p:cNvSpPr>
            <a:spLocks noChangeArrowheads="1"/>
          </p:cNvSpPr>
          <p:nvPr/>
        </p:nvSpPr>
        <p:spPr bwMode="gray">
          <a:xfrm>
            <a:off x="9319023" y="3957639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7" name="Rectangle 9"/>
          <p:cNvSpPr>
            <a:spLocks noChangeArrowheads="1"/>
          </p:cNvSpPr>
          <p:nvPr/>
        </p:nvSpPr>
        <p:spPr bwMode="gray">
          <a:xfrm>
            <a:off x="2105913" y="4505348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8" name="Rectangle 9"/>
          <p:cNvSpPr>
            <a:spLocks noChangeArrowheads="1"/>
          </p:cNvSpPr>
          <p:nvPr/>
        </p:nvSpPr>
        <p:spPr bwMode="gray">
          <a:xfrm>
            <a:off x="2202501" y="4568826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 err="1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매니지드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서비스 지원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무상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General Support -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포털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유료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Compute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Database, Network, Security, Monitoring –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운영 대행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제공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</a:t>
            </a:r>
          </a:p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보안관제 서비스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: 1.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침해사고대응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2.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취약점 점검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(</a:t>
            </a:r>
            <a:r>
              <a:rPr lang="ko-KR" altLang="en-US" sz="1000" dirty="0" err="1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포렌직</a:t>
            </a:r>
            <a:r>
              <a:rPr lang="en-US" altLang="ko-KR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),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3.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모니터링 및 보안정책 적용</a:t>
            </a:r>
          </a:p>
        </p:txBody>
      </p:sp>
      <p:sp>
        <p:nvSpPr>
          <p:cNvPr id="129" name="Rectangle 9"/>
          <p:cNvSpPr>
            <a:spLocks noChangeArrowheads="1"/>
          </p:cNvSpPr>
          <p:nvPr/>
        </p:nvSpPr>
        <p:spPr bwMode="gray">
          <a:xfrm>
            <a:off x="9319023" y="4568826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0" name="Rectangle 9"/>
          <p:cNvSpPr>
            <a:spLocks noChangeArrowheads="1"/>
          </p:cNvSpPr>
          <p:nvPr/>
        </p:nvSpPr>
        <p:spPr bwMode="gray">
          <a:xfrm>
            <a:off x="2105913" y="5116535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1" name="Rectangle 9"/>
          <p:cNvSpPr>
            <a:spLocks noChangeArrowheads="1"/>
          </p:cNvSpPr>
          <p:nvPr/>
        </p:nvSpPr>
        <p:spPr bwMode="gray">
          <a:xfrm>
            <a:off x="2202501" y="5180013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국내 유일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PKI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암호화 및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API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토큰 인증 기능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적용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2" name="Rectangle 9"/>
          <p:cNvSpPr>
            <a:spLocks noChangeArrowheads="1"/>
          </p:cNvSpPr>
          <p:nvPr/>
        </p:nvSpPr>
        <p:spPr bwMode="gray">
          <a:xfrm>
            <a:off x="9319023" y="5180013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3" name="Rectangle 9"/>
          <p:cNvSpPr>
            <a:spLocks noChangeArrowheads="1"/>
          </p:cNvSpPr>
          <p:nvPr/>
        </p:nvSpPr>
        <p:spPr bwMode="gray">
          <a:xfrm>
            <a:off x="2105913" y="5727723"/>
            <a:ext cx="7419087" cy="479419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4" name="Rectangle 9"/>
          <p:cNvSpPr>
            <a:spLocks noChangeArrowheads="1"/>
          </p:cNvSpPr>
          <p:nvPr/>
        </p:nvSpPr>
        <p:spPr bwMode="gray">
          <a:xfrm>
            <a:off x="2202501" y="5791201"/>
            <a:ext cx="7116521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72000" indent="108000" eaLnBrk="1" latinLnBrk="0" hangingPunct="1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Service Coverage :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컨설팅에서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운영까지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Total One-Stop Service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제공 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- 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이전</a:t>
            </a:r>
            <a:r>
              <a:rPr lang="en-US" altLang="ko-KR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</a:t>
            </a:r>
            <a:r>
              <a:rPr lang="ko-KR" altLang="en-US" sz="1000" dirty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구축 통합 및 기존 시스템과의 연동 </a:t>
            </a:r>
            <a:r>
              <a:rPr lang="ko-KR" altLang="en-US" sz="1000" dirty="0" smtClean="0">
                <a:solidFill>
                  <a:srgbClr val="4D4D4D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제공</a:t>
            </a:r>
            <a:endParaRPr lang="en-US" altLang="ko-KR" sz="1000" dirty="0" smtClean="0">
              <a:solidFill>
                <a:srgbClr val="4D4D4D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5" name="Rectangle 9"/>
          <p:cNvSpPr>
            <a:spLocks noChangeArrowheads="1"/>
          </p:cNvSpPr>
          <p:nvPr/>
        </p:nvSpPr>
        <p:spPr bwMode="gray">
          <a:xfrm>
            <a:off x="9319023" y="5791201"/>
            <a:ext cx="138550" cy="342900"/>
          </a:xfrm>
          <a:prstGeom prst="rect">
            <a:avLst/>
          </a:prstGeom>
          <a:gradFill rotWithShape="1">
            <a:gsLst>
              <a:gs pos="0">
                <a:srgbClr val="CBCBCB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43450" indent="-171450" eaLnBrk="1" latinLnBrk="0" hangingPunct="1">
              <a:buFont typeface="Arial" panose="020B0604020202020204" pitchFamily="34" charset="0"/>
              <a:buChar char="•"/>
            </a:pPr>
            <a:endParaRPr lang="ko-KR" altLang="en-US" sz="1000">
              <a:latin typeface="Rix모던고딕 L" panose="02020603020101020101" pitchFamily="18" charset="-127"/>
              <a:ea typeface="Rix모던고딕 L" panose="02020603020101020101" pitchFamily="18" charset="-127"/>
              <a:cs typeface="Arial" panose="020B0604020202020204" pitchFamily="34" charset="0"/>
            </a:endParaRPr>
          </a:p>
        </p:txBody>
      </p:sp>
      <p:cxnSp>
        <p:nvCxnSpPr>
          <p:cNvPr id="136" name="직선 연결선 135"/>
          <p:cNvCxnSpPr>
            <a:stCxn id="106" idx="3"/>
            <a:endCxn id="134" idx="1"/>
          </p:cNvCxnSpPr>
          <p:nvPr/>
        </p:nvCxnSpPr>
        <p:spPr bwMode="auto">
          <a:xfrm>
            <a:off x="1860000" y="5957878"/>
            <a:ext cx="342501" cy="4773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직선 연결선 136"/>
          <p:cNvCxnSpPr>
            <a:stCxn id="105" idx="3"/>
            <a:endCxn id="131" idx="1"/>
          </p:cNvCxnSpPr>
          <p:nvPr/>
        </p:nvCxnSpPr>
        <p:spPr bwMode="auto">
          <a:xfrm>
            <a:off x="1860000" y="5348281"/>
            <a:ext cx="342501" cy="318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8" name="직선 연결선 137"/>
          <p:cNvCxnSpPr>
            <a:stCxn id="104" idx="3"/>
            <a:endCxn id="128" idx="1"/>
          </p:cNvCxnSpPr>
          <p:nvPr/>
        </p:nvCxnSpPr>
        <p:spPr bwMode="auto">
          <a:xfrm>
            <a:off x="1860000" y="4738684"/>
            <a:ext cx="342501" cy="159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직선 연결선 138"/>
          <p:cNvCxnSpPr>
            <a:stCxn id="103" idx="3"/>
            <a:endCxn id="125" idx="1"/>
          </p:cNvCxnSpPr>
          <p:nvPr/>
        </p:nvCxnSpPr>
        <p:spPr bwMode="auto">
          <a:xfrm>
            <a:off x="1860000" y="4129087"/>
            <a:ext cx="342501" cy="2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직선 연결선 139"/>
          <p:cNvCxnSpPr>
            <a:stCxn id="102" idx="3"/>
            <a:endCxn id="122" idx="1"/>
          </p:cNvCxnSpPr>
          <p:nvPr/>
        </p:nvCxnSpPr>
        <p:spPr bwMode="auto">
          <a:xfrm flipV="1">
            <a:off x="1860000" y="3517901"/>
            <a:ext cx="342501" cy="158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직선 연결선 140"/>
          <p:cNvCxnSpPr>
            <a:stCxn id="101" idx="3"/>
            <a:endCxn id="119" idx="1"/>
          </p:cNvCxnSpPr>
          <p:nvPr/>
        </p:nvCxnSpPr>
        <p:spPr bwMode="auto">
          <a:xfrm flipV="1">
            <a:off x="1860000" y="2906714"/>
            <a:ext cx="342501" cy="3179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2" name="직사각형 141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740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11"/>
          <p:cNvSpPr>
            <a:spLocks noChangeArrowheads="1"/>
          </p:cNvSpPr>
          <p:nvPr/>
        </p:nvSpPr>
        <p:spPr bwMode="auto">
          <a:xfrm>
            <a:off x="5007697" y="1850782"/>
            <a:ext cx="4698277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ko-KR" altLang="en-US" dirty="0" smtClean="0"/>
              <a:t>클라우드 컴퓨팅이란 인터넷을 통해 서버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스토리지</a:t>
            </a:r>
            <a:r>
              <a:rPr lang="en-US" altLang="ko-KR" dirty="0" smtClean="0"/>
              <a:t>, SW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ICT </a:t>
            </a:r>
            <a:r>
              <a:rPr lang="ko-KR" altLang="en-US" dirty="0" smtClean="0"/>
              <a:t>자원을 필요한 만큼 비용을 지불해서 사용하는 방식의 서비스로 한국정보통신기술협회에서 이를 대표적으로 정의하고 있음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1.2.1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컴퓨팅 정의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1.2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클라우드 컴퓨팅 개념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Freeform 115"/>
          <p:cNvSpPr/>
          <p:nvPr/>
        </p:nvSpPr>
        <p:spPr>
          <a:xfrm>
            <a:off x="6126771" y="4052094"/>
            <a:ext cx="3384550" cy="882650"/>
          </a:xfrm>
          <a:custGeom>
            <a:avLst/>
            <a:gdLst>
              <a:gd name="connsiteX0" fmla="*/ 7365 w 3384550"/>
              <a:gd name="connsiteY0" fmla="*/ 882650 h 882650"/>
              <a:gd name="connsiteX1" fmla="*/ 3390645 w 3384550"/>
              <a:gd name="connsiteY1" fmla="*/ 882650 h 882650"/>
              <a:gd name="connsiteX2" fmla="*/ 3390645 w 3384550"/>
              <a:gd name="connsiteY2" fmla="*/ 18542 h 882650"/>
              <a:gd name="connsiteX3" fmla="*/ 7365 w 3384550"/>
              <a:gd name="connsiteY3" fmla="*/ 18542 h 882650"/>
              <a:gd name="connsiteX4" fmla="*/ 7365 w 3384550"/>
              <a:gd name="connsiteY4" fmla="*/ 88265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84550" h="882650">
                <a:moveTo>
                  <a:pt x="7365" y="882650"/>
                </a:moveTo>
                <a:lnTo>
                  <a:pt x="3390645" y="882650"/>
                </a:lnTo>
                <a:lnTo>
                  <a:pt x="3390645" y="18542"/>
                </a:lnTo>
                <a:lnTo>
                  <a:pt x="7365" y="18542"/>
                </a:lnTo>
                <a:lnTo>
                  <a:pt x="7365" y="88265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pic>
        <p:nvPicPr>
          <p:cNvPr id="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01" y="1993424"/>
            <a:ext cx="2133600" cy="403860"/>
          </a:xfrm>
          <a:prstGeom prst="rect">
            <a:avLst/>
          </a:prstGeom>
        </p:spPr>
      </p:pic>
      <p:sp>
        <p:nvSpPr>
          <p:cNvPr id="34" name="Freeform 142"/>
          <p:cNvSpPr/>
          <p:nvPr/>
        </p:nvSpPr>
        <p:spPr>
          <a:xfrm>
            <a:off x="6126771" y="2375694"/>
            <a:ext cx="1085850" cy="476250"/>
          </a:xfrm>
          <a:custGeom>
            <a:avLst/>
            <a:gdLst>
              <a:gd name="connsiteX0" fmla="*/ 7365 w 1085850"/>
              <a:gd name="connsiteY0" fmla="*/ 18034 h 476250"/>
              <a:gd name="connsiteX1" fmla="*/ 1086357 w 1085850"/>
              <a:gd name="connsiteY1" fmla="*/ 18034 h 476250"/>
              <a:gd name="connsiteX2" fmla="*/ 1086357 w 1085850"/>
              <a:gd name="connsiteY2" fmla="*/ 251968 h 476250"/>
              <a:gd name="connsiteX3" fmla="*/ 1086357 w 1085850"/>
              <a:gd name="connsiteY3" fmla="*/ 485902 h 476250"/>
              <a:gd name="connsiteX4" fmla="*/ 7365 w 1085850"/>
              <a:gd name="connsiteY4" fmla="*/ 485902 h 476250"/>
              <a:gd name="connsiteX5" fmla="*/ 7365 w 1085850"/>
              <a:gd name="connsiteY5" fmla="*/ 1803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50" h="476250">
                <a:moveTo>
                  <a:pt x="7365" y="18034"/>
                </a:moveTo>
                <a:lnTo>
                  <a:pt x="1086357" y="18034"/>
                </a:lnTo>
                <a:lnTo>
                  <a:pt x="1086357" y="251968"/>
                </a:lnTo>
                <a:lnTo>
                  <a:pt x="1086357" y="485902"/>
                </a:lnTo>
                <a:lnTo>
                  <a:pt x="7365" y="485902"/>
                </a:lnTo>
                <a:lnTo>
                  <a:pt x="7365" y="18034"/>
                </a:lnTo>
                <a:close/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5" name="Freeform 143"/>
          <p:cNvSpPr/>
          <p:nvPr/>
        </p:nvSpPr>
        <p:spPr>
          <a:xfrm>
            <a:off x="6126771" y="2375694"/>
            <a:ext cx="1085850" cy="476250"/>
          </a:xfrm>
          <a:custGeom>
            <a:avLst/>
            <a:gdLst>
              <a:gd name="connsiteX0" fmla="*/ 7365 w 1085850"/>
              <a:gd name="connsiteY0" fmla="*/ 18034 h 476250"/>
              <a:gd name="connsiteX1" fmla="*/ 1086357 w 1085850"/>
              <a:gd name="connsiteY1" fmla="*/ 18034 h 476250"/>
              <a:gd name="connsiteX2" fmla="*/ 1086357 w 1085850"/>
              <a:gd name="connsiteY2" fmla="*/ 251968 h 476250"/>
              <a:gd name="connsiteX3" fmla="*/ 1086357 w 1085850"/>
              <a:gd name="connsiteY3" fmla="*/ 485902 h 476250"/>
              <a:gd name="connsiteX4" fmla="*/ 7365 w 1085850"/>
              <a:gd name="connsiteY4" fmla="*/ 485902 h 476250"/>
              <a:gd name="connsiteX5" fmla="*/ 7365 w 1085850"/>
              <a:gd name="connsiteY5" fmla="*/ 1803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50" h="476250">
                <a:moveTo>
                  <a:pt x="7365" y="18034"/>
                </a:moveTo>
                <a:lnTo>
                  <a:pt x="1086357" y="18034"/>
                </a:lnTo>
                <a:lnTo>
                  <a:pt x="1086357" y="251968"/>
                </a:lnTo>
                <a:lnTo>
                  <a:pt x="1086357" y="485902"/>
                </a:lnTo>
                <a:lnTo>
                  <a:pt x="7365" y="485902"/>
                </a:lnTo>
                <a:lnTo>
                  <a:pt x="7365" y="180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7F7F7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6" name="Freeform 144"/>
          <p:cNvSpPr/>
          <p:nvPr/>
        </p:nvSpPr>
        <p:spPr>
          <a:xfrm>
            <a:off x="7269771" y="2375694"/>
            <a:ext cx="1085850" cy="476250"/>
          </a:xfrm>
          <a:custGeom>
            <a:avLst/>
            <a:gdLst>
              <a:gd name="connsiteX0" fmla="*/ 16509 w 1085850"/>
              <a:gd name="connsiteY0" fmla="*/ 18034 h 476250"/>
              <a:gd name="connsiteX1" fmla="*/ 1095502 w 1085850"/>
              <a:gd name="connsiteY1" fmla="*/ 18034 h 476250"/>
              <a:gd name="connsiteX2" fmla="*/ 1095502 w 1085850"/>
              <a:gd name="connsiteY2" fmla="*/ 251968 h 476250"/>
              <a:gd name="connsiteX3" fmla="*/ 1095502 w 1085850"/>
              <a:gd name="connsiteY3" fmla="*/ 485902 h 476250"/>
              <a:gd name="connsiteX4" fmla="*/ 16509 w 1085850"/>
              <a:gd name="connsiteY4" fmla="*/ 485902 h 476250"/>
              <a:gd name="connsiteX5" fmla="*/ 16509 w 1085850"/>
              <a:gd name="connsiteY5" fmla="*/ 1803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50" h="476250">
                <a:moveTo>
                  <a:pt x="16509" y="18034"/>
                </a:moveTo>
                <a:lnTo>
                  <a:pt x="1095502" y="18034"/>
                </a:lnTo>
                <a:lnTo>
                  <a:pt x="1095502" y="251968"/>
                </a:lnTo>
                <a:lnTo>
                  <a:pt x="1095502" y="485902"/>
                </a:lnTo>
                <a:lnTo>
                  <a:pt x="16509" y="485902"/>
                </a:lnTo>
                <a:lnTo>
                  <a:pt x="16509" y="18034"/>
                </a:lnTo>
                <a:close/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7" name="Freeform 145"/>
          <p:cNvSpPr/>
          <p:nvPr/>
        </p:nvSpPr>
        <p:spPr>
          <a:xfrm>
            <a:off x="7269771" y="2375694"/>
            <a:ext cx="1085850" cy="476250"/>
          </a:xfrm>
          <a:custGeom>
            <a:avLst/>
            <a:gdLst>
              <a:gd name="connsiteX0" fmla="*/ 16509 w 1085850"/>
              <a:gd name="connsiteY0" fmla="*/ 18034 h 476250"/>
              <a:gd name="connsiteX1" fmla="*/ 1095502 w 1085850"/>
              <a:gd name="connsiteY1" fmla="*/ 18034 h 476250"/>
              <a:gd name="connsiteX2" fmla="*/ 1095502 w 1085850"/>
              <a:gd name="connsiteY2" fmla="*/ 251968 h 476250"/>
              <a:gd name="connsiteX3" fmla="*/ 1095502 w 1085850"/>
              <a:gd name="connsiteY3" fmla="*/ 485902 h 476250"/>
              <a:gd name="connsiteX4" fmla="*/ 16509 w 1085850"/>
              <a:gd name="connsiteY4" fmla="*/ 485902 h 476250"/>
              <a:gd name="connsiteX5" fmla="*/ 16509 w 1085850"/>
              <a:gd name="connsiteY5" fmla="*/ 1803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50" h="476250">
                <a:moveTo>
                  <a:pt x="16509" y="18034"/>
                </a:moveTo>
                <a:lnTo>
                  <a:pt x="1095502" y="18034"/>
                </a:lnTo>
                <a:lnTo>
                  <a:pt x="1095502" y="251968"/>
                </a:lnTo>
                <a:lnTo>
                  <a:pt x="1095502" y="485902"/>
                </a:lnTo>
                <a:lnTo>
                  <a:pt x="16509" y="485902"/>
                </a:lnTo>
                <a:lnTo>
                  <a:pt x="16509" y="180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7F7F7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8" name="Freeform 146"/>
          <p:cNvSpPr/>
          <p:nvPr/>
        </p:nvSpPr>
        <p:spPr>
          <a:xfrm>
            <a:off x="8425471" y="2375694"/>
            <a:ext cx="1085850" cy="476250"/>
          </a:xfrm>
          <a:custGeom>
            <a:avLst/>
            <a:gdLst>
              <a:gd name="connsiteX0" fmla="*/ 12954 w 1085850"/>
              <a:gd name="connsiteY0" fmla="*/ 18034 h 476250"/>
              <a:gd name="connsiteX1" fmla="*/ 1091945 w 1085850"/>
              <a:gd name="connsiteY1" fmla="*/ 18034 h 476250"/>
              <a:gd name="connsiteX2" fmla="*/ 1091945 w 1085850"/>
              <a:gd name="connsiteY2" fmla="*/ 251968 h 476250"/>
              <a:gd name="connsiteX3" fmla="*/ 1091945 w 1085850"/>
              <a:gd name="connsiteY3" fmla="*/ 485902 h 476250"/>
              <a:gd name="connsiteX4" fmla="*/ 12954 w 1085850"/>
              <a:gd name="connsiteY4" fmla="*/ 485902 h 476250"/>
              <a:gd name="connsiteX5" fmla="*/ 12954 w 1085850"/>
              <a:gd name="connsiteY5" fmla="*/ 1803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50" h="476250">
                <a:moveTo>
                  <a:pt x="12954" y="18034"/>
                </a:moveTo>
                <a:lnTo>
                  <a:pt x="1091945" y="18034"/>
                </a:lnTo>
                <a:lnTo>
                  <a:pt x="1091945" y="251968"/>
                </a:lnTo>
                <a:lnTo>
                  <a:pt x="1091945" y="485902"/>
                </a:lnTo>
                <a:lnTo>
                  <a:pt x="12954" y="485902"/>
                </a:lnTo>
                <a:lnTo>
                  <a:pt x="12954" y="18034"/>
                </a:lnTo>
                <a:close/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9" name="Freeform 147"/>
          <p:cNvSpPr/>
          <p:nvPr/>
        </p:nvSpPr>
        <p:spPr>
          <a:xfrm>
            <a:off x="8425471" y="2375694"/>
            <a:ext cx="1085850" cy="476250"/>
          </a:xfrm>
          <a:custGeom>
            <a:avLst/>
            <a:gdLst>
              <a:gd name="connsiteX0" fmla="*/ 12954 w 1085850"/>
              <a:gd name="connsiteY0" fmla="*/ 18034 h 476250"/>
              <a:gd name="connsiteX1" fmla="*/ 1091945 w 1085850"/>
              <a:gd name="connsiteY1" fmla="*/ 18034 h 476250"/>
              <a:gd name="connsiteX2" fmla="*/ 1091945 w 1085850"/>
              <a:gd name="connsiteY2" fmla="*/ 251968 h 476250"/>
              <a:gd name="connsiteX3" fmla="*/ 1091945 w 1085850"/>
              <a:gd name="connsiteY3" fmla="*/ 485902 h 476250"/>
              <a:gd name="connsiteX4" fmla="*/ 12954 w 1085850"/>
              <a:gd name="connsiteY4" fmla="*/ 485902 h 476250"/>
              <a:gd name="connsiteX5" fmla="*/ 12954 w 1085850"/>
              <a:gd name="connsiteY5" fmla="*/ 18034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50" h="476250">
                <a:moveTo>
                  <a:pt x="12954" y="18034"/>
                </a:moveTo>
                <a:lnTo>
                  <a:pt x="1091945" y="18034"/>
                </a:lnTo>
                <a:lnTo>
                  <a:pt x="1091945" y="251968"/>
                </a:lnTo>
                <a:lnTo>
                  <a:pt x="1091945" y="485902"/>
                </a:lnTo>
                <a:lnTo>
                  <a:pt x="12954" y="485902"/>
                </a:lnTo>
                <a:lnTo>
                  <a:pt x="12954" y="180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7F7F7F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4" name="Freeform 152"/>
          <p:cNvSpPr/>
          <p:nvPr/>
        </p:nvSpPr>
        <p:spPr>
          <a:xfrm>
            <a:off x="6190271" y="4128294"/>
            <a:ext cx="3244850" cy="222250"/>
          </a:xfrm>
          <a:custGeom>
            <a:avLst/>
            <a:gdLst>
              <a:gd name="connsiteX0" fmla="*/ 15494 w 3244850"/>
              <a:gd name="connsiteY0" fmla="*/ 225806 h 222250"/>
              <a:gd name="connsiteX1" fmla="*/ 3255517 w 3244850"/>
              <a:gd name="connsiteY1" fmla="*/ 225806 h 222250"/>
              <a:gd name="connsiteX2" fmla="*/ 3255517 w 3244850"/>
              <a:gd name="connsiteY2" fmla="*/ 9398 h 222250"/>
              <a:gd name="connsiteX3" fmla="*/ 15494 w 3244850"/>
              <a:gd name="connsiteY3" fmla="*/ 9398 h 222250"/>
              <a:gd name="connsiteX4" fmla="*/ 15494 w 3244850"/>
              <a:gd name="connsiteY4" fmla="*/ 225806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850" h="222250">
                <a:moveTo>
                  <a:pt x="15494" y="225806"/>
                </a:moveTo>
                <a:lnTo>
                  <a:pt x="3255517" y="225806"/>
                </a:lnTo>
                <a:lnTo>
                  <a:pt x="3255517" y="9398"/>
                </a:lnTo>
                <a:lnTo>
                  <a:pt x="15494" y="9398"/>
                </a:lnTo>
                <a:lnTo>
                  <a:pt x="15494" y="225806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5" name="Freeform 153"/>
          <p:cNvSpPr/>
          <p:nvPr/>
        </p:nvSpPr>
        <p:spPr>
          <a:xfrm>
            <a:off x="6190271" y="4128294"/>
            <a:ext cx="3244850" cy="222250"/>
          </a:xfrm>
          <a:custGeom>
            <a:avLst/>
            <a:gdLst>
              <a:gd name="connsiteX0" fmla="*/ 15494 w 3244850"/>
              <a:gd name="connsiteY0" fmla="*/ 225806 h 222250"/>
              <a:gd name="connsiteX1" fmla="*/ 3255517 w 3244850"/>
              <a:gd name="connsiteY1" fmla="*/ 225806 h 222250"/>
              <a:gd name="connsiteX2" fmla="*/ 3255517 w 3244850"/>
              <a:gd name="connsiteY2" fmla="*/ 9398 h 222250"/>
              <a:gd name="connsiteX3" fmla="*/ 15494 w 3244850"/>
              <a:gd name="connsiteY3" fmla="*/ 9398 h 222250"/>
              <a:gd name="connsiteX4" fmla="*/ 15494 w 3244850"/>
              <a:gd name="connsiteY4" fmla="*/ 225806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850" h="222250">
                <a:moveTo>
                  <a:pt x="15494" y="225806"/>
                </a:moveTo>
                <a:lnTo>
                  <a:pt x="3255517" y="225806"/>
                </a:lnTo>
                <a:lnTo>
                  <a:pt x="3255517" y="9398"/>
                </a:lnTo>
                <a:lnTo>
                  <a:pt x="15494" y="9398"/>
                </a:lnTo>
                <a:lnTo>
                  <a:pt x="15494" y="22580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BDBDB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7" name="Freeform 154"/>
          <p:cNvSpPr/>
          <p:nvPr/>
        </p:nvSpPr>
        <p:spPr>
          <a:xfrm>
            <a:off x="6190271" y="4394994"/>
            <a:ext cx="1593850" cy="222250"/>
          </a:xfrm>
          <a:custGeom>
            <a:avLst/>
            <a:gdLst>
              <a:gd name="connsiteX0" fmla="*/ 15494 w 1593850"/>
              <a:gd name="connsiteY0" fmla="*/ 227330 h 222250"/>
              <a:gd name="connsiteX1" fmla="*/ 1598930 w 1593850"/>
              <a:gd name="connsiteY1" fmla="*/ 227330 h 222250"/>
              <a:gd name="connsiteX2" fmla="*/ 1598930 w 1593850"/>
              <a:gd name="connsiteY2" fmla="*/ 10922 h 222250"/>
              <a:gd name="connsiteX3" fmla="*/ 15494 w 1593850"/>
              <a:gd name="connsiteY3" fmla="*/ 10922 h 222250"/>
              <a:gd name="connsiteX4" fmla="*/ 15494 w 1593850"/>
              <a:gd name="connsiteY4" fmla="*/ 22733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850" h="222250">
                <a:moveTo>
                  <a:pt x="15494" y="227330"/>
                </a:moveTo>
                <a:lnTo>
                  <a:pt x="1598930" y="227330"/>
                </a:lnTo>
                <a:lnTo>
                  <a:pt x="1598930" y="10922"/>
                </a:lnTo>
                <a:lnTo>
                  <a:pt x="15494" y="10922"/>
                </a:lnTo>
                <a:lnTo>
                  <a:pt x="15494" y="22733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8" name="Freeform 155"/>
          <p:cNvSpPr/>
          <p:nvPr/>
        </p:nvSpPr>
        <p:spPr>
          <a:xfrm>
            <a:off x="6190271" y="4394994"/>
            <a:ext cx="1593850" cy="222250"/>
          </a:xfrm>
          <a:custGeom>
            <a:avLst/>
            <a:gdLst>
              <a:gd name="connsiteX0" fmla="*/ 15494 w 1593850"/>
              <a:gd name="connsiteY0" fmla="*/ 227330 h 222250"/>
              <a:gd name="connsiteX1" fmla="*/ 1598930 w 1593850"/>
              <a:gd name="connsiteY1" fmla="*/ 227330 h 222250"/>
              <a:gd name="connsiteX2" fmla="*/ 1598930 w 1593850"/>
              <a:gd name="connsiteY2" fmla="*/ 10922 h 222250"/>
              <a:gd name="connsiteX3" fmla="*/ 15494 w 1593850"/>
              <a:gd name="connsiteY3" fmla="*/ 10922 h 222250"/>
              <a:gd name="connsiteX4" fmla="*/ 15494 w 1593850"/>
              <a:gd name="connsiteY4" fmla="*/ 22733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850" h="222250">
                <a:moveTo>
                  <a:pt x="15494" y="227330"/>
                </a:moveTo>
                <a:lnTo>
                  <a:pt x="1598930" y="227330"/>
                </a:lnTo>
                <a:lnTo>
                  <a:pt x="1598930" y="10922"/>
                </a:lnTo>
                <a:lnTo>
                  <a:pt x="15494" y="10922"/>
                </a:lnTo>
                <a:lnTo>
                  <a:pt x="15494" y="2273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BDBDB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0" name="Freeform 156"/>
          <p:cNvSpPr/>
          <p:nvPr/>
        </p:nvSpPr>
        <p:spPr>
          <a:xfrm>
            <a:off x="6190271" y="4661694"/>
            <a:ext cx="1593850" cy="222250"/>
          </a:xfrm>
          <a:custGeom>
            <a:avLst/>
            <a:gdLst>
              <a:gd name="connsiteX0" fmla="*/ 15494 w 1593850"/>
              <a:gd name="connsiteY0" fmla="*/ 227330 h 222250"/>
              <a:gd name="connsiteX1" fmla="*/ 1598930 w 1593850"/>
              <a:gd name="connsiteY1" fmla="*/ 227330 h 222250"/>
              <a:gd name="connsiteX2" fmla="*/ 1598930 w 1593850"/>
              <a:gd name="connsiteY2" fmla="*/ 12446 h 222250"/>
              <a:gd name="connsiteX3" fmla="*/ 15494 w 1593850"/>
              <a:gd name="connsiteY3" fmla="*/ 12446 h 222250"/>
              <a:gd name="connsiteX4" fmla="*/ 15494 w 1593850"/>
              <a:gd name="connsiteY4" fmla="*/ 22733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850" h="222250">
                <a:moveTo>
                  <a:pt x="15494" y="227330"/>
                </a:moveTo>
                <a:lnTo>
                  <a:pt x="1598930" y="227330"/>
                </a:lnTo>
                <a:lnTo>
                  <a:pt x="1598930" y="12446"/>
                </a:lnTo>
                <a:lnTo>
                  <a:pt x="15494" y="12446"/>
                </a:lnTo>
                <a:lnTo>
                  <a:pt x="15494" y="22733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3" name="Freeform 157"/>
          <p:cNvSpPr/>
          <p:nvPr/>
        </p:nvSpPr>
        <p:spPr>
          <a:xfrm>
            <a:off x="6190271" y="4661694"/>
            <a:ext cx="1593850" cy="222250"/>
          </a:xfrm>
          <a:custGeom>
            <a:avLst/>
            <a:gdLst>
              <a:gd name="connsiteX0" fmla="*/ 15494 w 1593850"/>
              <a:gd name="connsiteY0" fmla="*/ 227330 h 222250"/>
              <a:gd name="connsiteX1" fmla="*/ 1598930 w 1593850"/>
              <a:gd name="connsiteY1" fmla="*/ 227330 h 222250"/>
              <a:gd name="connsiteX2" fmla="*/ 1598930 w 1593850"/>
              <a:gd name="connsiteY2" fmla="*/ 12446 h 222250"/>
              <a:gd name="connsiteX3" fmla="*/ 15494 w 1593850"/>
              <a:gd name="connsiteY3" fmla="*/ 12446 h 222250"/>
              <a:gd name="connsiteX4" fmla="*/ 15494 w 1593850"/>
              <a:gd name="connsiteY4" fmla="*/ 22733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850" h="222250">
                <a:moveTo>
                  <a:pt x="15494" y="227330"/>
                </a:moveTo>
                <a:lnTo>
                  <a:pt x="1598930" y="227330"/>
                </a:lnTo>
                <a:lnTo>
                  <a:pt x="1598930" y="12446"/>
                </a:lnTo>
                <a:lnTo>
                  <a:pt x="15494" y="12446"/>
                </a:lnTo>
                <a:lnTo>
                  <a:pt x="15494" y="2273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BDBDB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4" name="Freeform 158"/>
          <p:cNvSpPr/>
          <p:nvPr/>
        </p:nvSpPr>
        <p:spPr>
          <a:xfrm>
            <a:off x="7853971" y="4394994"/>
            <a:ext cx="1581150" cy="222250"/>
          </a:xfrm>
          <a:custGeom>
            <a:avLst/>
            <a:gdLst>
              <a:gd name="connsiteX0" fmla="*/ 8381 w 1581150"/>
              <a:gd name="connsiteY0" fmla="*/ 227330 h 222250"/>
              <a:gd name="connsiteX1" fmla="*/ 1591817 w 1581150"/>
              <a:gd name="connsiteY1" fmla="*/ 227330 h 222250"/>
              <a:gd name="connsiteX2" fmla="*/ 1591817 w 1581150"/>
              <a:gd name="connsiteY2" fmla="*/ 10922 h 222250"/>
              <a:gd name="connsiteX3" fmla="*/ 8381 w 1581150"/>
              <a:gd name="connsiteY3" fmla="*/ 10922 h 222250"/>
              <a:gd name="connsiteX4" fmla="*/ 8381 w 1581150"/>
              <a:gd name="connsiteY4" fmla="*/ 22733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150" h="222250">
                <a:moveTo>
                  <a:pt x="8381" y="227330"/>
                </a:moveTo>
                <a:lnTo>
                  <a:pt x="1591817" y="227330"/>
                </a:lnTo>
                <a:lnTo>
                  <a:pt x="1591817" y="10922"/>
                </a:lnTo>
                <a:lnTo>
                  <a:pt x="8381" y="10922"/>
                </a:lnTo>
                <a:lnTo>
                  <a:pt x="8381" y="22733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5" name="Freeform 159"/>
          <p:cNvSpPr/>
          <p:nvPr/>
        </p:nvSpPr>
        <p:spPr>
          <a:xfrm>
            <a:off x="7853971" y="4394994"/>
            <a:ext cx="1581150" cy="222250"/>
          </a:xfrm>
          <a:custGeom>
            <a:avLst/>
            <a:gdLst>
              <a:gd name="connsiteX0" fmla="*/ 8381 w 1581150"/>
              <a:gd name="connsiteY0" fmla="*/ 227330 h 222250"/>
              <a:gd name="connsiteX1" fmla="*/ 1591817 w 1581150"/>
              <a:gd name="connsiteY1" fmla="*/ 227330 h 222250"/>
              <a:gd name="connsiteX2" fmla="*/ 1591817 w 1581150"/>
              <a:gd name="connsiteY2" fmla="*/ 10922 h 222250"/>
              <a:gd name="connsiteX3" fmla="*/ 8381 w 1581150"/>
              <a:gd name="connsiteY3" fmla="*/ 10922 h 222250"/>
              <a:gd name="connsiteX4" fmla="*/ 8381 w 1581150"/>
              <a:gd name="connsiteY4" fmla="*/ 22733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150" h="222250">
                <a:moveTo>
                  <a:pt x="8381" y="227330"/>
                </a:moveTo>
                <a:lnTo>
                  <a:pt x="1591817" y="227330"/>
                </a:lnTo>
                <a:lnTo>
                  <a:pt x="1591817" y="10922"/>
                </a:lnTo>
                <a:lnTo>
                  <a:pt x="8381" y="10922"/>
                </a:lnTo>
                <a:lnTo>
                  <a:pt x="8381" y="2273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BDBDB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6" name="Freeform 160"/>
          <p:cNvSpPr/>
          <p:nvPr/>
        </p:nvSpPr>
        <p:spPr>
          <a:xfrm>
            <a:off x="7853971" y="4661694"/>
            <a:ext cx="1581150" cy="222250"/>
          </a:xfrm>
          <a:custGeom>
            <a:avLst/>
            <a:gdLst>
              <a:gd name="connsiteX0" fmla="*/ 8381 w 1581150"/>
              <a:gd name="connsiteY0" fmla="*/ 227330 h 222250"/>
              <a:gd name="connsiteX1" fmla="*/ 1591817 w 1581150"/>
              <a:gd name="connsiteY1" fmla="*/ 227330 h 222250"/>
              <a:gd name="connsiteX2" fmla="*/ 1591817 w 1581150"/>
              <a:gd name="connsiteY2" fmla="*/ 12446 h 222250"/>
              <a:gd name="connsiteX3" fmla="*/ 8381 w 1581150"/>
              <a:gd name="connsiteY3" fmla="*/ 12446 h 222250"/>
              <a:gd name="connsiteX4" fmla="*/ 8381 w 1581150"/>
              <a:gd name="connsiteY4" fmla="*/ 22733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150" h="222250">
                <a:moveTo>
                  <a:pt x="8381" y="227330"/>
                </a:moveTo>
                <a:lnTo>
                  <a:pt x="1591817" y="227330"/>
                </a:lnTo>
                <a:lnTo>
                  <a:pt x="1591817" y="12446"/>
                </a:lnTo>
                <a:lnTo>
                  <a:pt x="8381" y="12446"/>
                </a:lnTo>
                <a:lnTo>
                  <a:pt x="8381" y="227330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57" name="Freeform 161"/>
          <p:cNvSpPr/>
          <p:nvPr/>
        </p:nvSpPr>
        <p:spPr>
          <a:xfrm>
            <a:off x="7853971" y="4661694"/>
            <a:ext cx="1581150" cy="222250"/>
          </a:xfrm>
          <a:custGeom>
            <a:avLst/>
            <a:gdLst>
              <a:gd name="connsiteX0" fmla="*/ 8381 w 1581150"/>
              <a:gd name="connsiteY0" fmla="*/ 227330 h 222250"/>
              <a:gd name="connsiteX1" fmla="*/ 1591817 w 1581150"/>
              <a:gd name="connsiteY1" fmla="*/ 227330 h 222250"/>
              <a:gd name="connsiteX2" fmla="*/ 1591817 w 1581150"/>
              <a:gd name="connsiteY2" fmla="*/ 12446 h 222250"/>
              <a:gd name="connsiteX3" fmla="*/ 8381 w 1581150"/>
              <a:gd name="connsiteY3" fmla="*/ 12446 h 222250"/>
              <a:gd name="connsiteX4" fmla="*/ 8381 w 1581150"/>
              <a:gd name="connsiteY4" fmla="*/ 22733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150" h="222250">
                <a:moveTo>
                  <a:pt x="8381" y="227330"/>
                </a:moveTo>
                <a:lnTo>
                  <a:pt x="1591817" y="227330"/>
                </a:lnTo>
                <a:lnTo>
                  <a:pt x="1591817" y="12446"/>
                </a:lnTo>
                <a:lnTo>
                  <a:pt x="8381" y="12446"/>
                </a:lnTo>
                <a:lnTo>
                  <a:pt x="8381" y="22733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BDBDB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2" name="Freeform 166"/>
          <p:cNvSpPr/>
          <p:nvPr/>
        </p:nvSpPr>
        <p:spPr>
          <a:xfrm>
            <a:off x="6126771" y="3037864"/>
            <a:ext cx="1085850" cy="868179"/>
          </a:xfrm>
          <a:custGeom>
            <a:avLst/>
            <a:gdLst>
              <a:gd name="connsiteX0" fmla="*/ 7365 w 1085850"/>
              <a:gd name="connsiteY0" fmla="*/ 874014 h 869950"/>
              <a:gd name="connsiteX1" fmla="*/ 1086357 w 1085850"/>
              <a:gd name="connsiteY1" fmla="*/ 874014 h 869950"/>
              <a:gd name="connsiteX2" fmla="*/ 1086357 w 1085850"/>
              <a:gd name="connsiteY2" fmla="*/ 9906 h 869950"/>
              <a:gd name="connsiteX3" fmla="*/ 7365 w 1085850"/>
              <a:gd name="connsiteY3" fmla="*/ 9906 h 869950"/>
              <a:gd name="connsiteX4" fmla="*/ 7365 w 1085850"/>
              <a:gd name="connsiteY4" fmla="*/ 874014 h 86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850" h="869950">
                <a:moveTo>
                  <a:pt x="7365" y="874014"/>
                </a:moveTo>
                <a:lnTo>
                  <a:pt x="1086357" y="874014"/>
                </a:lnTo>
                <a:lnTo>
                  <a:pt x="1086357" y="9906"/>
                </a:lnTo>
                <a:lnTo>
                  <a:pt x="7365" y="9906"/>
                </a:lnTo>
                <a:lnTo>
                  <a:pt x="7365" y="87401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3" name="Freeform 167"/>
          <p:cNvSpPr/>
          <p:nvPr/>
        </p:nvSpPr>
        <p:spPr>
          <a:xfrm>
            <a:off x="7269771" y="3037864"/>
            <a:ext cx="1085850" cy="868179"/>
          </a:xfrm>
          <a:custGeom>
            <a:avLst/>
            <a:gdLst>
              <a:gd name="connsiteX0" fmla="*/ 16509 w 1085850"/>
              <a:gd name="connsiteY0" fmla="*/ 874014 h 869950"/>
              <a:gd name="connsiteX1" fmla="*/ 1095502 w 1085850"/>
              <a:gd name="connsiteY1" fmla="*/ 874014 h 869950"/>
              <a:gd name="connsiteX2" fmla="*/ 1095502 w 1085850"/>
              <a:gd name="connsiteY2" fmla="*/ 9906 h 869950"/>
              <a:gd name="connsiteX3" fmla="*/ 16509 w 1085850"/>
              <a:gd name="connsiteY3" fmla="*/ 9906 h 869950"/>
              <a:gd name="connsiteX4" fmla="*/ 16509 w 1085850"/>
              <a:gd name="connsiteY4" fmla="*/ 874014 h 86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850" h="869950">
                <a:moveTo>
                  <a:pt x="16509" y="874014"/>
                </a:moveTo>
                <a:lnTo>
                  <a:pt x="1095502" y="874014"/>
                </a:lnTo>
                <a:lnTo>
                  <a:pt x="1095502" y="9906"/>
                </a:lnTo>
                <a:lnTo>
                  <a:pt x="16509" y="9906"/>
                </a:lnTo>
                <a:lnTo>
                  <a:pt x="16509" y="87401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4" name="Freeform 168"/>
          <p:cNvSpPr/>
          <p:nvPr/>
        </p:nvSpPr>
        <p:spPr>
          <a:xfrm>
            <a:off x="8425471" y="3037864"/>
            <a:ext cx="1085850" cy="868179"/>
          </a:xfrm>
          <a:custGeom>
            <a:avLst/>
            <a:gdLst>
              <a:gd name="connsiteX0" fmla="*/ 12954 w 1085850"/>
              <a:gd name="connsiteY0" fmla="*/ 874014 h 869950"/>
              <a:gd name="connsiteX1" fmla="*/ 1091946 w 1085850"/>
              <a:gd name="connsiteY1" fmla="*/ 874014 h 869950"/>
              <a:gd name="connsiteX2" fmla="*/ 1091946 w 1085850"/>
              <a:gd name="connsiteY2" fmla="*/ 9906 h 869950"/>
              <a:gd name="connsiteX3" fmla="*/ 12954 w 1085850"/>
              <a:gd name="connsiteY3" fmla="*/ 9906 h 869950"/>
              <a:gd name="connsiteX4" fmla="*/ 12954 w 1085850"/>
              <a:gd name="connsiteY4" fmla="*/ 874014 h 86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5850" h="869950">
                <a:moveTo>
                  <a:pt x="12954" y="874014"/>
                </a:moveTo>
                <a:lnTo>
                  <a:pt x="1091946" y="874014"/>
                </a:lnTo>
                <a:lnTo>
                  <a:pt x="1091946" y="9906"/>
                </a:lnTo>
                <a:lnTo>
                  <a:pt x="12954" y="9906"/>
                </a:lnTo>
                <a:lnTo>
                  <a:pt x="12954" y="87401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9" name="TextBox 175"/>
          <p:cNvSpPr txBox="1"/>
          <p:nvPr/>
        </p:nvSpPr>
        <p:spPr>
          <a:xfrm>
            <a:off x="6407441" y="2467685"/>
            <a:ext cx="573836" cy="340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100" b="1" spc="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프라</a:t>
            </a:r>
            <a:r>
              <a:rPr lang="en-US" altLang="zh-CN" sz="1100" b="1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이빗</a:t>
            </a:r>
          </a:p>
          <a:p>
            <a:pPr marL="0">
              <a:lnSpc>
                <a:spcPct val="100000"/>
              </a:lnSpc>
            </a:pPr>
            <a:r>
              <a:rPr lang="en-US" altLang="zh-CN" sz="1100" b="1" spc="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</a:t>
            </a:r>
            <a:r>
              <a:rPr lang="en-US" altLang="zh-CN" sz="1100" b="1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우드</a:t>
            </a:r>
          </a:p>
        </p:txBody>
      </p:sp>
      <p:sp>
        <p:nvSpPr>
          <p:cNvPr id="70" name="TextBox 176"/>
          <p:cNvSpPr txBox="1"/>
          <p:nvPr/>
        </p:nvSpPr>
        <p:spPr>
          <a:xfrm>
            <a:off x="7212113" y="2104418"/>
            <a:ext cx="1199286" cy="161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0000"/>
              </a:lnSpc>
            </a:pPr>
            <a:r>
              <a:rPr lang="en-US" altLang="zh-CN" sz="1000" b="1" spc="-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하이브리드</a:t>
            </a:r>
            <a:r>
              <a:rPr lang="en-US" altLang="zh-CN" sz="1000" b="1" spc="2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b="1" spc="-5" dirty="0" smtClean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endParaRPr lang="en-US" altLang="zh-CN" sz="1100" b="1" dirty="0">
              <a:solidFill>
                <a:srgbClr val="FEFEF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1" name="TextBox 177"/>
          <p:cNvSpPr txBox="1"/>
          <p:nvPr/>
        </p:nvSpPr>
        <p:spPr>
          <a:xfrm>
            <a:off x="8724682" y="2480385"/>
            <a:ext cx="573836" cy="340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0104">
              <a:lnSpc>
                <a:spcPct val="100000"/>
              </a:lnSpc>
            </a:pPr>
            <a:r>
              <a:rPr lang="en-US" altLang="zh-CN" sz="1100" b="1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퍼블릭</a:t>
            </a:r>
          </a:p>
          <a:p>
            <a:pPr marL="0">
              <a:lnSpc>
                <a:spcPct val="100000"/>
              </a:lnSpc>
            </a:pPr>
            <a:r>
              <a:rPr lang="en-US" altLang="zh-CN" sz="1100" b="1" spc="5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</a:t>
            </a:r>
            <a:r>
              <a:rPr lang="en-US" altLang="zh-CN" sz="1100" b="1" dirty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우드</a:t>
            </a:r>
          </a:p>
        </p:txBody>
      </p:sp>
      <p:sp>
        <p:nvSpPr>
          <p:cNvPr id="75" name="TextBox 181"/>
          <p:cNvSpPr txBox="1"/>
          <p:nvPr/>
        </p:nvSpPr>
        <p:spPr>
          <a:xfrm>
            <a:off x="6165098" y="3270952"/>
            <a:ext cx="1058522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Infrastructure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endParaRPr lang="en-US" altLang="zh-CN" sz="900" dirty="0" smtClean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  <a:cs typeface="Malgun Gothic"/>
            </a:endParaRPr>
          </a:p>
          <a:p>
            <a:pPr marL="0" algn="ctr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as</a:t>
            </a:r>
            <a:r>
              <a:rPr lang="en-US" altLang="zh-CN" sz="900" spc="1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 </a:t>
            </a:r>
            <a:r>
              <a:rPr lang="en-US" altLang="zh-CN" sz="900" spc="-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Service</a:t>
            </a:r>
            <a:endParaRPr lang="en-US" altLang="zh-CN" sz="900" spc="3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algn="ctr">
              <a:lnSpc>
                <a:spcPct val="100000"/>
              </a:lnSpc>
            </a:pPr>
            <a:r>
              <a:rPr lang="en-US" altLang="zh-CN" sz="900" b="1" spc="-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(IaaS</a:t>
            </a:r>
            <a:r>
              <a:rPr lang="en-US" altLang="zh-CN" sz="900" b="1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76" name="TextBox 182"/>
          <p:cNvSpPr txBox="1"/>
          <p:nvPr/>
        </p:nvSpPr>
        <p:spPr>
          <a:xfrm>
            <a:off x="7430426" y="3270952"/>
            <a:ext cx="842359" cy="423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 hangingPunct="0">
              <a:lnSpc>
                <a:spcPct val="10249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Software</a:t>
            </a:r>
            <a:endParaRPr lang="en-US" altLang="zh-CN" sz="9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algn="ctr" hangingPunct="0">
              <a:lnSpc>
                <a:spcPct val="10249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as</a:t>
            </a:r>
            <a:r>
              <a:rPr lang="en-US" altLang="zh-CN" sz="900" spc="-5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spc="-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Service</a:t>
            </a:r>
            <a:endParaRPr lang="en-US" altLang="zh-CN" sz="900" spc="34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algn="ctr" hangingPunct="0">
              <a:lnSpc>
                <a:spcPct val="102499"/>
              </a:lnSpc>
            </a:pPr>
            <a:r>
              <a:rPr lang="en-US" altLang="zh-CN" sz="900" b="1" spc="-1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en-US" altLang="zh-CN" sz="900" b="1" spc="-10" dirty="0" err="1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SaaS</a:t>
            </a:r>
            <a:r>
              <a:rPr lang="en-US" altLang="zh-CN" sz="900" b="1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77" name="TextBox 183"/>
          <p:cNvSpPr txBox="1"/>
          <p:nvPr/>
        </p:nvSpPr>
        <p:spPr>
          <a:xfrm>
            <a:off x="8581427" y="3270952"/>
            <a:ext cx="836160" cy="419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5239" algn="ctr" hangingPunct="0">
              <a:lnSpc>
                <a:spcPct val="10249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Platform</a:t>
            </a:r>
          </a:p>
          <a:p>
            <a:pPr marL="0" indent="15239" algn="ctr" hangingPunct="0">
              <a:lnSpc>
                <a:spcPct val="10249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as</a:t>
            </a:r>
            <a:r>
              <a:rPr lang="en-US" altLang="zh-CN" sz="900" spc="-5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a</a:t>
            </a:r>
            <a:r>
              <a:rPr lang="en-US" altLang="zh-CN" sz="9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900" spc="-1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Service</a:t>
            </a:r>
            <a:endParaRPr lang="en-US" altLang="zh-CN" sz="900" spc="34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15239" algn="ctr" hangingPunct="0">
              <a:lnSpc>
                <a:spcPct val="102499"/>
              </a:lnSpc>
            </a:pPr>
            <a:r>
              <a:rPr lang="en-US" altLang="zh-CN" sz="900" b="1" spc="-5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(PaaS</a:t>
            </a:r>
            <a:r>
              <a:rPr lang="en-US" altLang="zh-CN" sz="900" b="1" spc="-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</a:p>
        </p:txBody>
      </p:sp>
      <p:sp>
        <p:nvSpPr>
          <p:cNvPr id="82" name="TextBox 188"/>
          <p:cNvSpPr txBox="1"/>
          <p:nvPr/>
        </p:nvSpPr>
        <p:spPr>
          <a:xfrm>
            <a:off x="6573049" y="4158516"/>
            <a:ext cx="2583688" cy="713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01040">
              <a:lnSpc>
                <a:spcPct val="11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주문형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셀프</a:t>
            </a:r>
            <a:r>
              <a:rPr lang="en-US" altLang="zh-CN" sz="1000" spc="-3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</a:t>
            </a:r>
          </a:p>
          <a:p>
            <a:pPr>
              <a:lnSpc>
                <a:spcPts val="784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>
              <a:lnSpc>
                <a:spcPct val="110000"/>
              </a:lnSpc>
              <a:tabLst>
                <a:tab pos="1593850" algn="l"/>
              </a:tabLst>
            </a:pP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광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대역망</a:t>
            </a:r>
            <a:r>
              <a:rPr lang="en-US" altLang="zh-CN" sz="1000" spc="-1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접근	빠른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요구</a:t>
            </a:r>
            <a:r>
              <a:rPr lang="en-US" altLang="zh-CN" sz="1000" spc="-5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탄력성</a:t>
            </a:r>
          </a:p>
          <a:p>
            <a:pPr>
              <a:lnSpc>
                <a:spcPts val="790"/>
              </a:lnSpc>
            </a:pPr>
            <a:endParaRPr lang="en-US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indent="22859">
              <a:lnSpc>
                <a:spcPct val="110000"/>
              </a:lnSpc>
              <a:tabLst>
                <a:tab pos="1679193" algn="l"/>
              </a:tabLst>
            </a:pP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자원</a:t>
            </a:r>
            <a:r>
              <a:rPr lang="en-US" altLang="zh-CN" sz="1000" spc="-2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공동관리	도수제</a:t>
            </a:r>
            <a:r>
              <a:rPr lang="en-US" altLang="zh-CN" sz="1000" spc="-55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</a:t>
            </a:r>
          </a:p>
        </p:txBody>
      </p:sp>
      <p:sp>
        <p:nvSpPr>
          <p:cNvPr id="91" name="Rectangle 11"/>
          <p:cNvSpPr>
            <a:spLocks noChangeArrowheads="1"/>
          </p:cNvSpPr>
          <p:nvPr/>
        </p:nvSpPr>
        <p:spPr bwMode="auto">
          <a:xfrm>
            <a:off x="200024" y="1850782"/>
            <a:ext cx="4698276" cy="434999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sm" len="sm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80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L="265113" indent="-265113" eaLnBrk="0" fontAlgn="base" hangingPunct="0">
              <a:spcBef>
                <a:spcPts val="1200"/>
              </a:spcBef>
              <a:spcAft>
                <a:spcPct val="0"/>
              </a:spcAft>
              <a:buClr>
                <a:prstClr val="black"/>
              </a:buClr>
              <a:buFont typeface="Wingdings" pitchFamily="2" charset="2"/>
              <a:buChar char="q"/>
            </a:pPr>
            <a:endParaRPr lang="en-US" altLang="ko-KR" spc="-130" dirty="0">
              <a:latin typeface="맑은 고딕"/>
              <a:ea typeface="맑은 고딕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200024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컴퓨팅 정의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5007698" y="1557758"/>
            <a:ext cx="4698276" cy="3150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ysClr val="window" lastClr="FFFFFF">
                <a:lumMod val="50000"/>
              </a:sysClr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648325" algn="l"/>
              </a:tabLst>
              <a:defRPr/>
            </a:pPr>
            <a:r>
              <a:rPr kumimoji="0" lang="ko-KR" altLang="en-US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클라우드 컴퓨팅 구성요소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08" name="Freeform 132"/>
          <p:cNvSpPr/>
          <p:nvPr/>
        </p:nvSpPr>
        <p:spPr>
          <a:xfrm>
            <a:off x="1283607" y="5251450"/>
            <a:ext cx="908050" cy="615950"/>
          </a:xfrm>
          <a:custGeom>
            <a:avLst/>
            <a:gdLst>
              <a:gd name="connsiteX0" fmla="*/ 18033 w 908050"/>
              <a:gd name="connsiteY0" fmla="*/ 15494 h 615950"/>
              <a:gd name="connsiteX1" fmla="*/ 788035 w 908050"/>
              <a:gd name="connsiteY1" fmla="*/ 15494 h 615950"/>
              <a:gd name="connsiteX2" fmla="*/ 918717 w 908050"/>
              <a:gd name="connsiteY2" fmla="*/ 321818 h 615950"/>
              <a:gd name="connsiteX3" fmla="*/ 788035 w 908050"/>
              <a:gd name="connsiteY3" fmla="*/ 628142 h 615950"/>
              <a:gd name="connsiteX4" fmla="*/ 18033 w 908050"/>
              <a:gd name="connsiteY4" fmla="*/ 628142 h 615950"/>
              <a:gd name="connsiteX5" fmla="*/ 18033 w 908050"/>
              <a:gd name="connsiteY5" fmla="*/ 15494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050" h="615950">
                <a:moveTo>
                  <a:pt x="18033" y="15494"/>
                </a:moveTo>
                <a:lnTo>
                  <a:pt x="788035" y="15494"/>
                </a:lnTo>
                <a:lnTo>
                  <a:pt x="918717" y="321818"/>
                </a:lnTo>
                <a:lnTo>
                  <a:pt x="788035" y="628142"/>
                </a:lnTo>
                <a:lnTo>
                  <a:pt x="18033" y="628142"/>
                </a:lnTo>
                <a:lnTo>
                  <a:pt x="18033" y="1549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09" name="Freeform 133"/>
          <p:cNvSpPr/>
          <p:nvPr/>
        </p:nvSpPr>
        <p:spPr>
          <a:xfrm>
            <a:off x="1301640" y="5266944"/>
            <a:ext cx="903732" cy="615695"/>
          </a:xfrm>
          <a:custGeom>
            <a:avLst/>
            <a:gdLst>
              <a:gd name="connsiteX0" fmla="*/ 0 w 903732"/>
              <a:gd name="connsiteY0" fmla="*/ 0 h 615695"/>
              <a:gd name="connsiteX1" fmla="*/ 770001 w 903732"/>
              <a:gd name="connsiteY1" fmla="*/ 0 h 615695"/>
              <a:gd name="connsiteX2" fmla="*/ 900683 w 903732"/>
              <a:gd name="connsiteY2" fmla="*/ 306323 h 615695"/>
              <a:gd name="connsiteX3" fmla="*/ 770001 w 903732"/>
              <a:gd name="connsiteY3" fmla="*/ 612647 h 615695"/>
              <a:gd name="connsiteX4" fmla="*/ 0 w 903732"/>
              <a:gd name="connsiteY4" fmla="*/ 612647 h 615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3732" h="615695">
                <a:moveTo>
                  <a:pt x="0" y="0"/>
                </a:moveTo>
                <a:lnTo>
                  <a:pt x="770001" y="0"/>
                </a:lnTo>
                <a:lnTo>
                  <a:pt x="900683" y="306323"/>
                </a:lnTo>
                <a:lnTo>
                  <a:pt x="770001" y="612647"/>
                </a:lnTo>
                <a:lnTo>
                  <a:pt x="0" y="612647"/>
                </a:lnTo>
              </a:path>
            </a:pathLst>
          </a:custGeom>
          <a:ln w="3047">
            <a:solidFill>
              <a:srgbClr val="7D7D7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0" name="Freeform 134"/>
          <p:cNvSpPr/>
          <p:nvPr/>
        </p:nvSpPr>
        <p:spPr>
          <a:xfrm>
            <a:off x="2147207" y="5251450"/>
            <a:ext cx="908050" cy="615950"/>
          </a:xfrm>
          <a:custGeom>
            <a:avLst/>
            <a:gdLst>
              <a:gd name="connsiteX0" fmla="*/ 12445 w 908050"/>
              <a:gd name="connsiteY0" fmla="*/ 15494 h 615950"/>
              <a:gd name="connsiteX1" fmla="*/ 778382 w 908050"/>
              <a:gd name="connsiteY1" fmla="*/ 15494 h 615950"/>
              <a:gd name="connsiteX2" fmla="*/ 913129 w 908050"/>
              <a:gd name="connsiteY2" fmla="*/ 321818 h 615950"/>
              <a:gd name="connsiteX3" fmla="*/ 778382 w 908050"/>
              <a:gd name="connsiteY3" fmla="*/ 628142 h 615950"/>
              <a:gd name="connsiteX4" fmla="*/ 12445 w 908050"/>
              <a:gd name="connsiteY4" fmla="*/ 628142 h 615950"/>
              <a:gd name="connsiteX5" fmla="*/ 147192 w 908050"/>
              <a:gd name="connsiteY5" fmla="*/ 321818 h 615950"/>
              <a:gd name="connsiteX6" fmla="*/ 12445 w 908050"/>
              <a:gd name="connsiteY6" fmla="*/ 15494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050" h="615950">
                <a:moveTo>
                  <a:pt x="12445" y="15494"/>
                </a:moveTo>
                <a:lnTo>
                  <a:pt x="778382" y="15494"/>
                </a:lnTo>
                <a:lnTo>
                  <a:pt x="913129" y="321818"/>
                </a:lnTo>
                <a:lnTo>
                  <a:pt x="778382" y="628142"/>
                </a:lnTo>
                <a:lnTo>
                  <a:pt x="12445" y="628142"/>
                </a:lnTo>
                <a:lnTo>
                  <a:pt x="147192" y="321818"/>
                </a:lnTo>
                <a:lnTo>
                  <a:pt x="12445" y="1549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1" name="Freeform 135"/>
          <p:cNvSpPr/>
          <p:nvPr/>
        </p:nvSpPr>
        <p:spPr>
          <a:xfrm>
            <a:off x="2147207" y="5251450"/>
            <a:ext cx="908050" cy="615950"/>
          </a:xfrm>
          <a:custGeom>
            <a:avLst/>
            <a:gdLst>
              <a:gd name="connsiteX0" fmla="*/ 12445 w 908050"/>
              <a:gd name="connsiteY0" fmla="*/ 15494 h 615950"/>
              <a:gd name="connsiteX1" fmla="*/ 778382 w 908050"/>
              <a:gd name="connsiteY1" fmla="*/ 15494 h 615950"/>
              <a:gd name="connsiteX2" fmla="*/ 913129 w 908050"/>
              <a:gd name="connsiteY2" fmla="*/ 321818 h 615950"/>
              <a:gd name="connsiteX3" fmla="*/ 778382 w 908050"/>
              <a:gd name="connsiteY3" fmla="*/ 628142 h 615950"/>
              <a:gd name="connsiteX4" fmla="*/ 12445 w 908050"/>
              <a:gd name="connsiteY4" fmla="*/ 628142 h 615950"/>
              <a:gd name="connsiteX5" fmla="*/ 147192 w 908050"/>
              <a:gd name="connsiteY5" fmla="*/ 321818 h 615950"/>
              <a:gd name="connsiteX6" fmla="*/ 12445 w 908050"/>
              <a:gd name="connsiteY6" fmla="*/ 15494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050" h="615950">
                <a:moveTo>
                  <a:pt x="12445" y="15494"/>
                </a:moveTo>
                <a:lnTo>
                  <a:pt x="778382" y="15494"/>
                </a:lnTo>
                <a:lnTo>
                  <a:pt x="913129" y="321818"/>
                </a:lnTo>
                <a:lnTo>
                  <a:pt x="778382" y="628142"/>
                </a:lnTo>
                <a:lnTo>
                  <a:pt x="12445" y="628142"/>
                </a:lnTo>
                <a:lnTo>
                  <a:pt x="147192" y="321818"/>
                </a:lnTo>
                <a:lnTo>
                  <a:pt x="12445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047">
            <a:solidFill>
              <a:srgbClr val="7D7D7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2" name="Freeform 136"/>
          <p:cNvSpPr/>
          <p:nvPr/>
        </p:nvSpPr>
        <p:spPr>
          <a:xfrm>
            <a:off x="3010807" y="5251450"/>
            <a:ext cx="895350" cy="615950"/>
          </a:xfrm>
          <a:custGeom>
            <a:avLst/>
            <a:gdLst>
              <a:gd name="connsiteX0" fmla="*/ 8382 w 895350"/>
              <a:gd name="connsiteY0" fmla="*/ 15494 h 615950"/>
              <a:gd name="connsiteX1" fmla="*/ 772795 w 895350"/>
              <a:gd name="connsiteY1" fmla="*/ 15494 h 615950"/>
              <a:gd name="connsiteX2" fmla="*/ 907541 w 895350"/>
              <a:gd name="connsiteY2" fmla="*/ 321818 h 615950"/>
              <a:gd name="connsiteX3" fmla="*/ 772795 w 895350"/>
              <a:gd name="connsiteY3" fmla="*/ 628142 h 615950"/>
              <a:gd name="connsiteX4" fmla="*/ 8382 w 895350"/>
              <a:gd name="connsiteY4" fmla="*/ 628142 h 615950"/>
              <a:gd name="connsiteX5" fmla="*/ 143129 w 895350"/>
              <a:gd name="connsiteY5" fmla="*/ 321818 h 615950"/>
              <a:gd name="connsiteX6" fmla="*/ 8382 w 895350"/>
              <a:gd name="connsiteY6" fmla="*/ 15494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5350" h="615950">
                <a:moveTo>
                  <a:pt x="8382" y="15494"/>
                </a:moveTo>
                <a:lnTo>
                  <a:pt x="772795" y="15494"/>
                </a:lnTo>
                <a:lnTo>
                  <a:pt x="907541" y="321818"/>
                </a:lnTo>
                <a:lnTo>
                  <a:pt x="772795" y="628142"/>
                </a:lnTo>
                <a:lnTo>
                  <a:pt x="8382" y="628142"/>
                </a:lnTo>
                <a:lnTo>
                  <a:pt x="143129" y="321818"/>
                </a:lnTo>
                <a:lnTo>
                  <a:pt x="8382" y="1549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3" name="Freeform 137"/>
          <p:cNvSpPr/>
          <p:nvPr/>
        </p:nvSpPr>
        <p:spPr>
          <a:xfrm>
            <a:off x="3010807" y="5251450"/>
            <a:ext cx="895350" cy="615950"/>
          </a:xfrm>
          <a:custGeom>
            <a:avLst/>
            <a:gdLst>
              <a:gd name="connsiteX0" fmla="*/ 8382 w 895350"/>
              <a:gd name="connsiteY0" fmla="*/ 15494 h 615950"/>
              <a:gd name="connsiteX1" fmla="*/ 772795 w 895350"/>
              <a:gd name="connsiteY1" fmla="*/ 15494 h 615950"/>
              <a:gd name="connsiteX2" fmla="*/ 907541 w 895350"/>
              <a:gd name="connsiteY2" fmla="*/ 321818 h 615950"/>
              <a:gd name="connsiteX3" fmla="*/ 772795 w 895350"/>
              <a:gd name="connsiteY3" fmla="*/ 628142 h 615950"/>
              <a:gd name="connsiteX4" fmla="*/ 8382 w 895350"/>
              <a:gd name="connsiteY4" fmla="*/ 628142 h 615950"/>
              <a:gd name="connsiteX5" fmla="*/ 143129 w 895350"/>
              <a:gd name="connsiteY5" fmla="*/ 321818 h 615950"/>
              <a:gd name="connsiteX6" fmla="*/ 8382 w 895350"/>
              <a:gd name="connsiteY6" fmla="*/ 15494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5350" h="615950">
                <a:moveTo>
                  <a:pt x="8382" y="15494"/>
                </a:moveTo>
                <a:lnTo>
                  <a:pt x="772795" y="15494"/>
                </a:lnTo>
                <a:lnTo>
                  <a:pt x="907541" y="321818"/>
                </a:lnTo>
                <a:lnTo>
                  <a:pt x="772795" y="628142"/>
                </a:lnTo>
                <a:lnTo>
                  <a:pt x="8382" y="628142"/>
                </a:lnTo>
                <a:lnTo>
                  <a:pt x="143129" y="321818"/>
                </a:lnTo>
                <a:lnTo>
                  <a:pt x="8382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047">
            <a:solidFill>
              <a:srgbClr val="7D7D7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4" name="Freeform 138"/>
          <p:cNvSpPr/>
          <p:nvPr/>
        </p:nvSpPr>
        <p:spPr>
          <a:xfrm>
            <a:off x="3861707" y="5251450"/>
            <a:ext cx="908050" cy="615950"/>
          </a:xfrm>
          <a:custGeom>
            <a:avLst/>
            <a:gdLst>
              <a:gd name="connsiteX0" fmla="*/ 15494 w 908050"/>
              <a:gd name="connsiteY0" fmla="*/ 15494 h 615950"/>
              <a:gd name="connsiteX1" fmla="*/ 781430 w 908050"/>
              <a:gd name="connsiteY1" fmla="*/ 15494 h 615950"/>
              <a:gd name="connsiteX2" fmla="*/ 916178 w 908050"/>
              <a:gd name="connsiteY2" fmla="*/ 321818 h 615950"/>
              <a:gd name="connsiteX3" fmla="*/ 781430 w 908050"/>
              <a:gd name="connsiteY3" fmla="*/ 628142 h 615950"/>
              <a:gd name="connsiteX4" fmla="*/ 15494 w 908050"/>
              <a:gd name="connsiteY4" fmla="*/ 628142 h 615950"/>
              <a:gd name="connsiteX5" fmla="*/ 150240 w 908050"/>
              <a:gd name="connsiteY5" fmla="*/ 321818 h 615950"/>
              <a:gd name="connsiteX6" fmla="*/ 15494 w 908050"/>
              <a:gd name="connsiteY6" fmla="*/ 15494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050" h="615950">
                <a:moveTo>
                  <a:pt x="15494" y="15494"/>
                </a:moveTo>
                <a:lnTo>
                  <a:pt x="781430" y="15494"/>
                </a:lnTo>
                <a:lnTo>
                  <a:pt x="916178" y="321818"/>
                </a:lnTo>
                <a:lnTo>
                  <a:pt x="781430" y="628142"/>
                </a:lnTo>
                <a:lnTo>
                  <a:pt x="15494" y="628142"/>
                </a:lnTo>
                <a:lnTo>
                  <a:pt x="150240" y="321818"/>
                </a:lnTo>
                <a:lnTo>
                  <a:pt x="15494" y="15494"/>
                </a:lnTo>
                <a:close/>
              </a:path>
            </a:pathLst>
          </a:custGeom>
          <a:solidFill>
            <a:srgbClr val="D8D8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15" name="Freeform 139"/>
          <p:cNvSpPr/>
          <p:nvPr/>
        </p:nvSpPr>
        <p:spPr>
          <a:xfrm>
            <a:off x="3861707" y="5251450"/>
            <a:ext cx="908050" cy="615950"/>
          </a:xfrm>
          <a:custGeom>
            <a:avLst/>
            <a:gdLst>
              <a:gd name="connsiteX0" fmla="*/ 15494 w 908050"/>
              <a:gd name="connsiteY0" fmla="*/ 15494 h 615950"/>
              <a:gd name="connsiteX1" fmla="*/ 781430 w 908050"/>
              <a:gd name="connsiteY1" fmla="*/ 15494 h 615950"/>
              <a:gd name="connsiteX2" fmla="*/ 916178 w 908050"/>
              <a:gd name="connsiteY2" fmla="*/ 321818 h 615950"/>
              <a:gd name="connsiteX3" fmla="*/ 781430 w 908050"/>
              <a:gd name="connsiteY3" fmla="*/ 628142 h 615950"/>
              <a:gd name="connsiteX4" fmla="*/ 15494 w 908050"/>
              <a:gd name="connsiteY4" fmla="*/ 628142 h 615950"/>
              <a:gd name="connsiteX5" fmla="*/ 150240 w 908050"/>
              <a:gd name="connsiteY5" fmla="*/ 321818 h 615950"/>
              <a:gd name="connsiteX6" fmla="*/ 15494 w 908050"/>
              <a:gd name="connsiteY6" fmla="*/ 15494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050" h="615950">
                <a:moveTo>
                  <a:pt x="15494" y="15494"/>
                </a:moveTo>
                <a:lnTo>
                  <a:pt x="781430" y="15494"/>
                </a:lnTo>
                <a:lnTo>
                  <a:pt x="916178" y="321818"/>
                </a:lnTo>
                <a:lnTo>
                  <a:pt x="781430" y="628142"/>
                </a:lnTo>
                <a:lnTo>
                  <a:pt x="15494" y="628142"/>
                </a:lnTo>
                <a:lnTo>
                  <a:pt x="150240" y="321818"/>
                </a:lnTo>
                <a:lnTo>
                  <a:pt x="15494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047">
            <a:solidFill>
              <a:srgbClr val="7D7D7D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4" name="TextBox 190"/>
          <p:cNvSpPr txBox="1"/>
          <p:nvPr/>
        </p:nvSpPr>
        <p:spPr>
          <a:xfrm>
            <a:off x="1391557" y="5479676"/>
            <a:ext cx="71556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666"/>
              </a:lnSpc>
            </a:pPr>
            <a:r>
              <a:rPr lang="en-US" altLang="zh-CN" sz="1000" dirty="0">
                <a:solidFill>
                  <a:srgbClr val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IT</a:t>
            </a:r>
            <a:r>
              <a:rPr lang="en-US" altLang="zh-CN" sz="1000" spc="10" dirty="0">
                <a:solidFill>
                  <a:srgbClr val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  <a:cs typeface="Malgun Gothic"/>
              </a:rPr>
              <a:t> </a:t>
            </a:r>
            <a:r>
              <a:rPr lang="en-US" altLang="zh-CN" sz="1000" dirty="0">
                <a:solidFill>
                  <a:srgbClr val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비용절감</a:t>
            </a:r>
          </a:p>
        </p:txBody>
      </p:sp>
      <p:sp>
        <p:nvSpPr>
          <p:cNvPr id="125" name="TextBox 191"/>
          <p:cNvSpPr txBox="1"/>
          <p:nvPr/>
        </p:nvSpPr>
        <p:spPr>
          <a:xfrm>
            <a:off x="2455943" y="5409279"/>
            <a:ext cx="4150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7055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자원</a:t>
            </a:r>
          </a:p>
          <a:p>
            <a:pPr marL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유연성</a:t>
            </a:r>
          </a:p>
        </p:txBody>
      </p:sp>
      <p:sp>
        <p:nvSpPr>
          <p:cNvPr id="126" name="TextBox 192"/>
          <p:cNvSpPr txBox="1"/>
          <p:nvPr/>
        </p:nvSpPr>
        <p:spPr>
          <a:xfrm>
            <a:off x="3257567" y="5479676"/>
            <a:ext cx="59517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1666"/>
              </a:lnSpc>
            </a:pPr>
            <a:r>
              <a:rPr lang="en-US" altLang="zh-CN" sz="1000" dirty="0">
                <a:solidFill>
                  <a:srgbClr val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보안</a:t>
            </a:r>
            <a:r>
              <a:rPr lang="en-US" altLang="zh-CN" sz="1000" spc="-5" dirty="0">
                <a:solidFill>
                  <a:srgbClr val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  <a:cs typeface="Malgun Gothic"/>
              </a:rPr>
              <a:t> </a:t>
            </a:r>
            <a:r>
              <a:rPr lang="en-US" altLang="zh-CN" sz="1000" spc="5" dirty="0">
                <a:solidFill>
                  <a:srgbClr val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강화</a:t>
            </a:r>
          </a:p>
        </p:txBody>
      </p:sp>
      <p:sp>
        <p:nvSpPr>
          <p:cNvPr id="127" name="TextBox 193"/>
          <p:cNvSpPr txBox="1"/>
          <p:nvPr/>
        </p:nvSpPr>
        <p:spPr>
          <a:xfrm>
            <a:off x="4183524" y="5409279"/>
            <a:ext cx="4150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7055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조직</a:t>
            </a:r>
          </a:p>
          <a:p>
            <a:pPr marL="0">
              <a:lnSpc>
                <a:spcPct val="100000"/>
              </a:lnSpc>
            </a:pPr>
            <a:r>
              <a:rPr lang="en-US" altLang="zh-CN" sz="1000" dirty="0">
                <a:solidFill>
                  <a:srgbClr val="000000"/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효율성</a:t>
            </a:r>
          </a:p>
        </p:txBody>
      </p:sp>
      <p:sp>
        <p:nvSpPr>
          <p:cNvPr id="128" name="Rectangle 13"/>
          <p:cNvSpPr>
            <a:spLocks noChangeArrowheads="1"/>
          </p:cNvSpPr>
          <p:nvPr/>
        </p:nvSpPr>
        <p:spPr bwMode="auto">
          <a:xfrm>
            <a:off x="318407" y="1994615"/>
            <a:ext cx="831850" cy="57100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한국정보통신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기술협회 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kern="1200" dirty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TTA)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9" name="Rectangle 669"/>
          <p:cNvSpPr>
            <a:spLocks noChangeArrowheads="1"/>
          </p:cNvSpPr>
          <p:nvPr/>
        </p:nvSpPr>
        <p:spPr bwMode="auto">
          <a:xfrm>
            <a:off x="1230012" y="1994615"/>
            <a:ext cx="3584949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marR="0" lvl="0" indent="-8890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가상화와 분산처리 기술을 기반으로 인터넷을 통해 대규모의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IT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자원을 임대하고 사용한 만큼 요금을 지불하는 컴퓨팅 환경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34618" y="2677006"/>
            <a:ext cx="4482470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512763" indent="-512763">
              <a:buClr>
                <a:schemeClr val="tx1"/>
              </a:buClr>
            </a:pPr>
            <a:r>
              <a:rPr lang="en-US" altLang="ko-KR" sz="8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※</a:t>
            </a:r>
            <a:r>
              <a:rPr lang="en-US" altLang="ko-KR" sz="8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가상화 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물리적인 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HW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자원을 논리적인 단위로 나누고 통합하여 자원을 활용할 수 있게 해주는 기술로 운용체계나 중앙처리장치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스토리지 등 주로 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HW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의존성을 배제하고 통합을 위한 수단으로 이용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547688" indent="-547688">
              <a:buClr>
                <a:schemeClr val="tx1"/>
              </a:buClr>
            </a:pPr>
            <a:r>
              <a:rPr lang="en-US" altLang="ko-KR" sz="800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※</a:t>
            </a:r>
            <a:r>
              <a:rPr lang="en-US" altLang="ko-KR" sz="8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분산처리 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하나의 중앙처리장치가 처리 또는 제어기능을 여러 개의 처리장치에서 분산시키는 것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6" name="Rectangle 13"/>
          <p:cNvSpPr>
            <a:spLocks noChangeArrowheads="1"/>
          </p:cNvSpPr>
          <p:nvPr/>
        </p:nvSpPr>
        <p:spPr bwMode="auto">
          <a:xfrm>
            <a:off x="318407" y="3128090"/>
            <a:ext cx="831850" cy="185031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타 기관의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정의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7" name="Rectangle 13"/>
          <p:cNvSpPr>
            <a:spLocks noChangeArrowheads="1"/>
          </p:cNvSpPr>
          <p:nvPr/>
        </p:nvSpPr>
        <p:spPr bwMode="auto">
          <a:xfrm>
            <a:off x="318407" y="5124449"/>
            <a:ext cx="831850" cy="819151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도입효과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8" name="Rectangle 669"/>
          <p:cNvSpPr>
            <a:spLocks noChangeArrowheads="1"/>
          </p:cNvSpPr>
          <p:nvPr/>
        </p:nvSpPr>
        <p:spPr bwMode="auto">
          <a:xfrm>
            <a:off x="1230013" y="3128090"/>
            <a:ext cx="846328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Gartner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9" name="Rectangle 669"/>
          <p:cNvSpPr>
            <a:spLocks noChangeArrowheads="1"/>
          </p:cNvSpPr>
          <p:nvPr/>
        </p:nvSpPr>
        <p:spPr bwMode="auto">
          <a:xfrm>
            <a:off x="1230013" y="3768780"/>
            <a:ext cx="846328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ko-KR" sz="1000" kern="1200" noProof="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IBM</a:t>
            </a:r>
            <a:endParaRPr kumimoji="1" lang="en-US" altLang="ko-KR" sz="1000" b="0" i="0" u="none" strike="noStrike" kern="1200" cap="none" spc="0" normalizeH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0" name="Rectangle 669"/>
          <p:cNvSpPr>
            <a:spLocks noChangeArrowheads="1"/>
          </p:cNvSpPr>
          <p:nvPr/>
        </p:nvSpPr>
        <p:spPr bwMode="auto">
          <a:xfrm>
            <a:off x="1230013" y="4409470"/>
            <a:ext cx="846328" cy="568930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R="0" lvl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NIST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170446" y="3303069"/>
            <a:ext cx="2615939" cy="24622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인터넷 기술을 활용하여 많은 고객들에게 수준 높은 확장성을 가진 자원들을 서비스로 제공하는 컴퓨팅의 한 형태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170446" y="3808609"/>
            <a:ext cx="2615939" cy="49244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웹 기반의 응용 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SW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활용하여 대용량 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DB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를 인터넷 가상공간에서 분산 처리하고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 데이터를 컴퓨터나 휴대전화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PDA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등 다양한 단말기에서 불러오거나 가공할 수 있게 하는 환경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2170446" y="4527389"/>
            <a:ext cx="2615939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85725" indent="-85725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이용자는 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IT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자원을 필요한 만큼 빌려서 사용하고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부하에 따라서 실시간 확장성을 지원받으며</a:t>
            </a:r>
            <a:r>
              <a:rPr lang="en-US" altLang="ko-KR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800" dirty="0" smtClean="0">
                <a:solidFill>
                  <a:schemeClr val="tx1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사용한 만큼 비용을 지불하는 컴퓨팅</a:t>
            </a:r>
            <a:endParaRPr lang="en-US" altLang="ko-KR" sz="800" dirty="0" smtClean="0">
              <a:solidFill>
                <a:schemeClr val="tx1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5" name="TextBox 53"/>
          <p:cNvSpPr txBox="1"/>
          <p:nvPr/>
        </p:nvSpPr>
        <p:spPr>
          <a:xfrm>
            <a:off x="370027" y="6044264"/>
            <a:ext cx="4399730" cy="1349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0249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※ 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한국인터넷진흥원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최근 클라우드 컴퓨팅 서비스 동향 </a:t>
            </a:r>
            <a:r>
              <a:rPr lang="en-US" altLang="ko-KR" sz="90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(2013)</a:t>
            </a:r>
            <a:endParaRPr lang="en-US" altLang="zh-CN" sz="9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6" name="TextBox 176"/>
          <p:cNvSpPr txBox="1"/>
          <p:nvPr/>
        </p:nvSpPr>
        <p:spPr>
          <a:xfrm>
            <a:off x="7221478" y="2454985"/>
            <a:ext cx="1199286" cy="372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algn="ctr">
              <a:lnSpc>
                <a:spcPct val="110000"/>
              </a:lnSpc>
            </a:pPr>
            <a:r>
              <a:rPr lang="en-US" altLang="zh-CN" sz="1100" b="1" spc="5" dirty="0" smtClean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커뮤</a:t>
            </a:r>
            <a:r>
              <a:rPr lang="en-US" altLang="zh-CN" sz="1100" b="1" dirty="0" smtClean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니티</a:t>
            </a:r>
            <a:endParaRPr lang="en-US" altLang="zh-CN" sz="1100" b="1" dirty="0">
              <a:solidFill>
                <a:srgbClr val="FEFEF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0" algn="ctr">
              <a:lnSpc>
                <a:spcPct val="110000"/>
              </a:lnSpc>
            </a:pPr>
            <a:r>
              <a:rPr lang="en-US" altLang="zh-CN" sz="1100" b="1" spc="5" dirty="0" smtClean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</a:t>
            </a:r>
            <a:r>
              <a:rPr lang="en-US" altLang="zh-CN" sz="1100" b="1" dirty="0" smtClean="0">
                <a:solidFill>
                  <a:srgbClr val="FEFEFE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우드</a:t>
            </a:r>
            <a:endParaRPr lang="en-US" altLang="zh-CN" sz="1100" b="1" dirty="0">
              <a:solidFill>
                <a:srgbClr val="FEFEFE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7" name="Rectangle 13"/>
          <p:cNvSpPr>
            <a:spLocks noChangeArrowheads="1"/>
          </p:cNvSpPr>
          <p:nvPr/>
        </p:nvSpPr>
        <p:spPr bwMode="auto">
          <a:xfrm>
            <a:off x="5119026" y="1994614"/>
            <a:ext cx="929004" cy="857329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운용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모델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8" name="Rectangle 13"/>
          <p:cNvSpPr>
            <a:spLocks noChangeArrowheads="1"/>
          </p:cNvSpPr>
          <p:nvPr/>
        </p:nvSpPr>
        <p:spPr bwMode="auto">
          <a:xfrm>
            <a:off x="5119026" y="3037865"/>
            <a:ext cx="929004" cy="84463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서비스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유형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1" name="Rectangle 13"/>
          <p:cNvSpPr>
            <a:spLocks noChangeArrowheads="1"/>
          </p:cNvSpPr>
          <p:nvPr/>
        </p:nvSpPr>
        <p:spPr bwMode="auto">
          <a:xfrm>
            <a:off x="5119026" y="4068417"/>
            <a:ext cx="929004" cy="84463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주요 특징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2" name="Rectangle 13"/>
          <p:cNvSpPr>
            <a:spLocks noChangeArrowheads="1"/>
          </p:cNvSpPr>
          <p:nvPr/>
        </p:nvSpPr>
        <p:spPr bwMode="auto">
          <a:xfrm>
            <a:off x="5119026" y="5098970"/>
            <a:ext cx="929004" cy="844630"/>
          </a:xfrm>
          <a:prstGeom prst="rect">
            <a:avLst/>
          </a:prstGeom>
          <a:solidFill>
            <a:srgbClr val="FFFFFF"/>
          </a:solidFill>
          <a:ln w="12700" algn="ctr">
            <a:solidFill>
              <a:srgbClr val="969696"/>
            </a:solidFill>
            <a:miter lim="800000"/>
            <a:headEnd/>
            <a:tailEnd/>
          </a:ln>
          <a:effectLst>
            <a:outerShdw dist="107763" dir="2700000" algn="ctr" rotWithShape="0">
              <a:srgbClr val="969696">
                <a:alpha val="50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기타 특징</a:t>
            </a:r>
            <a:endParaRPr kumimoji="1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177571" y="5105943"/>
            <a:ext cx="3322030" cy="837657"/>
            <a:chOff x="6177571" y="5105943"/>
            <a:chExt cx="3270250" cy="1361249"/>
          </a:xfrm>
        </p:grpSpPr>
        <p:sp>
          <p:nvSpPr>
            <p:cNvPr id="153" name="Rectangle 669"/>
            <p:cNvSpPr>
              <a:spLocks noChangeArrowheads="1"/>
            </p:cNvSpPr>
            <p:nvPr/>
          </p:nvSpPr>
          <p:spPr bwMode="auto">
            <a:xfrm>
              <a:off x="6177571" y="5105943"/>
              <a:ext cx="1593850" cy="281749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ko-KR" altLang="en-US" sz="1000" b="0" i="0" u="none" strike="noStrike" kern="1200" cap="none" spc="0" normalizeH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규모</a:t>
              </a:r>
              <a:endPara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4" name="Rectangle 669"/>
            <p:cNvSpPr>
              <a:spLocks noChangeArrowheads="1"/>
            </p:cNvSpPr>
            <p:nvPr/>
          </p:nvSpPr>
          <p:spPr bwMode="auto">
            <a:xfrm>
              <a:off x="6177571" y="5465776"/>
              <a:ext cx="1593850" cy="281749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ko-KR" altLang="en-US" sz="1000" b="0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서버 동질성</a:t>
              </a:r>
              <a:endPara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5" name="Rectangle 669"/>
            <p:cNvSpPr>
              <a:spLocks noChangeArrowheads="1"/>
            </p:cNvSpPr>
            <p:nvPr/>
          </p:nvSpPr>
          <p:spPr bwMode="auto">
            <a:xfrm>
              <a:off x="6177571" y="5825609"/>
              <a:ext cx="1593850" cy="281749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ko-KR" altLang="en-US" sz="1000" b="0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가상화</a:t>
              </a:r>
              <a:endPara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6" name="Rectangle 669"/>
            <p:cNvSpPr>
              <a:spLocks noChangeArrowheads="1"/>
            </p:cNvSpPr>
            <p:nvPr/>
          </p:nvSpPr>
          <p:spPr bwMode="auto">
            <a:xfrm>
              <a:off x="6177571" y="6185443"/>
              <a:ext cx="1593850" cy="281749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ko-KR" altLang="en-US" sz="1000" b="0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비용 절감</a:t>
              </a:r>
              <a:endPara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7" name="Rectangle 669"/>
            <p:cNvSpPr>
              <a:spLocks noChangeArrowheads="1"/>
            </p:cNvSpPr>
            <p:nvPr/>
          </p:nvSpPr>
          <p:spPr bwMode="auto">
            <a:xfrm>
              <a:off x="7853971" y="5105943"/>
              <a:ext cx="1593850" cy="281749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ko-KR" altLang="en-US" sz="1000" b="0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빠른 대응능력</a:t>
              </a:r>
              <a:endPara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8" name="Rectangle 669"/>
            <p:cNvSpPr>
              <a:spLocks noChangeArrowheads="1"/>
            </p:cNvSpPr>
            <p:nvPr/>
          </p:nvSpPr>
          <p:spPr bwMode="auto">
            <a:xfrm>
              <a:off x="7853971" y="5465776"/>
              <a:ext cx="1593850" cy="281749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ko-KR" altLang="en-US" sz="1000" b="0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지리적 분포</a:t>
              </a:r>
              <a:endPara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9" name="Rectangle 669"/>
            <p:cNvSpPr>
              <a:spLocks noChangeArrowheads="1"/>
            </p:cNvSpPr>
            <p:nvPr/>
          </p:nvSpPr>
          <p:spPr bwMode="auto">
            <a:xfrm>
              <a:off x="7853971" y="5825609"/>
              <a:ext cx="1593850" cy="281749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ko-KR" altLang="en-US" sz="1000" b="0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서비스 </a:t>
              </a:r>
              <a:r>
                <a:rPr kumimoji="1" lang="ko-KR" altLang="en-US" sz="1000" kern="1200" dirty="0" smtClean="0">
                  <a:solidFill>
                    <a:sysClr val="windowText" lastClr="000000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지향</a:t>
              </a:r>
              <a:endPara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0" name="Rectangle 669"/>
            <p:cNvSpPr>
              <a:spLocks noChangeArrowheads="1"/>
            </p:cNvSpPr>
            <p:nvPr/>
          </p:nvSpPr>
          <p:spPr bwMode="auto">
            <a:xfrm>
              <a:off x="7853971" y="6185443"/>
              <a:ext cx="1593850" cy="281749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969696"/>
              </a:outerShdw>
            </a:effectLst>
          </p:spPr>
          <p:txBody>
            <a:bodyPr wrap="square" anchor="ctr"/>
            <a:lstStyle/>
            <a:p>
              <a:pPr marR="0" lvl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  <a:defRPr/>
              </a:pPr>
              <a:r>
                <a:rPr kumimoji="1" lang="ko-KR" altLang="en-US" sz="1000" b="0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보안성</a:t>
              </a:r>
              <a:endParaRPr kumimoji="1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163" name="TextBox 53"/>
          <p:cNvSpPr txBox="1"/>
          <p:nvPr/>
        </p:nvSpPr>
        <p:spPr>
          <a:xfrm>
            <a:off x="5119827" y="6044264"/>
            <a:ext cx="4399730" cy="1412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02499"/>
              </a:lnSpc>
            </a:pPr>
            <a:r>
              <a:rPr lang="en-US" altLang="zh-CN" sz="900" dirty="0" smtClean="0">
                <a:solidFill>
                  <a:srgbClr val="00000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※ </a:t>
            </a:r>
            <a:r>
              <a:rPr lang="ko-KR" altLang="en-US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출처 </a:t>
            </a:r>
            <a:r>
              <a:rPr lang="en-US" altLang="ko-KR" sz="900" dirty="0" smtClean="0">
                <a:solidFill>
                  <a:srgbClr val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NIST, The NIST Cloud Definition Framework (2011)</a:t>
            </a:r>
            <a:endParaRPr lang="en-US" altLang="zh-CN" sz="900" dirty="0">
              <a:solidFill>
                <a:srgbClr val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993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Google Cloud, Amazon Web Service, MS Azure 3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개사의 클라우드 플랫폼 활용 내역을 인프라 서비스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 및 관리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플랫폼 서비스 측면에서 비교 검토함</a:t>
            </a: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시사점 종합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(1/4)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51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글로벌 </a:t>
            </a:r>
            <a:r>
              <a:rPr lang="en-US" altLang="ko-KR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Public Cloud Service </a:t>
            </a:r>
            <a:r>
              <a:rPr lang="ko-KR" altLang="en-US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내역 비교</a:t>
            </a:r>
            <a:endParaRPr lang="ko-KR" altLang="en-US" sz="1400" b="1" kern="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335603" y="2020790"/>
          <a:ext cx="9237277" cy="4226260"/>
        </p:xfrm>
        <a:graphic>
          <a:graphicData uri="http://schemas.openxmlformats.org/drawingml/2006/table">
            <a:tbl>
              <a:tblPr firstRow="1" bandRow="1"/>
              <a:tblGrid>
                <a:gridCol w="386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2611"/>
                <a:gridCol w="1152773">
                  <a:extLst>
                    <a:ext uri="{9D8B030D-6E8A-4147-A177-3AD203B41FA5}">
                      <a16:colId xmlns="" xmlns:a16="http://schemas.microsoft.com/office/drawing/2014/main" val="661637087"/>
                    </a:ext>
                  </a:extLst>
                </a:gridCol>
                <a:gridCol w="2295091">
                  <a:extLst>
                    <a:ext uri="{9D8B030D-6E8A-4147-A177-3AD203B41FA5}">
                      <a16:colId xmlns="" xmlns:a16="http://schemas.microsoft.com/office/drawing/2014/main" val="547990553"/>
                    </a:ext>
                  </a:extLst>
                </a:gridCol>
                <a:gridCol w="22950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95091">
                  <a:extLst>
                    <a:ext uri="{9D8B030D-6E8A-4147-A177-3AD203B41FA5}">
                      <a16:colId xmlns="" xmlns:a16="http://schemas.microsoft.com/office/drawing/2014/main" val="865525814"/>
                    </a:ext>
                  </a:extLst>
                </a:gridCol>
              </a:tblGrid>
              <a:tr h="2764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세부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Cloud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Web Service</a:t>
                      </a:r>
                      <a:endParaRPr lang="en-US" altLang="ko-KR" sz="800" b="1" spc="-15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MS_Azure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7991">
                <a:tc rowSpan="1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Cloud</a:t>
                      </a:r>
                    </a:p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Infra</a:t>
                      </a:r>
                    </a:p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Service</a:t>
                      </a:r>
                    </a:p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컴퓨팅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(Computing)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Computer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Engine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EC2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Virtual Computer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Kubernetes Engine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EC2 Container Registry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64663980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App Engine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Elastic Load Balancing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Load Distributer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60914273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Application-Program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Gateway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29129025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스토리지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(Storage)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BigQuery Storage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S3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Azure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Storage (Blob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00105586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Cloud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Storage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Elastic File System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Azure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Storage (File)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09788122"/>
                  </a:ext>
                </a:extLst>
              </a:tr>
              <a:tr h="157991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endParaRPr lang="en-US" altLang="ko-KR" sz="10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데이터베이스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(Database)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Bigtable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Dynamo DB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Document DB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7552674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Table Storage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7100410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Spanner, Data Store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Elastic Cache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Azure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Redis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Cache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1847817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 SQL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Redshift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SQL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Data Warehouse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01376900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네트워킹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(Networking)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Private network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Load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balancing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Elastic Load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Balancing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Load balancing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86015940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Application-Program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Gateway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33851459"/>
                  </a:ext>
                </a:extLst>
              </a:tr>
              <a:tr h="157991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Develop</a:t>
                      </a:r>
                    </a:p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&amp;</a:t>
                      </a:r>
                    </a:p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Management</a:t>
                      </a:r>
                    </a:p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관리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도구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Mgt.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Tools)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Cloud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Monitoring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Stack Driver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Amazon</a:t>
                      </a:r>
                      <a:r>
                        <a:rPr lang="en-US" altLang="ko-KR" sz="800" b="0" kern="1200" baseline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Cloud Formation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Automation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5088841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VM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Extension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79602645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보안 및 자격증명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(Security &amp; Identity)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Security &amp; Compliance Identify (HIPPA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등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AWS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 HSM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Primary Identification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Certify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6935172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Security Scanner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AWS Key Management Service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5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11679152"/>
                  </a:ext>
                </a:extLst>
              </a:tr>
              <a:tr h="157991">
                <a:tc rowSpan="9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3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Platform</a:t>
                      </a:r>
                    </a:p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Service</a:t>
                      </a:r>
                      <a:endParaRPr lang="ko-KR" altLang="en-US" sz="800" b="1" kern="12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분석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(Analytics)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Machine</a:t>
                      </a:r>
                      <a:r>
                        <a:rPr lang="en-US" altLang="ko-KR" sz="800" b="0" kern="12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Learning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Redshift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Machine Learning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721896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Amazon Machine Learning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82385324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Dataflow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Kinesis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Stream Analyze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33895333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BigQuery Analytics (SQL)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Data Lake Analyze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95181818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 Datalab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Data Lake Store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37199317"/>
                  </a:ext>
                </a:extLst>
              </a:tr>
              <a:tr h="157991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endParaRPr lang="ko-KR" altLang="en-US" sz="10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Elastic search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Service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Data Search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17593453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Dataproc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EMR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HDInsight</a:t>
                      </a: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22795708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AWS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Data Pipeline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Data Factory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1197114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Data Catalog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53681468"/>
                  </a:ext>
                </a:extLst>
              </a:tr>
            </a:tbl>
          </a:graphicData>
        </a:graphic>
      </p:graphicFrame>
      <p:sp>
        <p:nvSpPr>
          <p:cNvPr id="56" name="직사각형 55"/>
          <p:cNvSpPr/>
          <p:nvPr/>
        </p:nvSpPr>
        <p:spPr bwMode="auto">
          <a:xfrm>
            <a:off x="728959" y="4830945"/>
            <a:ext cx="8835827" cy="1397122"/>
          </a:xfrm>
          <a:prstGeom prst="rect">
            <a:avLst/>
          </a:prstGeom>
          <a:noFill/>
          <a:ln w="63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C000">
                <a:alpha val="40000"/>
              </a:srgbClr>
            </a:glow>
          </a:effectLst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0382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584775"/>
          </a:xfrm>
        </p:spPr>
        <p:txBody>
          <a:bodyPr/>
          <a:lstStyle/>
          <a:p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Google Cloud, Amazon Web Service, MS Azure 3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개사의 클라우드 플랫폼 활용 내역을 인프라 서비스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 및 관리</a:t>
            </a:r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플랫폼 서비스 측면에서 비교 검토함</a:t>
            </a: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시사점 종합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(2/4)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5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Public Cloud Service </a:t>
            </a:r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요금 비교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35603" y="2020791"/>
          <a:ext cx="9240845" cy="4198457"/>
        </p:xfrm>
        <a:graphic>
          <a:graphicData uri="http://schemas.openxmlformats.org/drawingml/2006/table">
            <a:tbl>
              <a:tblPr firstRow="1" bandRow="1"/>
              <a:tblGrid>
                <a:gridCol w="386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07"/>
                <a:gridCol w="1893536">
                  <a:extLst>
                    <a:ext uri="{9D8B030D-6E8A-4147-A177-3AD203B41FA5}">
                      <a16:colId xmlns="" xmlns:a16="http://schemas.microsoft.com/office/drawing/2014/main" val="547990553"/>
                    </a:ext>
                  </a:extLst>
                </a:gridCol>
                <a:gridCol w="833482"/>
                <a:gridCol w="1893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5200"/>
                <a:gridCol w="1893600">
                  <a:extLst>
                    <a:ext uri="{9D8B030D-6E8A-4147-A177-3AD203B41FA5}">
                      <a16:colId xmlns="" xmlns:a16="http://schemas.microsoft.com/office/drawing/2014/main" val="865525814"/>
                    </a:ext>
                  </a:extLst>
                </a:gridCol>
                <a:gridCol w="835200"/>
              </a:tblGrid>
              <a:tr h="277200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Cloud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Web Service</a:t>
                      </a:r>
                      <a:endParaRPr lang="en-US" altLang="ko-KR" sz="800" b="1" spc="-15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MS_Azure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2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서비스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항목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비용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($)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서비스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항목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비용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($)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서비스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항목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비용 </a:t>
                      </a: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($)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4395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수집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Pub / sub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3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처리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 Dataflow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10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Stream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Analytics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395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3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저장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BigQuery Storage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400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S3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255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Blob Storage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230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395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 Bigtable (NoSQL)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395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 Storage (Files)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395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4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분석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BigQuery Analytics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(SQL)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EMR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1,528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395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 Dataflow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kinesis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Hdinsight-hadoop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1,100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3954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Dataporc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(Spark and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Hadoop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)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950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Hdinsight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-Spark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1,538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39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5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시각화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datalab, Data Studio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-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52471">
                <a:tc gridSpan="8">
                  <a:txBody>
                    <a:bodyPr/>
                    <a:lstStyle/>
                    <a:p>
                      <a:pPr algn="ctr" latinLnBrk="1"/>
                      <a:endParaRPr lang="en-US" altLang="ko-KR" sz="5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32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월간 사용 비용 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($)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1,360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1,783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2,868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2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년간 사용 비용 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($)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16,320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21,396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34,416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2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총 예상 비용 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($)</a:t>
                      </a:r>
                    </a:p>
                    <a:p>
                      <a:pPr algn="ctr" latinLnBrk="1"/>
                      <a:r>
                        <a:rPr lang="en-US" altLang="ko-KR" sz="800" b="0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(Max Size)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48.960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64,188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103,248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 bwMode="auto">
          <a:xfrm>
            <a:off x="319384" y="4933950"/>
            <a:ext cx="9253241" cy="1303642"/>
          </a:xfrm>
          <a:prstGeom prst="rect">
            <a:avLst/>
          </a:prstGeom>
          <a:noFill/>
          <a:ln w="63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C000">
                <a:alpha val="40000"/>
              </a:srgbClr>
            </a:glow>
          </a:effectLst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632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634020"/>
          </a:xfrm>
        </p:spPr>
        <p:txBody>
          <a:bodyPr/>
          <a:lstStyle/>
          <a:p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Google Cloud, Amazon Web Service, MS Azure 3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개사의 공통 사항을 검토함</a:t>
            </a:r>
          </a:p>
          <a:p>
            <a:endParaRPr lang="ko-KR" altLang="en-US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시사점 종합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(3/4)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0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벤더 별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Public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Cloud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Service</a:t>
            </a:r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에 대한 공통 사항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335603" y="2020790"/>
          <a:ext cx="9264469" cy="4220925"/>
        </p:xfrm>
        <a:graphic>
          <a:graphicData uri="http://schemas.openxmlformats.org/drawingml/2006/table">
            <a:tbl>
              <a:tblPr firstRow="1" bandRow="1"/>
              <a:tblGrid>
                <a:gridCol w="386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0302"/>
                <a:gridCol w="116840">
                  <a:extLst>
                    <a:ext uri="{9D8B030D-6E8A-4147-A177-3AD203B41FA5}">
                      <a16:colId xmlns="" xmlns:a16="http://schemas.microsoft.com/office/drawing/2014/main" val="661637087"/>
                    </a:ext>
                  </a:extLst>
                </a:gridCol>
                <a:gridCol w="1264285"/>
                <a:gridCol w="1859251">
                  <a:extLst>
                    <a:ext uri="{9D8B030D-6E8A-4147-A177-3AD203B41FA5}">
                      <a16:colId xmlns="" xmlns:a16="http://schemas.microsoft.com/office/drawing/2014/main" val="547990553"/>
                    </a:ext>
                  </a:extLst>
                </a:gridCol>
                <a:gridCol w="13017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01793"/>
                <a:gridCol w="2603585">
                  <a:extLst>
                    <a:ext uri="{9D8B030D-6E8A-4147-A177-3AD203B41FA5}">
                      <a16:colId xmlns="" xmlns:a16="http://schemas.microsoft.com/office/drawing/2014/main" val="865525814"/>
                    </a:ext>
                  </a:extLst>
                </a:gridCol>
              </a:tblGrid>
              <a:tr h="2753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Cloud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Web Service</a:t>
                      </a:r>
                      <a:endParaRPr lang="en-US" altLang="ko-KR" sz="800" b="1" spc="-15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MS_Azure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88000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공통사항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[ 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기능 및 서비스 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]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유동적인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Compute,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Storage, Networking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과 관련된 기능에서는 유사한 기능을 제공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Self-service,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Instant Provisioning, Auto-scaling, Security, Compliance, ID management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baseline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Hadoop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Cluster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지원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각 사의 인터넷 전문성에 기반을 둔 강력한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Machine-Learning tool, IoT,  Serverless computing*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과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같은 첨단 기능을 보유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   - * Serverless computing : Google &amp; Azure - Function / AWS – Lambda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Container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와 관련된 </a:t>
                      </a:r>
                      <a:r>
                        <a:rPr lang="en-US" altLang="ko-KR" sz="800" b="0" baseline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Docker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서비스 지원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[ 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데이터베이스 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]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관계형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데이터베이스 지원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[ 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네트워킹 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]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성능이 높은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N/W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기능 보장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Automated Server Load-balancing, On-premise system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에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대한 연결성 보장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6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[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800" b="1" kern="12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가격 책정 방식 </a:t>
                      </a:r>
                      <a:r>
                        <a:rPr lang="en-US" altLang="ko-KR" sz="800" b="1" kern="120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]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비슷한 수준의 서비스 가격을 제시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    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※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각 기업별로 다른 가격 책정 모델과 할인 정책을 시행하고 있기 때문에 서비스 가격 비교는 어려움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6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[ </a:t>
                      </a:r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고객층 </a:t>
                      </a: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]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영국의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HSBC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스냅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홈데포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디즈니 등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SAP,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피보탈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락스페이스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제휴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미국 중앙정보국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넷플릭스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아스트라제네카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뉴스코프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에어비앤비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에이온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채널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파이낸셜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타임즈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다우존스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커트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가이거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론리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플래닛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나스닥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나이키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나이자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리테일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화이자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왕립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오프라하우스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등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레드먼드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피어슨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포드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NBC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뉴스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이지쳇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등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656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721896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 bwMode="auto">
          <a:xfrm>
            <a:off x="2524125" y="2011544"/>
            <a:ext cx="7067550" cy="4055881"/>
          </a:xfrm>
          <a:prstGeom prst="rect">
            <a:avLst/>
          </a:prstGeom>
          <a:noFill/>
          <a:ln w="63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C000">
                <a:alpha val="40000"/>
              </a:srgbClr>
            </a:glow>
          </a:effectLst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96810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Google Cloud, Amazon Web Service, MS Azure 3</a:t>
            </a:r>
            <a:r>
              <a:rPr lang="ko-KR" altLang="en-US" dirty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개사의 서비스 측면의 장∙단점을 비교함</a:t>
            </a:r>
          </a:p>
        </p:txBody>
      </p:sp>
      <p:sp>
        <p:nvSpPr>
          <p:cNvPr id="53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1.3.5 Public</a:t>
            </a:r>
            <a:r>
              <a:rPr lang="ko-KR" altLang="en-US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클라우드 서비스 분석 </a:t>
            </a:r>
            <a:r>
              <a:rPr lang="en-US" altLang="ko-KR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시사점 종합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(4/4)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2" name="직사각형 141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sp>
        <p:nvSpPr>
          <p:cNvPr id="14" name="Rectangle 139"/>
          <p:cNvSpPr>
            <a:spLocks noChangeArrowheads="1"/>
          </p:cNvSpPr>
          <p:nvPr/>
        </p:nvSpPr>
        <p:spPr bwMode="gray">
          <a:xfrm>
            <a:off x="200025" y="1557758"/>
            <a:ext cx="9502325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Public </a:t>
            </a:r>
            <a:r>
              <a:rPr lang="en-US" altLang="ko-KR" dirty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Cloud 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Service </a:t>
            </a:r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제공 벤더 별</a:t>
            </a:r>
            <a:r>
              <a:rPr lang="en-US" altLang="ko-KR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장∙단점</a:t>
            </a:r>
            <a:endParaRPr lang="ko-KR" altLang="en-US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00026" y="1881758"/>
            <a:ext cx="9502324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335603" y="2020790"/>
          <a:ext cx="9237277" cy="4080389"/>
        </p:xfrm>
        <a:graphic>
          <a:graphicData uri="http://schemas.openxmlformats.org/drawingml/2006/table">
            <a:tbl>
              <a:tblPr firstRow="1" bandRow="1"/>
              <a:tblGrid>
                <a:gridCol w="3866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0302"/>
                <a:gridCol w="609600">
                  <a:extLst>
                    <a:ext uri="{9D8B030D-6E8A-4147-A177-3AD203B41FA5}">
                      <a16:colId xmlns="" xmlns:a16="http://schemas.microsoft.com/office/drawing/2014/main" val="661637087"/>
                    </a:ext>
                  </a:extLst>
                </a:gridCol>
                <a:gridCol w="2603585">
                  <a:extLst>
                    <a:ext uri="{9D8B030D-6E8A-4147-A177-3AD203B41FA5}">
                      <a16:colId xmlns="" xmlns:a16="http://schemas.microsoft.com/office/drawing/2014/main" val="547990553"/>
                    </a:ext>
                  </a:extLst>
                </a:gridCol>
                <a:gridCol w="260358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03585">
                  <a:extLst>
                    <a:ext uri="{9D8B030D-6E8A-4147-A177-3AD203B41FA5}">
                      <a16:colId xmlns="" xmlns:a16="http://schemas.microsoft.com/office/drawing/2014/main" val="865525814"/>
                    </a:ext>
                  </a:extLst>
                </a:gridCol>
              </a:tblGrid>
              <a:tr h="27648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NO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 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</a:t>
                      </a:r>
                      <a:r>
                        <a:rPr lang="en-US" altLang="ko-KR" sz="800" b="1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Cloud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Amazon Web Service</a:t>
                      </a:r>
                      <a:endParaRPr lang="en-US" altLang="ko-KR" sz="800" b="1" spc="-15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MS_Azure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장점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클라우드 기반 회사와 함께 좋은 실적을 나타냄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오픈 소스 커뮤니티에서 입지를 다지고 있음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내부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AI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전문 지식과 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TensorFlow F/W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를 중점 활용함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BigQuery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분석 엔진의 혁신적 기능을 제공함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Cloud Spanner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분산 데이터베이스 서비스를 제공함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빅데이터 어플리케이션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호스팅에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탁월함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오픈소스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쿠버네티스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플랫폼 등의 컨테이너 관리 부분에 선두주자임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자원 사용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과금체계가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분당으로 계산되고 사용량이 많을수록 할인됨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2006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년부터 클라우드 서비스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제품군을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구축하여 폭넓은 고객사례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보유로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경쟁에 앞서나가고 있음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람다 서버리스 컴퓨팅 플랫폼과 같은 새로운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en-US" altLang="ko-KR" sz="800" b="0" baseline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IaaS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클라우드 기능에 대해 선도적이며</a:t>
                      </a:r>
                      <a:r>
                        <a:rPr lang="en-US" altLang="ko-KR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개방성과 유연성이 뛰어남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다양한 종류의 플랫폼과 서버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스팩을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선택 사용 가능함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AWS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플랫폼 사용을 지원하는 컨설턴트와 전문가가 많음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가격 모델은 단기 수요에 이점이 있음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Microsoft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의 강력한 기술에 기반함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사내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구축형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시스템과 연결이 용이함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오픈 소스 플랫폼을 포용하려는 노력을 하고 있음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대기업들과 오랜 관계를 유지해오고 있으며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EA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일부로 할인 서비스를 제공함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통합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IaaS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PaaS, </a:t>
                      </a:r>
                      <a:r>
                        <a:rPr lang="en-US" altLang="ko-KR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SaaS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를 제공함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하이브리드 클라우드 컴퓨팅 옵션이 존재함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479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단점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AWS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와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Azure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보다 기능이 제한적일 수 있으며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개발중인 내용이 있음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다양한 기업 고객과 계약을 맺는 초기 단계임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세계적인 데이터센터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구축 예정임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자사 제품에 한정된 규모로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대다수 기업에 생소한 새로운 모델인 대형 플랫폼임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배우는데 시간이 소요되며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,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도움을 받기 위해 전문 업체를 필요로 하는 경우가 빈번함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제공되는 많은 기능에 대한 탐색이 어려움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기능과 플랫폼의 지속적인 업그레이드가 필요함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세분화된 가격 모델은 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복잡하고 비효율적으로 이용할 경우 큰 비용이 발생할 수 있음</a:t>
                      </a:r>
                      <a:endParaRPr lang="en-US" altLang="ko-KR" sz="800" b="0" baseline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세분화된 가격 모델의 복잡성으로 </a:t>
                      </a:r>
                      <a:r>
                        <a:rPr lang="ko-KR" altLang="en-US" sz="800" b="0" baseline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써드파티</a:t>
                      </a:r>
                      <a:r>
                        <a:rPr lang="ko-KR" altLang="en-US" sz="800" b="0" baseline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비용 관리 툴이 필요할 수도 있음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플랫폼 지원에 다소 제한적일 수 있음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마이크로소프트 제품을 통합하는 업체 수가 제한적임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AWS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와 비교해 사용자 친화적이거나 성숙하지 않음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AWS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와 비교해 </a:t>
                      </a: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Azure 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전문가와 컨설턴트가 적음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AWS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와 비교해 지역별로 설치된 </a:t>
                      </a:r>
                      <a:r>
                        <a:rPr lang="ko-KR" altLang="en-US" sz="800" b="0" dirty="0" err="1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어베일러빌리티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 존 부재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Google, AWS</a:t>
                      </a:r>
                      <a:r>
                        <a:rPr lang="ko-KR" altLang="en-US" sz="800" b="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와 비교해 오픈소스 사용에 제한이 있음</a:t>
                      </a:r>
                      <a:endParaRPr lang="en-US" altLang="ko-KR" sz="800" b="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57991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3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선호도</a:t>
                      </a:r>
                      <a:endParaRPr lang="en-US" altLang="ko-KR" sz="800" b="1" kern="1200" dirty="0" smtClean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(%)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필수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70 %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92 %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88 %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45088841"/>
                  </a:ext>
                </a:extLst>
              </a:tr>
              <a:tr h="1579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선호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41 %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71 %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57 %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262626">
                          <a:lumMod val="50000"/>
                          <a:lumOff val="5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1" kern="1200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옵션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24 %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61 %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47 %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6935172"/>
                  </a:ext>
                </a:extLst>
              </a:tr>
              <a:tr h="1440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algn="ctr" latinLnBrk="1"/>
                      <a:endParaRPr lang="ko-KR" altLang="en-US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KoPub돋움체 Medium"/>
                          <a:ea typeface="KoPub돋움체 Medium"/>
                        </a:defRPr>
                      </a:lvl9pPr>
                    </a:lstStyle>
                    <a:p>
                      <a:pPr marL="0" marR="0" lvl="0" indent="0" algn="just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5721896"/>
                  </a:ext>
                </a:extLst>
              </a:tr>
            </a:tbl>
          </a:graphicData>
        </a:graphic>
      </p:graphicFrame>
      <p:sp>
        <p:nvSpPr>
          <p:cNvPr id="17" name="텍스트 개체 틀 2"/>
          <p:cNvSpPr txBox="1">
            <a:spLocks/>
          </p:cNvSpPr>
          <p:nvPr/>
        </p:nvSpPr>
        <p:spPr bwMode="auto">
          <a:xfrm>
            <a:off x="332250" y="6100744"/>
            <a:ext cx="7259175" cy="23083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600" b="1" spc="-50" baseline="0">
                <a:solidFill>
                  <a:srgbClr val="000000"/>
                </a:solidFill>
                <a:latin typeface="+mn-ea"/>
                <a:ea typeface="+mn-ea"/>
                <a:cs typeface="+mn-cs"/>
              </a:defRPr>
            </a:lvl1pPr>
            <a:lvl2pPr marL="455613" indent="-225425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2pPr>
            <a:lvl3pPr marL="684213" indent="-227013" algn="l" rtl="0" eaLnBrk="1" fontAlgn="base" latinLnBrk="0" hangingPunct="1"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굴림" pitchFamily="50" charset="-127"/>
              <a:buNone/>
              <a:defRPr kumimoji="1" sz="1400" b="1" spc="-50">
                <a:solidFill>
                  <a:srgbClr val="000000"/>
                </a:solidFill>
                <a:latin typeface="+mn-ea"/>
                <a:ea typeface="+mn-ea"/>
              </a:defRPr>
            </a:lvl3pPr>
            <a:lvl4pPr marL="4041775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4pPr>
            <a:lvl5pPr marL="4271963" indent="0" algn="l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None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5pPr>
            <a:lvl6pPr marL="49577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6pPr>
            <a:lvl7pPr marL="54149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7pPr>
            <a:lvl8pPr marL="58721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8pPr>
            <a:lvl9pPr marL="6329363" indent="-228600" algn="l" rtl="0" fontAlgn="base" latinLnBrk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kumimoji="1" sz="2000">
                <a:solidFill>
                  <a:schemeClr val="tx1"/>
                </a:solidFill>
                <a:latin typeface="굴림" pitchFamily="50" charset="-127"/>
                <a:ea typeface="가는각진제목체" pitchFamily="18" charset="-127"/>
              </a:defRPr>
            </a:lvl9pPr>
          </a:lstStyle>
          <a:p>
            <a:r>
              <a:rPr lang="en-US" altLang="ko-KR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2016</a:t>
            </a:r>
            <a:r>
              <a:rPr lang="ko-KR" altLang="en-US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년도 </a:t>
            </a:r>
            <a:r>
              <a:rPr lang="en-US" altLang="ko-KR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Credit Stephen Sauer </a:t>
            </a:r>
            <a:r>
              <a:rPr lang="ko-KR" altLang="en-US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자료 가공 활용 </a:t>
            </a:r>
            <a:r>
              <a:rPr lang="en-US" altLang="ko-KR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가트너는 </a:t>
            </a: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200</a:t>
            </a: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개가 넘는 필수</a:t>
            </a: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선호</a:t>
            </a: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옵션 기능을 기준으로 매년 </a:t>
            </a:r>
            <a:r>
              <a:rPr lang="en-US" altLang="ko-KR" sz="900" b="0" dirty="0" err="1"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</a:t>
            </a:r>
            <a:r>
              <a:rPr lang="en-US" altLang="ko-KR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 Public Cloud </a:t>
            </a:r>
            <a:r>
              <a:rPr lang="ko-KR" altLang="en-US" sz="900" b="0" dirty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업체를 평가함</a:t>
            </a:r>
            <a:r>
              <a:rPr lang="en-US" altLang="ko-KR" sz="900" b="0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endParaRPr lang="en-US" altLang="ko-KR" sz="900" b="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743075" y="2011544"/>
            <a:ext cx="2619375" cy="3427231"/>
          </a:xfrm>
          <a:prstGeom prst="rect">
            <a:avLst/>
          </a:prstGeom>
          <a:noFill/>
          <a:ln w="6350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rgbClr val="FFC000">
                <a:alpha val="40000"/>
              </a:srgbClr>
            </a:glow>
          </a:effectLst>
        </p:spPr>
        <p:txBody>
          <a:bodyPr vert="horz" wrap="square" lIns="72000" tIns="36000" rIns="72000" bIns="36000" numCol="1" rtlCol="0" anchor="ctr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b="0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95508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2811469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2859583"/>
            <a:ext cx="182941" cy="194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23581" y="2789733"/>
            <a:ext cx="3195105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빅데이터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시장 동향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일반환경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법∙제도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1.3.5  Public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클라우드 서비스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1.3.6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5448299" y="4038600"/>
            <a:ext cx="2296511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494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1.3.6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외부 환경 분석 시사점 종합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1.3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외부환경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빅데이터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클라우드 시장 동향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일반 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법제도 및 </a:t>
            </a:r>
            <a:r>
              <a:rPr lang="en-US" altLang="ko-KR" dirty="0" smtClean="0"/>
              <a:t>Public </a:t>
            </a:r>
            <a:r>
              <a:rPr lang="ko-KR" altLang="en-US" dirty="0" smtClean="0"/>
              <a:t>클라우드 서비스 분석 결과의 시사점은 다음과 같음</a:t>
            </a:r>
            <a:endParaRPr lang="ko-KR" altLang="en-US" dirty="0"/>
          </a:p>
        </p:txBody>
      </p:sp>
      <p:sp>
        <p:nvSpPr>
          <p:cNvPr id="3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 시사점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3" name="Rectangle 47"/>
          <p:cNvSpPr>
            <a:spLocks noChangeArrowheads="1"/>
          </p:cNvSpPr>
          <p:nvPr/>
        </p:nvSpPr>
        <p:spPr bwMode="gray">
          <a:xfrm>
            <a:off x="5241975" y="1923143"/>
            <a:ext cx="1263268" cy="276999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dist="25400" dir="5400000" algn="ctr" rotWithShape="0">
              <a:srgbClr val="969696"/>
            </a:outerShdw>
          </a:effectLst>
        </p:spPr>
        <p:txBody>
          <a:bodyPr wrap="none" lIns="108000" rIns="108000">
            <a:spAutoFit/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주요 시사점 종합</a:t>
            </a: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</p:txBody>
      </p:sp>
      <p:sp>
        <p:nvSpPr>
          <p:cNvPr id="34" name="Rectangle 47"/>
          <p:cNvSpPr>
            <a:spLocks noChangeArrowheads="1"/>
          </p:cNvSpPr>
          <p:nvPr/>
        </p:nvSpPr>
        <p:spPr bwMode="gray">
          <a:xfrm>
            <a:off x="1332439" y="1923143"/>
            <a:ext cx="1085334" cy="276999"/>
          </a:xfrm>
          <a:prstGeom prst="rect">
            <a:avLst/>
          </a:prstGeom>
          <a:solidFill>
            <a:schemeClr val="bg1"/>
          </a:solidFill>
          <a:ln w="12700" algn="ctr">
            <a:noFill/>
            <a:miter lim="800000"/>
            <a:headEnd/>
            <a:tailEnd/>
          </a:ln>
          <a:effectLst>
            <a:outerShdw dist="25400" dir="5400000" algn="ctr" rotWithShape="0">
              <a:srgbClr val="969696"/>
            </a:outerShdw>
          </a:effectLst>
        </p:spPr>
        <p:txBody>
          <a:bodyPr wrap="none" lIns="108000" rIns="108000">
            <a:spAutoFit/>
          </a:bodyPr>
          <a:lstStyle/>
          <a:p>
            <a:pPr marL="0" marR="0" lvl="0" indent="0" algn="ctr" defTabSz="91440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noProof="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외부</a:t>
            </a:r>
            <a:r>
              <a:rPr kumimoji="1" lang="ko-KR" altLang="en-US" sz="12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환경 분야</a:t>
            </a:r>
            <a:endParaRPr kumimoji="1" lang="ko-KR" altLang="en-US" sz="1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pitchFamily="34" charset="0"/>
            </a:endParaRPr>
          </a:p>
        </p:txBody>
      </p:sp>
      <p:sp>
        <p:nvSpPr>
          <p:cNvPr id="35" name="Rectangle 669"/>
          <p:cNvSpPr>
            <a:spLocks noChangeArrowheads="1"/>
          </p:cNvSpPr>
          <p:nvPr/>
        </p:nvSpPr>
        <p:spPr bwMode="auto">
          <a:xfrm>
            <a:off x="2471625" y="2298678"/>
            <a:ext cx="6994639" cy="850922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국외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 부문에 빅데이터가 기여할 잠재 효과와 시장 성장전망에 세계가 주목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 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공공부문의 수요자 맞춤형 서비스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정책 지원 등 분야에서 빅데이터를 지속적으로 활용하는 추세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국외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 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글로벌 클라우드 시장은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영역을 중심으로 급속 성장 추세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en-US" altLang="ko-KR" sz="1000" kern="120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SaaS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와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중심의 성장세로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PaaS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시장은 중소기업을 통해 다양한 서비스들이 제공되는 시작 단계</a:t>
            </a:r>
            <a:endParaRPr kumimoji="1" lang="ko-KR" altLang="en-US" sz="1000" kern="120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6" name="Rectangle 669"/>
          <p:cNvSpPr>
            <a:spLocks noChangeArrowheads="1"/>
          </p:cNvSpPr>
          <p:nvPr/>
        </p:nvSpPr>
        <p:spPr bwMode="auto">
          <a:xfrm>
            <a:off x="2471625" y="3305153"/>
            <a:ext cx="6994639" cy="850922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정책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빅데이터 등 범국가적으로 고도화된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ICT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인프라 기반 체계 마련 필요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경제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지속적으로 성장하고 있는 빅데이터 시장에 대비한 정책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데이터 활용 기반 마련 필요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사회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효과적인 정책 수립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정보 제공을 위한 데이터 활용체계 마련 필요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지능 정보기술의 등장으로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ICBAM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을 지원하는 통합 플랫폼 형태로 전환 모색</a:t>
            </a:r>
            <a:endParaRPr kumimoji="1" lang="ko-KR" altLang="en-US" sz="1000" kern="120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7" name="Rectangle 669"/>
          <p:cNvSpPr>
            <a:spLocks noChangeArrowheads="1"/>
          </p:cNvSpPr>
          <p:nvPr/>
        </p:nvSpPr>
        <p:spPr bwMode="auto">
          <a:xfrm>
            <a:off x="2471625" y="4311628"/>
            <a:ext cx="6994639" cy="850922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서비스 제공 업체의 자격요건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퍼블릭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클라우드 서비스를 위해 클라우드 컴퓨팅 보안인증을 득한 클라우드 서비스 제공 업체를 이용 필수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계약 및 기타 조치 필요사항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민간 클라우드 이용 시 국가정보원으로부터 보안성 검토를 요청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통과 필요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개인정보 보호 관련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클라우드 시스템과 데이터의 국내 존재 여부 확인 필요</a:t>
            </a:r>
            <a:endParaRPr kumimoji="1" lang="ko-KR" altLang="en-US" sz="1000" kern="120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8" name="Rectangle 669"/>
          <p:cNvSpPr>
            <a:spLocks noChangeArrowheads="1"/>
          </p:cNvSpPr>
          <p:nvPr/>
        </p:nvSpPr>
        <p:spPr bwMode="auto">
          <a:xfrm>
            <a:off x="2471625" y="5318103"/>
            <a:ext cx="6994639" cy="850922"/>
          </a:xfrm>
          <a:prstGeom prst="rect">
            <a:avLst/>
          </a:prstGeom>
          <a:solidFill>
            <a:srgbClr val="FFFFFF"/>
          </a:solidFill>
          <a:ln w="12700" algn="ctr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wrap="square" anchor="ctr"/>
          <a:lstStyle/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국외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(3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 대상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벤더 별 평기 기준이 상이하여 객관적 판단은 힘드나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2018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년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1, 2, 3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순위 서비스를 대상으로 서비스 분석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marL="88900" lvl="0" indent="-8890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국내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(5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개 대상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)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: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공통적으로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IaaS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서비스에 국한되어 있으며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일부 벤더에서 </a:t>
            </a:r>
            <a:r>
              <a:rPr kumimoji="1" lang="en-US" altLang="ko-KR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PaaS </a:t>
            </a:r>
            <a:r>
              <a:rPr kumimoji="1" lang="ko-KR" altLang="en-US" sz="10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서비스 일부 제공 시작</a:t>
            </a:r>
            <a:endParaRPr kumimoji="1" lang="en-US" altLang="ko-KR" sz="1000" kern="1200" dirty="0" smtClean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lv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※ </a:t>
            </a:r>
            <a:r>
              <a:rPr kumimoji="1" lang="ko-KR" altLang="en-US" sz="800" kern="1200" dirty="0" err="1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퍼블릭</a:t>
            </a:r>
            <a:r>
              <a:rPr kumimoji="1" lang="ko-KR" altLang="en-US" sz="8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클라우드 서비스를 제공하는 벤더의 사용 비용</a:t>
            </a:r>
            <a:r>
              <a:rPr kumimoji="1" lang="en-US" altLang="ko-KR" sz="8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8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성능</a:t>
            </a:r>
            <a:r>
              <a:rPr kumimoji="1" lang="en-US" altLang="ko-KR" sz="8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8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기술지원</a:t>
            </a:r>
            <a:r>
              <a:rPr kumimoji="1" lang="en-US" altLang="ko-KR" sz="8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, </a:t>
            </a:r>
            <a:r>
              <a:rPr kumimoji="1" lang="ko-KR" altLang="en-US" sz="800" kern="1200" dirty="0" smtClean="0">
                <a:solidFill>
                  <a:sysClr val="windowText" lastClr="000000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사례 및 일반 현황에 대한 조사는 공통으로 수행</a:t>
            </a:r>
            <a:endParaRPr kumimoji="1" lang="ko-KR" altLang="en-US" sz="800" kern="1200" dirty="0">
              <a:solidFill>
                <a:sysClr val="windowText" lastClr="000000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14326" y="2200141"/>
            <a:ext cx="1003300" cy="4099059"/>
            <a:chOff x="314326" y="2091418"/>
            <a:chExt cx="1003300" cy="4321175"/>
          </a:xfrm>
        </p:grpSpPr>
        <p:sp>
          <p:nvSpPr>
            <p:cNvPr id="40" name="AutoShape 9"/>
            <p:cNvSpPr>
              <a:spLocks noChangeArrowheads="1"/>
            </p:cNvSpPr>
            <p:nvPr/>
          </p:nvSpPr>
          <p:spPr bwMode="auto">
            <a:xfrm>
              <a:off x="314326" y="2091418"/>
              <a:ext cx="642938" cy="4321175"/>
            </a:xfrm>
            <a:prstGeom prst="roundRect">
              <a:avLst>
                <a:gd name="adj" fmla="val 0"/>
              </a:avLst>
            </a:prstGeom>
            <a:solidFill>
              <a:srgbClr val="808080"/>
            </a:solidFill>
            <a:ln w="6350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18000" tIns="91440" rIns="18000" bIns="9144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tabLst>
                  <a:tab pos="952500" algn="r"/>
                </a:tabLst>
              </a:pPr>
              <a:endParaRPr lang="ko-KR" altLang="en-US" sz="1000" kern="1200" smtClean="0">
                <a:solidFill>
                  <a:srgbClr val="FFFFFF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auto">
            <a:xfrm>
              <a:off x="458789" y="2162856"/>
              <a:ext cx="858837" cy="4176712"/>
            </a:xfrm>
            <a:prstGeom prst="roundRect">
              <a:avLst>
                <a:gd name="adj" fmla="val 0"/>
              </a:avLst>
            </a:prstGeom>
            <a:solidFill>
              <a:srgbClr val="FFFFFF">
                <a:lumMod val="95000"/>
              </a:srgbClr>
            </a:solidFill>
            <a:ln w="6350" algn="ctr">
              <a:solidFill>
                <a:srgbClr val="808080"/>
              </a:solidFill>
              <a:round/>
              <a:headEnd/>
              <a:tailEnd/>
            </a:ln>
          </p:spPr>
          <p:txBody>
            <a:bodyPr lIns="36000" tIns="36000" rIns="36000" bIns="36000" anchor="ctr"/>
            <a:lstStyle/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외부</a:t>
              </a:r>
              <a:endParaRPr kumimoji="1" lang="en-US" altLang="ko-KR" sz="12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algn="ctr" defTabSz="957263" eaLnBrk="1" fontAlgn="base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환경</a:t>
              </a:r>
              <a:endParaRPr kumimoji="1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cxnSp>
        <p:nvCxnSpPr>
          <p:cNvPr id="42" name="직선 연결선 41"/>
          <p:cNvCxnSpPr>
            <a:stCxn id="35" idx="1"/>
            <a:endCxn id="47" idx="3"/>
          </p:cNvCxnSpPr>
          <p:nvPr/>
        </p:nvCxnSpPr>
        <p:spPr bwMode="auto">
          <a:xfrm flipH="1">
            <a:off x="2351987" y="2724139"/>
            <a:ext cx="119638" cy="266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직선 연결선 42"/>
          <p:cNvCxnSpPr>
            <a:stCxn id="48" idx="3"/>
            <a:endCxn id="36" idx="1"/>
          </p:cNvCxnSpPr>
          <p:nvPr/>
        </p:nvCxnSpPr>
        <p:spPr bwMode="auto">
          <a:xfrm flipV="1">
            <a:off x="2351987" y="3730614"/>
            <a:ext cx="119638" cy="266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직선 연결선 43"/>
          <p:cNvCxnSpPr>
            <a:stCxn id="50" idx="3"/>
            <a:endCxn id="37" idx="1"/>
          </p:cNvCxnSpPr>
          <p:nvPr/>
        </p:nvCxnSpPr>
        <p:spPr bwMode="auto">
          <a:xfrm flipV="1">
            <a:off x="2351987" y="4737089"/>
            <a:ext cx="119638" cy="266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직선 연결선 44"/>
          <p:cNvCxnSpPr>
            <a:stCxn id="53" idx="3"/>
            <a:endCxn id="38" idx="1"/>
          </p:cNvCxnSpPr>
          <p:nvPr/>
        </p:nvCxnSpPr>
        <p:spPr bwMode="auto">
          <a:xfrm flipV="1">
            <a:off x="2351987" y="5743564"/>
            <a:ext cx="119638" cy="2660"/>
          </a:xfrm>
          <a:prstGeom prst="line">
            <a:avLst/>
          </a:prstGeom>
          <a:solidFill>
            <a:srgbClr val="FBB779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1214997" y="2298678"/>
            <a:ext cx="1136990" cy="856241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빅데이터 </a:t>
            </a: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/</a:t>
            </a: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클라우드 시장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동향 분석</a:t>
            </a:r>
            <a:endParaRPr kumimoji="1" lang="en-US" altLang="ko-KR" sz="1200" kern="1200" dirty="0" smtClean="0">
              <a:solidFill>
                <a:sysClr val="windowText" lastClr="0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48" name="Rectangle 6"/>
          <p:cNvSpPr>
            <a:spLocks noChangeArrowheads="1"/>
          </p:cNvSpPr>
          <p:nvPr/>
        </p:nvSpPr>
        <p:spPr bwMode="auto">
          <a:xfrm>
            <a:off x="1214997" y="3305153"/>
            <a:ext cx="1136990" cy="856241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일반 환경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분석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50" name="Rectangle 6"/>
          <p:cNvSpPr>
            <a:spLocks noChangeArrowheads="1"/>
          </p:cNvSpPr>
          <p:nvPr/>
        </p:nvSpPr>
        <p:spPr bwMode="auto">
          <a:xfrm>
            <a:off x="1214997" y="4311628"/>
            <a:ext cx="1136990" cy="856241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법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바탕체" panose="02030609000101010101" pitchFamily="17" charset="-127"/>
                <a:ea typeface="바탕체" panose="02030609000101010101" pitchFamily="17" charset="-127"/>
                <a:cs typeface="Arial" charset="0"/>
              </a:rPr>
              <a:t>∙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제도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분석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53" name="Rectangle 6"/>
          <p:cNvSpPr>
            <a:spLocks noChangeArrowheads="1"/>
          </p:cNvSpPr>
          <p:nvPr/>
        </p:nvSpPr>
        <p:spPr bwMode="auto">
          <a:xfrm>
            <a:off x="1214997" y="5318103"/>
            <a:ext cx="1136990" cy="856241"/>
          </a:xfrm>
          <a:prstGeom prst="rect">
            <a:avLst/>
          </a:prstGeom>
          <a:solidFill>
            <a:srgbClr val="DDDDDD"/>
          </a:solidFill>
          <a:ln w="6350" algn="ctr">
            <a:solidFill>
              <a:srgbClr val="C0C0C0"/>
            </a:solidFill>
            <a:miter lim="800000"/>
            <a:headEnd/>
            <a:tailEnd/>
          </a:ln>
          <a:effectLst>
            <a:outerShdw dist="35921" dir="2700000" algn="ctr" rotWithShape="0">
              <a:srgbClr val="969696"/>
            </a:outerShdw>
          </a:effectLst>
        </p:spPr>
        <p:txBody>
          <a:bodyPr lIns="36000" tIns="36000" rIns="36000" bIns="36000" anchor="ctr"/>
          <a:lstStyle/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Public </a:t>
            </a:r>
            <a:r>
              <a:rPr kumimoji="1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클라우드</a:t>
            </a:r>
            <a:endParaRPr kumimoji="1" lang="en-US" altLang="ko-KR" sz="1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  <a:p>
            <a:pPr marL="0" marR="0" lvl="0" indent="0" algn="ctr" defTabSz="957263" eaLnBrk="1" fontAlgn="base" latinLnBrk="0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kern="1200" dirty="0" smtClean="0">
                <a:solidFill>
                  <a:sysClr val="windowText" lastClr="0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charset="0"/>
              </a:rPr>
              <a:t>서비스 분석</a:t>
            </a:r>
            <a:endParaRPr kumimoji="1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" charset="0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452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097708"/>
            <a:ext cx="266290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기존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ISP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운영 데이터 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연관 부처 인터뷰 결과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138494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183433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49897" y="3163207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330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1.4.1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개요 및 절차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91" name="직사각형 90"/>
          <p:cNvSpPr/>
          <p:nvPr/>
        </p:nvSpPr>
        <p:spPr bwMode="auto">
          <a:xfrm>
            <a:off x="2125980" y="3367313"/>
            <a:ext cx="5885905" cy="1146629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TB. W</a:t>
            </a:r>
            <a:endParaRPr lang="ko-KR" altLang="en-US" sz="1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71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628474" y="1330904"/>
            <a:ext cx="6624000" cy="4144610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 bwMode="auto">
          <a:xfrm>
            <a:off x="1811885" y="1652593"/>
            <a:ext cx="6204773" cy="47133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1628474" y="754904"/>
            <a:ext cx="6624000" cy="576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3581" y="3097708"/>
            <a:ext cx="266290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1.4.1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개요 및 절차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1.4.2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기존 </a:t>
            </a: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ISP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1.4.3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운영 데이터 현황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1.4.4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연관 부처 인터뷰 결과 분석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lnSpc>
                <a:spcPct val="130000"/>
              </a:lnSpc>
              <a:buClr>
                <a:schemeClr val="tx1"/>
              </a:buClr>
              <a:buSzPct val="90000"/>
            </a:pPr>
            <a:r>
              <a:rPr lang="en-US" altLang="ko-KR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1.4.5  </a:t>
            </a:r>
            <a:r>
              <a:rPr lang="ko-KR" altLang="en-US" sz="12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 시사점 종합</a:t>
            </a:r>
            <a:endParaRPr lang="en-US" altLang="ko-KR" sz="12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811885" y="3138494"/>
            <a:ext cx="3417340" cy="28098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R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77214" y="1688008"/>
            <a:ext cx="27462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</a:t>
            </a:r>
            <a:endParaRPr lang="en-US" altLang="ko-KR" sz="20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12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1.1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환경분석 개요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1.2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클라우드 컴퓨팅 개념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1.3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외부환경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1.4 </a:t>
            </a:r>
            <a:r>
              <a:rPr lang="ko-KR" altLang="en-US" sz="1600" b="1" dirty="0" smtClean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내부환경 분석</a:t>
            </a:r>
            <a:endParaRPr lang="en-US" altLang="ko-KR" sz="1600" b="1" dirty="0" smtClean="0"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1.5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선진사례 분석</a:t>
            </a:r>
            <a:endParaRPr lang="en-US" altLang="ko-KR" sz="16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lvl="2">
              <a:spcBef>
                <a:spcPts val="600"/>
              </a:spcBef>
              <a:buClr>
                <a:schemeClr val="tx1"/>
              </a:buClr>
              <a:buSzPct val="90000"/>
            </a:pP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1.6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핵심 성공요소 도출</a:t>
            </a:r>
            <a:endParaRPr lang="en-US" altLang="ko-KR" sz="1600" b="1" dirty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8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내재화 아키텍처 설계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342900" indent="-342900">
              <a:spcBef>
                <a:spcPts val="1200"/>
              </a:spcBef>
              <a:buClr>
                <a:schemeClr val="tx1"/>
              </a:buClr>
              <a:buSzPct val="90000"/>
              <a:buFont typeface="+mj-lt"/>
              <a:buAutoNum type="arabicPeriod"/>
            </a:pPr>
            <a:r>
              <a:rPr lang="ko-KR" altLang="en-US" sz="2000" b="1" dirty="0" smtClean="0">
                <a:solidFill>
                  <a:schemeClr val="bg1">
                    <a:lumMod val="7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고려사항</a:t>
            </a:r>
            <a:endParaRPr lang="en-US" altLang="ko-KR" sz="2000" b="1" dirty="0" smtClean="0">
              <a:solidFill>
                <a:schemeClr val="bg1">
                  <a:lumMod val="7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-7620" y="-313055"/>
            <a:ext cx="9913620" cy="294005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700" b="1" dirty="0" smtClean="0">
              <a:solidFill>
                <a:srgbClr val="FFFF00"/>
              </a:solidFill>
              <a:latin typeface="+mn-ea"/>
              <a:ea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311648" y="3183433"/>
            <a:ext cx="182941" cy="19485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5549897" y="3391807"/>
            <a:ext cx="2679703" cy="241300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endParaRPr lang="ko-KR" altLang="en-US" sz="1000" b="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29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37000" y="785794"/>
            <a:ext cx="9432000" cy="338554"/>
          </a:xfrm>
        </p:spPr>
        <p:txBody>
          <a:bodyPr/>
          <a:lstStyle/>
          <a:p>
            <a:r>
              <a:rPr lang="ko-KR" altLang="en-US" dirty="0" smtClean="0"/>
              <a:t>기술함</a:t>
            </a:r>
            <a:endParaRPr lang="ko-KR" altLang="en-US" dirty="0"/>
          </a:p>
        </p:txBody>
      </p:sp>
      <p:sp>
        <p:nvSpPr>
          <p:cNvPr id="46" name="제목 1"/>
          <p:cNvSpPr txBox="1">
            <a:spLocks/>
          </p:cNvSpPr>
          <p:nvPr/>
        </p:nvSpPr>
        <p:spPr bwMode="auto">
          <a:xfrm>
            <a:off x="200025" y="299731"/>
            <a:ext cx="7128000" cy="350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defRPr kumimoji="1" sz="1800" b="1" spc="-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Franklin Gothic Medium" pitchFamily="34" charset="0"/>
                <a:ea typeface="SimHei" pitchFamily="2" charset="-122"/>
              </a:defRPr>
            </a:lvl9pPr>
          </a:lstStyle>
          <a:p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1.4.2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ISP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분석 </a:t>
            </a:r>
            <a:r>
              <a:rPr lang="en-US" altLang="ko-KR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r>
              <a:rPr lang="ko-KR" altLang="en-US" dirty="0" smtClean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분야별</a:t>
            </a:r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Text Box 5"/>
          <p:cNvSpPr txBox="1">
            <a:spLocks noChangeArrowheads="1"/>
          </p:cNvSpPr>
          <p:nvPr/>
        </p:nvSpPr>
        <p:spPr bwMode="auto">
          <a:xfrm>
            <a:off x="5876925" y="127112"/>
            <a:ext cx="3831357" cy="480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algn="r" eaLnBrk="0" fontAlgn="base" hangingPunct="0">
              <a:lnSpc>
                <a:spcPct val="105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defRPr sz="1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2pPr>
            <a:lvl3pPr marL="9144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3pPr>
            <a:lvl4pPr marL="13716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4pPr>
            <a:lvl5pPr marL="1828800" eaLnBrk="0" fontAlgn="base" hangingPunct="0">
              <a:lnSpc>
                <a:spcPct val="105000"/>
              </a:lnSpc>
              <a:spcBef>
                <a:spcPct val="35000"/>
              </a:spcBef>
              <a:spcAft>
                <a:spcPct val="0"/>
              </a:spcAft>
              <a:buClr>
                <a:srgbClr val="008400"/>
              </a:buClr>
              <a:buChar char="•"/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5pPr>
            <a:lvl6pPr marL="22860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6pPr>
            <a:lvl7pPr marL="27432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7pPr>
            <a:lvl8pPr marL="32004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8pPr>
            <a:lvl9pPr marL="3657600" defTabSz="914400" eaLnBrk="1" latinLnBrk="1" hangingPunct="1">
              <a:defRPr sz="1200" b="1" kern="1200">
                <a:latin typeface="Franklin Gothic Medium" pitchFamily="34" charset="0"/>
                <a:ea typeface="산돌고딕 M" pitchFamily="18" charset="-127"/>
                <a:cs typeface="+mn-cs"/>
              </a:defRPr>
            </a:lvl9pPr>
          </a:lstStyle>
          <a:p>
            <a:r>
              <a:rPr lang="en-US" altLang="ko-KR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Ⅳ. </a:t>
            </a:r>
            <a:r>
              <a:rPr lang="ko-KR" altLang="en-US" b="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시범과제 기반 빅데이터 공통 플랫폼 내재화 방안</a:t>
            </a:r>
            <a:endParaRPr lang="ko-KR" altLang="en-US" b="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환경분석 </a:t>
            </a:r>
            <a:r>
              <a:rPr lang="en-US" altLang="ko-KR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1.4 </a:t>
            </a:r>
            <a:r>
              <a:rPr lang="ko-KR" altLang="en-US" b="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내부환경 분석</a:t>
            </a:r>
            <a:endParaRPr lang="ko-KR" altLang="en-US" b="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1" name="Rectangle 139">
            <a:extLst>
              <a:ext uri="{FF2B5EF4-FFF2-40B4-BE49-F238E27FC236}">
                <a16:creationId xmlns:a16="http://schemas.microsoft.com/office/drawing/2014/main" xmlns="" id="{771EDE9C-E5A8-2444-A3B1-D9595360D4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0025" y="1557758"/>
            <a:ext cx="9505950" cy="32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699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72000" bIns="72000" anchor="ctr"/>
          <a:lstStyle/>
          <a:p>
            <a:pPr algn="ctr" defTabSz="1096480">
              <a:spcBef>
                <a:spcPts val="300"/>
              </a:spcBef>
            </a:pPr>
            <a:r>
              <a:rPr lang="ko-KR" altLang="en-US" sz="1400" kern="0" dirty="0" smtClean="0">
                <a:solidFill>
                  <a:srgbClr val="FFFFFF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기술</a:t>
            </a:r>
            <a:endParaRPr lang="ko-KR" altLang="en-US" sz="1400" kern="0" dirty="0">
              <a:solidFill>
                <a:srgbClr val="FFFFFF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Rectangle 7">
            <a:extLst>
              <a:ext uri="{FF2B5EF4-FFF2-40B4-BE49-F238E27FC236}">
                <a16:creationId xmlns:a16="http://schemas.microsoft.com/office/drawing/2014/main" xmlns="" id="{D648271E-4C5E-9A49-80A7-21432400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1881758"/>
            <a:ext cx="9505949" cy="449957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 sz="1000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1" name="직사각형 70"/>
          <p:cNvSpPr/>
          <p:nvPr/>
        </p:nvSpPr>
        <p:spPr bwMode="auto">
          <a:xfrm>
            <a:off x="2125980" y="3367313"/>
            <a:ext cx="5885905" cy="1146629"/>
          </a:xfrm>
          <a:prstGeom prst="rect">
            <a:avLst/>
          </a:prstGeom>
          <a:solidFill>
            <a:srgbClr val="FF0000"/>
          </a:solidFill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000" tIns="18000" rIns="18000" bIns="18000" numCol="1" rtlCol="0" anchor="ctr" anchorCtr="0" compatLnSpc="1">
            <a:prstTxWarp prst="textNoShape">
              <a:avLst/>
            </a:prstTxWarp>
          </a:bodyPr>
          <a:lstStyle/>
          <a:p>
            <a:pPr marL="85725" marR="0" indent="-85725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90000"/>
              <a:buNone/>
              <a:tabLst/>
            </a:pPr>
            <a:r>
              <a:rPr lang="en-US" altLang="ko-KR" sz="1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rPr>
              <a:t>TB. W</a:t>
            </a:r>
            <a:endParaRPr lang="ko-KR" altLang="en-US" sz="1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643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amp"/>
  <p:tag name="DATE" val="2007-12-05 오후 3:26:5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mPPgNIAuUuFZfzcMi89D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p.UYabaq0Wlg.naagHtw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mPPgNIAuUuFZfzcMi89D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p.UYabaq0Wlg.naagHtw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mPPgNIAuUuFZfzcMi89D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mPPgNIAuUuFZfzcMi89D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mPPgNIAuUuFZfzcMi89D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mPPgNIAuUuFZfzcMi89D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mPPgNIAuUuFZfzcMi89D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mPPgNIAuUuFZfzcMi89D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7-12-05 오후 3:26:5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p.UYabaq0Wlg.naagHtw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mPPgNIAuUuFZfzcMi89D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BeDnIiaW0O0GMn3udUJ5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TYLE" val="AcnStpConnector"/>
  <p:tag name="DATE" val="2007-12-05 오후 3:26:5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p.UYabaq0Wlg.naagHtw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mPPgNIAuUuFZfzcMi89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p.UYabaq0Wlg.naagHtw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mPPgNIAuUuFZfzcMi89D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p.UYabaq0Wlg.naagHtw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p.UYabaq0Wlg.naagHtwQ"/>
</p:tagLst>
</file>

<file path=ppt/theme/theme1.xml><?xml version="1.0" encoding="utf-8"?>
<a:theme xmlns:a="http://schemas.openxmlformats.org/drawingml/2006/main" name="1_QPT Handout Basic A4">
  <a:themeElements>
    <a:clrScheme name="KOICA ISP">
      <a:dk1>
        <a:sysClr val="windowText" lastClr="000000"/>
      </a:dk1>
      <a:lt1>
        <a:sysClr val="window" lastClr="FFFFFF"/>
      </a:lt1>
      <a:dk2>
        <a:srgbClr val="508CD2"/>
      </a:dk2>
      <a:lt2>
        <a:srgbClr val="4678B4"/>
      </a:lt2>
      <a:accent1>
        <a:srgbClr val="7DAFFA"/>
      </a:accent1>
      <a:accent2>
        <a:srgbClr val="BEDCFF"/>
      </a:accent2>
      <a:accent3>
        <a:srgbClr val="E6F0FF"/>
      </a:accent3>
      <a:accent4>
        <a:srgbClr val="85B692"/>
      </a:accent4>
      <a:accent5>
        <a:srgbClr val="6B94E2"/>
      </a:accent5>
      <a:accent6>
        <a:srgbClr val="819BAB"/>
      </a:accent6>
      <a:hlink>
        <a:srgbClr val="7C0808"/>
      </a:hlink>
      <a:folHlink>
        <a:srgbClr val="0D356F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6350" cap="flat" cmpd="sng" algn="ctr">
          <a:solidFill>
            <a:schemeClr val="tx1">
              <a:lumMod val="50000"/>
              <a:lumOff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18000" tIns="18000" rIns="18000" bIns="18000" numCol="1" rtlCol="0" anchor="ctr" anchorCtr="0" compatLnSpc="1">
        <a:prstTxWarp prst="textNoShape">
          <a:avLst/>
        </a:prstTxWarp>
      </a:bodyPr>
      <a:lstStyle>
        <a:defPPr marL="85725" marR="0" indent="-85725" algn="ctr" defTabSz="914400" rtl="0" eaLnBrk="0" fontAlgn="base" latinLnBrk="0" hangingPunct="0">
          <a:lnSpc>
            <a:spcPct val="100000"/>
          </a:lnSpc>
          <a:spcBef>
            <a:spcPts val="600"/>
          </a:spcBef>
          <a:spcAft>
            <a:spcPct val="0"/>
          </a:spcAft>
          <a:buClr>
            <a:schemeClr val="tx1"/>
          </a:buClr>
          <a:buSzPct val="90000"/>
          <a:buNone/>
          <a:tabLst/>
          <a:defRPr sz="1000" b="0" dirty="0" smtClean="0">
            <a:latin typeface="+mn-ea"/>
            <a:ea typeface="+mn-ea"/>
          </a:defRPr>
        </a:defPPr>
      </a:lstStyle>
    </a:spDef>
    <a:lnDef>
      <a:spPr bwMode="auto">
        <a:solidFill>
          <a:srgbClr val="FBB779"/>
        </a:solidFill>
        <a:ln w="3175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ct val="100000"/>
          </a:lnSpc>
          <a:spcBef>
            <a:spcPts val="0"/>
          </a:spcBef>
          <a:buClr>
            <a:schemeClr val="tx1"/>
          </a:buClr>
          <a:buSzPct val="90000"/>
          <a:buNone/>
          <a:defRPr b="0" dirty="0" smtClean="0">
            <a:latin typeface="나눔고딕" panose="020D0604000000000000" pitchFamily="50" charset="-127"/>
            <a:ea typeface="나눔고딕" panose="020D0604000000000000" pitchFamily="50" charset="-127"/>
          </a:defRPr>
        </a:defPPr>
      </a:lstStyle>
    </a:txDef>
  </a:objectDefaults>
  <a:extraClrSchemeLst>
    <a:extraClrScheme>
      <a:clrScheme name="1_QPT Handout Basic A4 1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5F5F5F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CC66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E2B8"/>
        </a:accent5>
        <a:accent6>
          <a:srgbClr val="2DB9B9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3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CC"/>
        </a:accent1>
        <a:accent2>
          <a:srgbClr val="00CC66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00B95C"/>
        </a:accent6>
        <a:hlink>
          <a:srgbClr val="FF9433"/>
        </a:hlink>
        <a:folHlink>
          <a:srgbClr val="00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4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000066"/>
        </a:accent1>
        <a:accent2>
          <a:srgbClr val="A50021"/>
        </a:accent2>
        <a:accent3>
          <a:srgbClr val="FFFFFF"/>
        </a:accent3>
        <a:accent4>
          <a:srgbClr val="000000"/>
        </a:accent4>
        <a:accent5>
          <a:srgbClr val="AAAAB8"/>
        </a:accent5>
        <a:accent6>
          <a:srgbClr val="95001D"/>
        </a:accent6>
        <a:hlink>
          <a:srgbClr val="006600"/>
        </a:hlink>
        <a:folHlink>
          <a:srgbClr val="AF9C5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5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A50021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CFAAAB"/>
        </a:accent5>
        <a:accent6>
          <a:srgbClr val="00005C"/>
        </a:accent6>
        <a:hlink>
          <a:srgbClr val="AF9C53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6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CC33"/>
        </a:accent1>
        <a:accent2>
          <a:srgbClr val="FF6600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5C00"/>
        </a:accent6>
        <a:hlink>
          <a:srgbClr val="FFCC00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7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333399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ADADCA"/>
        </a:accent5>
        <a:accent6>
          <a:srgbClr val="E7B900"/>
        </a:accent6>
        <a:hlink>
          <a:srgbClr val="33CC33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8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807C00"/>
        </a:accent1>
        <a:accent2>
          <a:srgbClr val="003366"/>
        </a:accent2>
        <a:accent3>
          <a:srgbClr val="FFFFFF"/>
        </a:accent3>
        <a:accent4>
          <a:srgbClr val="000000"/>
        </a:accent4>
        <a:accent5>
          <a:srgbClr val="C0BFAA"/>
        </a:accent5>
        <a:accent6>
          <a:srgbClr val="002D5C"/>
        </a:accent6>
        <a:hlink>
          <a:srgbClr val="993366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9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6699FF"/>
        </a:accent1>
        <a:accent2>
          <a:srgbClr val="993366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8A2D5C"/>
        </a:accent6>
        <a:hlink>
          <a:srgbClr val="FF9400"/>
        </a:hlink>
        <a:folHlink>
          <a:srgbClr val="807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0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6694FF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5C86E7"/>
        </a:accent6>
        <a:hlink>
          <a:srgbClr val="0043D8"/>
        </a:hlink>
        <a:folHlink>
          <a:srgbClr val="3D70B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4A8BEA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QPT Handout Basic A4 1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2BAE2"/>
        </a:accent1>
        <a:accent2>
          <a:srgbClr val="C3EBFB"/>
        </a:accent2>
        <a:accent3>
          <a:srgbClr val="FFFFFF"/>
        </a:accent3>
        <a:accent4>
          <a:srgbClr val="000000"/>
        </a:accent4>
        <a:accent5>
          <a:srgbClr val="BCD9EE"/>
        </a:accent5>
        <a:accent6>
          <a:srgbClr val="B0D5E3"/>
        </a:accent6>
        <a:hlink>
          <a:srgbClr val="2674E6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35819</TotalTime>
  <Words>27076</Words>
  <Application>Microsoft Office PowerPoint</Application>
  <PresentationFormat>A4 용지(210x297mm)</PresentationFormat>
  <Paragraphs>5004</Paragraphs>
  <Slides>170</Slides>
  <Notes>114</Notes>
  <HiddenSlides>0</HiddenSlides>
  <MMClips>0</MMClips>
  <ScaleCrop>false</ScaleCrop>
  <HeadingPairs>
    <vt:vector size="6" baseType="variant">
      <vt:variant>
        <vt:lpstr>사용한 글꼴</vt:lpstr>
      </vt:variant>
      <vt:variant>
        <vt:i4>21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170</vt:i4>
      </vt:variant>
    </vt:vector>
  </HeadingPairs>
  <TitlesOfParts>
    <vt:vector size="192" baseType="lpstr">
      <vt:lpstr>HY헤드라인M</vt:lpstr>
      <vt:lpstr>Meiryo UI</vt:lpstr>
      <vt:lpstr>Noto Sans CJK JP Regular</vt:lpstr>
      <vt:lpstr>Rix모던고딕 B</vt:lpstr>
      <vt:lpstr>Rix모던고딕 EB</vt:lpstr>
      <vt:lpstr>Rix모던고딕 L</vt:lpstr>
      <vt:lpstr>Rix모던고딕 M</vt:lpstr>
      <vt:lpstr>SimHei</vt:lpstr>
      <vt:lpstr>가는각진제목체</vt:lpstr>
      <vt:lpstr>굴림</vt:lpstr>
      <vt:lpstr>굴림체</vt:lpstr>
      <vt:lpstr>나눔고딕</vt:lpstr>
      <vt:lpstr>돋움체</vt:lpstr>
      <vt:lpstr>맑은 고딕</vt:lpstr>
      <vt:lpstr>맑은 고딕</vt:lpstr>
      <vt:lpstr>바탕체</vt:lpstr>
      <vt:lpstr>Arial</vt:lpstr>
      <vt:lpstr>Franklin Gothic Medium</vt:lpstr>
      <vt:lpstr>Shruti</vt:lpstr>
      <vt:lpstr>Times New Roman</vt:lpstr>
      <vt:lpstr>Wingdings</vt:lpstr>
      <vt:lpstr>1_QPT Handout Basic A4</vt:lpstr>
      <vt:lpstr>PowerPoint 프레젠테이션</vt:lpstr>
      <vt:lpstr>PowerPoint 프레젠테이션</vt:lpstr>
      <vt:lpstr>Ⅳ. 시범과제 기반 빅데이터 공통 플랫폼 내재화 방안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Ⅳ. 시범과제 기반 빅데이터 공통 플랫폼 내재화 방안</vt:lpstr>
      <vt:lpstr>Ⅳ. 시범과제 기반 빅데이터 공통 플랫폼 내재화 방안</vt:lpstr>
      <vt:lpstr>PowerPoint 프레젠테이션</vt:lpstr>
      <vt:lpstr>PowerPoint 프레젠테이션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Ⅳ. 시범과제 기반 빅데이터 공통 플랫폼 내재화 방안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hschoi</dc:creator>
  <cp:lastModifiedBy>cbrown</cp:lastModifiedBy>
  <cp:revision>1182</cp:revision>
  <cp:lastPrinted>2018-09-03T22:46:57Z</cp:lastPrinted>
  <dcterms:modified xsi:type="dcterms:W3CDTF">2018-09-07T06:18:00Z</dcterms:modified>
</cp:coreProperties>
</file>